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1"/>
  </p:notesMasterIdLst>
  <p:sldIdLst>
    <p:sldId id="257" r:id="rId2"/>
    <p:sldId id="258" r:id="rId3"/>
    <p:sldId id="259" r:id="rId4"/>
    <p:sldId id="260" r:id="rId5"/>
    <p:sldId id="261" r:id="rId6"/>
    <p:sldId id="262" r:id="rId7"/>
    <p:sldId id="274" r:id="rId8"/>
    <p:sldId id="275" r:id="rId9"/>
    <p:sldId id="263" r:id="rId10"/>
    <p:sldId id="264" r:id="rId11"/>
    <p:sldId id="265" r:id="rId12"/>
    <p:sldId id="266" r:id="rId13"/>
    <p:sldId id="267" r:id="rId14"/>
    <p:sldId id="269" r:id="rId15"/>
    <p:sldId id="286" r:id="rId16"/>
    <p:sldId id="270" r:id="rId17"/>
    <p:sldId id="271" r:id="rId18"/>
    <p:sldId id="272" r:id="rId19"/>
    <p:sldId id="273" r:id="rId20"/>
    <p:sldId id="276" r:id="rId21"/>
    <p:sldId id="277" r:id="rId22"/>
    <p:sldId id="294" r:id="rId23"/>
    <p:sldId id="295" r:id="rId24"/>
    <p:sldId id="329" r:id="rId25"/>
    <p:sldId id="330" r:id="rId26"/>
    <p:sldId id="287" r:id="rId27"/>
    <p:sldId id="303" r:id="rId28"/>
    <p:sldId id="304" r:id="rId29"/>
    <p:sldId id="305" r:id="rId30"/>
    <p:sldId id="296" r:id="rId31"/>
    <p:sldId id="310" r:id="rId32"/>
    <p:sldId id="302" r:id="rId33"/>
    <p:sldId id="311" r:id="rId34"/>
    <p:sldId id="279" r:id="rId35"/>
    <p:sldId id="280" r:id="rId36"/>
    <p:sldId id="283" r:id="rId37"/>
    <p:sldId id="281" r:id="rId38"/>
    <p:sldId id="314" r:id="rId39"/>
    <p:sldId id="313" r:id="rId40"/>
    <p:sldId id="300" r:id="rId41"/>
    <p:sldId id="301" r:id="rId42"/>
    <p:sldId id="306" r:id="rId43"/>
    <p:sldId id="282" r:id="rId44"/>
    <p:sldId id="307" r:id="rId45"/>
    <p:sldId id="317" r:id="rId46"/>
    <p:sldId id="318" r:id="rId47"/>
    <p:sldId id="325" r:id="rId48"/>
    <p:sldId id="326" r:id="rId49"/>
    <p:sldId id="327" r:id="rId50"/>
    <p:sldId id="328" r:id="rId51"/>
    <p:sldId id="331" r:id="rId52"/>
    <p:sldId id="332" r:id="rId53"/>
    <p:sldId id="333" r:id="rId54"/>
    <p:sldId id="285" r:id="rId55"/>
    <p:sldId id="288" r:id="rId56"/>
    <p:sldId id="289" r:id="rId57"/>
    <p:sldId id="290" r:id="rId58"/>
    <p:sldId id="292" r:id="rId59"/>
    <p:sldId id="293"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645" autoAdjust="0"/>
  </p:normalViewPr>
  <p:slideViewPr>
    <p:cSldViewPr snapToGrid="0">
      <p:cViewPr varScale="1">
        <p:scale>
          <a:sx n="61" d="100"/>
          <a:sy n="61" d="100"/>
        </p:scale>
        <p:origin x="1572" y="6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6" Type="http://schemas.openxmlformats.org/officeDocument/2006/relationships/image" Target="../media/image12.wmf"/><Relationship Id="rId5" Type="http://schemas.openxmlformats.org/officeDocument/2006/relationships/image" Target="../media/image11.wmf"/><Relationship Id="rId4"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7.wmf"/><Relationship Id="rId1" Type="http://schemas.openxmlformats.org/officeDocument/2006/relationships/image" Target="../media/image13.wmf"/><Relationship Id="rId5" Type="http://schemas.openxmlformats.org/officeDocument/2006/relationships/image" Target="../media/image15.wmf"/><Relationship Id="rId4"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C5AC72-C8F2-4368-BC83-5B57FF0DC9E6}" type="datetimeFigureOut">
              <a:rPr lang="zh-CN" altLang="en-US" smtClean="0"/>
              <a:t>2020/12/16</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A32FC4-6AAD-464F-B91D-0C885F58E774}" type="slidenum">
              <a:rPr lang="zh-CN" altLang="en-US" smtClean="0"/>
              <a:t>‹#›</a:t>
            </a:fld>
            <a:endParaRPr lang="zh-CN" altLang="en-US"/>
          </a:p>
        </p:txBody>
      </p:sp>
    </p:spTree>
    <p:extLst>
      <p:ext uri="{BB962C8B-B14F-4D97-AF65-F5344CB8AC3E}">
        <p14:creationId xmlns:p14="http://schemas.microsoft.com/office/powerpoint/2010/main" val="3150760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n.wikipedia.org/wiki/Sunrise_problem"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s://en.wikipedia.org/wiki/Shannon_(unit)" TargetMode="External"/><Relationship Id="rId3" Type="http://schemas.openxmlformats.org/officeDocument/2006/relationships/hyperlink" Target="https://en.wikipedia.org/wiki/Probability_theory" TargetMode="External"/><Relationship Id="rId7" Type="http://schemas.openxmlformats.org/officeDocument/2006/relationships/hyperlink" Target="https://en.wikipedia.org/wiki/Unit_of_measurement" TargetMode="External"/><Relationship Id="rId2" Type="http://schemas.openxmlformats.org/officeDocument/2006/relationships/slide" Target="../slides/slide30.xml"/><Relationship Id="rId1" Type="http://schemas.openxmlformats.org/officeDocument/2006/relationships/notesMaster" Target="../notesMasters/notesMaster1.xml"/><Relationship Id="rId6" Type="http://schemas.openxmlformats.org/officeDocument/2006/relationships/hyperlink" Target="https://en.wikipedia.org/wiki/Statistical_dependence" TargetMode="External"/><Relationship Id="rId5" Type="http://schemas.openxmlformats.org/officeDocument/2006/relationships/hyperlink" Target="https://en.wikipedia.org/wiki/Random_variable" TargetMode="External"/><Relationship Id="rId4" Type="http://schemas.openxmlformats.org/officeDocument/2006/relationships/hyperlink" Target="https://en.wikipedia.org/wiki/Information_theory"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P(A)=1/6 P(B)=1/6 P(C)=1/6*1/6*5=5/36</a:t>
            </a:r>
            <a:r>
              <a:rPr lang="en-US" altLang="zh-CN" baseline="0" dirty="0" smtClean="0"/>
              <a:t> P(A|B)=1/6 P(C|A)=1/6 P(A,B)=1/6*1/6=1/36 P(A,C)=1/6*1/6=1/36</a:t>
            </a:r>
          </a:p>
          <a:p>
            <a:endParaRPr lang="zh-CN" altLang="en-US" dirty="0"/>
          </a:p>
        </p:txBody>
      </p:sp>
      <p:sp>
        <p:nvSpPr>
          <p:cNvPr id="4" name="灯片编号占位符 3"/>
          <p:cNvSpPr>
            <a:spLocks noGrp="1"/>
          </p:cNvSpPr>
          <p:nvPr>
            <p:ph type="sldNum" sz="quarter" idx="10"/>
          </p:nvPr>
        </p:nvSpPr>
        <p:spPr/>
        <p:txBody>
          <a:bodyPr/>
          <a:lstStyle/>
          <a:p>
            <a:fld id="{D6A32FC4-6AAD-464F-B91D-0C885F58E774}" type="slidenum">
              <a:rPr lang="zh-CN" altLang="en-US" smtClean="0"/>
              <a:t>4</a:t>
            </a:fld>
            <a:endParaRPr lang="zh-CN" altLang="en-US"/>
          </a:p>
        </p:txBody>
      </p:sp>
    </p:spTree>
    <p:extLst>
      <p:ext uri="{BB962C8B-B14F-4D97-AF65-F5344CB8AC3E}">
        <p14:creationId xmlns:p14="http://schemas.microsoft.com/office/powerpoint/2010/main" val="284050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对分类任务来说，在所有相关概率都已知的立项情形下，贝叶斯决策论考虑如何基于这些概率和误判损失来选择最优的类别标记</a:t>
            </a:r>
            <a:endParaRPr lang="zh-CN" altLang="en-US" dirty="0"/>
          </a:p>
        </p:txBody>
      </p:sp>
      <p:sp>
        <p:nvSpPr>
          <p:cNvPr id="4" name="灯片编号占位符 3"/>
          <p:cNvSpPr>
            <a:spLocks noGrp="1"/>
          </p:cNvSpPr>
          <p:nvPr>
            <p:ph type="sldNum" sz="quarter" idx="10"/>
          </p:nvPr>
        </p:nvSpPr>
        <p:spPr/>
        <p:txBody>
          <a:bodyPr/>
          <a:lstStyle/>
          <a:p>
            <a:fld id="{D6A32FC4-6AAD-464F-B91D-0C885F58E774}" type="slidenum">
              <a:rPr lang="zh-CN" altLang="en-US" smtClean="0"/>
              <a:t>7</a:t>
            </a:fld>
            <a:endParaRPr lang="zh-CN" altLang="en-US"/>
          </a:p>
        </p:txBody>
      </p:sp>
    </p:spTree>
    <p:extLst>
      <p:ext uri="{BB962C8B-B14F-4D97-AF65-F5344CB8AC3E}">
        <p14:creationId xmlns:p14="http://schemas.microsoft.com/office/powerpoint/2010/main" val="1268887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smtClean="0">
                <a:solidFill>
                  <a:schemeClr val="tx1"/>
                </a:solidFill>
                <a:effectLst/>
                <a:latin typeface="+mn-lt"/>
                <a:ea typeface="+mn-ea"/>
                <a:cs typeface="+mn-cs"/>
              </a:rPr>
              <a:t>Laplace came up with this smoothing technique when he tried to estimate the chance that the sun will rise tomorrow. </a:t>
            </a:r>
            <a:r>
              <a:rPr lang="en-US" altLang="zh-CN" sz="1200" b="0" i="0" kern="1200" smtClean="0">
                <a:solidFill>
                  <a:schemeClr val="tx1"/>
                </a:solidFill>
                <a:effectLst/>
                <a:latin typeface="+mn-lt"/>
                <a:ea typeface="+mn-ea"/>
                <a:cs typeface="+mn-cs"/>
              </a:rPr>
              <a:t>His rationale was that even given a large sample of days with the rising sun, we still can not be completely sure that the sun will still rise tomorrow (known as the </a:t>
            </a:r>
            <a:r>
              <a:rPr lang="en-US" altLang="zh-CN" sz="1200" b="0" i="0" u="none" strike="noStrike" kern="1200" smtClean="0">
                <a:solidFill>
                  <a:schemeClr val="tx1"/>
                </a:solidFill>
                <a:effectLst/>
                <a:latin typeface="+mn-lt"/>
                <a:ea typeface="+mn-ea"/>
                <a:cs typeface="+mn-cs"/>
                <a:hlinkClick r:id="rId3" tooltip="Sunrise problem"/>
              </a:rPr>
              <a:t>sunrise problem</a:t>
            </a:r>
            <a:r>
              <a:rPr lang="en-US" altLang="zh-CN" sz="1200" b="0" i="0" kern="1200" smtClean="0">
                <a:solidFill>
                  <a:schemeClr val="tx1"/>
                </a:solidFill>
                <a:effectLst/>
                <a:latin typeface="+mn-lt"/>
                <a:ea typeface="+mn-ea"/>
                <a:cs typeface="+mn-cs"/>
              </a:rPr>
              <a:t>)</a:t>
            </a:r>
            <a:endParaRPr lang="zh-CN" altLang="en-US"/>
          </a:p>
        </p:txBody>
      </p:sp>
      <p:sp>
        <p:nvSpPr>
          <p:cNvPr id="4" name="灯片编号占位符 3"/>
          <p:cNvSpPr>
            <a:spLocks noGrp="1"/>
          </p:cNvSpPr>
          <p:nvPr>
            <p:ph type="sldNum" sz="quarter" idx="10"/>
          </p:nvPr>
        </p:nvSpPr>
        <p:spPr/>
        <p:txBody>
          <a:bodyPr/>
          <a:lstStyle/>
          <a:p>
            <a:fld id="{D6A32FC4-6AAD-464F-B91D-0C885F58E774}" type="slidenum">
              <a:rPr lang="zh-CN" altLang="en-US" smtClean="0"/>
              <a:t>18</a:t>
            </a:fld>
            <a:endParaRPr lang="zh-CN" altLang="en-US"/>
          </a:p>
        </p:txBody>
      </p:sp>
    </p:spTree>
    <p:extLst>
      <p:ext uri="{BB962C8B-B14F-4D97-AF65-F5344CB8AC3E}">
        <p14:creationId xmlns:p14="http://schemas.microsoft.com/office/powerpoint/2010/main" val="1667930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6A32FC4-6AAD-464F-B91D-0C885F58E774}" type="slidenum">
              <a:rPr lang="zh-CN" altLang="en-US" smtClean="0"/>
              <a:t>21</a:t>
            </a:fld>
            <a:endParaRPr lang="zh-CN" altLang="en-US"/>
          </a:p>
        </p:txBody>
      </p:sp>
    </p:spTree>
    <p:extLst>
      <p:ext uri="{BB962C8B-B14F-4D97-AF65-F5344CB8AC3E}">
        <p14:creationId xmlns:p14="http://schemas.microsoft.com/office/powerpoint/2010/main" val="1831702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In </a:t>
            </a:r>
            <a:r>
              <a:rPr lang="en-US" altLang="zh-CN" sz="1200" b="0" i="0" u="sng" kern="1200" dirty="0" smtClean="0">
                <a:solidFill>
                  <a:schemeClr val="tx1"/>
                </a:solidFill>
                <a:effectLst/>
                <a:latin typeface="+mn-lt"/>
                <a:ea typeface="+mn-ea"/>
                <a:cs typeface="+mn-cs"/>
                <a:hlinkClick r:id="rId3"/>
              </a:rPr>
              <a:t>probability theory</a:t>
            </a:r>
            <a:r>
              <a:rPr lang="en-US" altLang="zh-CN" sz="1200" b="0" i="0" kern="1200" dirty="0" smtClean="0">
                <a:solidFill>
                  <a:schemeClr val="tx1"/>
                </a:solidFill>
                <a:effectLst/>
                <a:latin typeface="+mn-lt"/>
                <a:ea typeface="+mn-ea"/>
                <a:cs typeface="+mn-cs"/>
              </a:rPr>
              <a:t> and </a:t>
            </a:r>
            <a:r>
              <a:rPr lang="en-US" altLang="zh-CN" sz="1200" b="0" i="0" u="none" strike="noStrike" kern="1200" dirty="0" smtClean="0">
                <a:solidFill>
                  <a:schemeClr val="tx1"/>
                </a:solidFill>
                <a:effectLst/>
                <a:latin typeface="+mn-lt"/>
                <a:ea typeface="+mn-ea"/>
                <a:cs typeface="+mn-cs"/>
                <a:hlinkClick r:id="rId4" tooltip="Information theory"/>
              </a:rPr>
              <a:t>information theory</a:t>
            </a:r>
            <a:r>
              <a:rPr lang="en-US" altLang="zh-CN" sz="1200" b="0" i="0" kern="1200" dirty="0" smtClean="0">
                <a:solidFill>
                  <a:schemeClr val="tx1"/>
                </a:solidFill>
                <a:effectLst/>
                <a:latin typeface="+mn-lt"/>
                <a:ea typeface="+mn-ea"/>
                <a:cs typeface="+mn-cs"/>
              </a:rPr>
              <a:t>, the </a:t>
            </a:r>
            <a:r>
              <a:rPr lang="en-US" altLang="zh-CN" sz="1200" b="1" i="0" kern="1200" dirty="0" smtClean="0">
                <a:solidFill>
                  <a:schemeClr val="tx1"/>
                </a:solidFill>
                <a:effectLst/>
                <a:latin typeface="+mn-lt"/>
                <a:ea typeface="+mn-ea"/>
                <a:cs typeface="+mn-cs"/>
              </a:rPr>
              <a:t>mutual information</a:t>
            </a:r>
            <a:r>
              <a:rPr lang="en-US" altLang="zh-CN" sz="1200" b="0" i="0" kern="1200" dirty="0" smtClean="0">
                <a:solidFill>
                  <a:schemeClr val="tx1"/>
                </a:solidFill>
                <a:effectLst/>
                <a:latin typeface="+mn-lt"/>
                <a:ea typeface="+mn-ea"/>
                <a:cs typeface="+mn-cs"/>
              </a:rPr>
              <a:t> (</a:t>
            </a:r>
            <a:r>
              <a:rPr lang="en-US" altLang="zh-CN" sz="1200" b="1" i="0" kern="1200" dirty="0" smtClean="0">
                <a:solidFill>
                  <a:schemeClr val="tx1"/>
                </a:solidFill>
                <a:effectLst/>
                <a:latin typeface="+mn-lt"/>
                <a:ea typeface="+mn-ea"/>
                <a:cs typeface="+mn-cs"/>
              </a:rPr>
              <a:t>MI</a:t>
            </a:r>
            <a:r>
              <a:rPr lang="en-US" altLang="zh-CN" sz="1200" b="0" i="0" kern="1200" dirty="0" smtClean="0">
                <a:solidFill>
                  <a:schemeClr val="tx1"/>
                </a:solidFill>
                <a:effectLst/>
                <a:latin typeface="+mn-lt"/>
                <a:ea typeface="+mn-ea"/>
                <a:cs typeface="+mn-cs"/>
              </a:rPr>
              <a:t>) of two </a:t>
            </a:r>
            <a:r>
              <a:rPr lang="en-US" altLang="zh-CN" sz="1200" b="0" i="0" u="none" strike="noStrike" kern="1200" dirty="0" smtClean="0">
                <a:solidFill>
                  <a:schemeClr val="tx1"/>
                </a:solidFill>
                <a:effectLst/>
                <a:latin typeface="+mn-lt"/>
                <a:ea typeface="+mn-ea"/>
                <a:cs typeface="+mn-cs"/>
                <a:hlinkClick r:id="rId5" tooltip="Random variable"/>
              </a:rPr>
              <a:t>random variables</a:t>
            </a:r>
            <a:r>
              <a:rPr lang="en-US" altLang="zh-CN" sz="1200" b="0" i="0" kern="1200" dirty="0" smtClean="0">
                <a:solidFill>
                  <a:schemeClr val="tx1"/>
                </a:solidFill>
                <a:effectLst/>
                <a:latin typeface="+mn-lt"/>
                <a:ea typeface="+mn-ea"/>
                <a:cs typeface="+mn-cs"/>
              </a:rPr>
              <a:t> is a measure of the mutual </a:t>
            </a:r>
            <a:r>
              <a:rPr lang="en-US" altLang="zh-CN" sz="1200" b="0" i="0" u="none" strike="noStrike" kern="1200" dirty="0" smtClean="0">
                <a:solidFill>
                  <a:schemeClr val="tx1"/>
                </a:solidFill>
                <a:effectLst/>
                <a:latin typeface="+mn-lt"/>
                <a:ea typeface="+mn-ea"/>
                <a:cs typeface="+mn-cs"/>
                <a:hlinkClick r:id="rId6" tooltip="Statistical dependence"/>
              </a:rPr>
              <a:t>dependence</a:t>
            </a:r>
            <a:r>
              <a:rPr lang="en-US" altLang="zh-CN" sz="1200" b="0" i="0" kern="1200" dirty="0" smtClean="0">
                <a:solidFill>
                  <a:schemeClr val="tx1"/>
                </a:solidFill>
                <a:effectLst/>
                <a:latin typeface="+mn-lt"/>
                <a:ea typeface="+mn-ea"/>
                <a:cs typeface="+mn-cs"/>
              </a:rPr>
              <a:t> between the two variables. More specifically, it quantifies the "amount of information" (in </a:t>
            </a:r>
            <a:r>
              <a:rPr lang="en-US" altLang="zh-CN" sz="1200" b="0" i="0" u="none" strike="noStrike" kern="1200" dirty="0" smtClean="0">
                <a:solidFill>
                  <a:schemeClr val="tx1"/>
                </a:solidFill>
                <a:effectLst/>
                <a:latin typeface="+mn-lt"/>
                <a:ea typeface="+mn-ea"/>
                <a:cs typeface="+mn-cs"/>
                <a:hlinkClick r:id="rId7" tooltip="Unit of measurement"/>
              </a:rPr>
              <a:t>units</a:t>
            </a:r>
            <a:r>
              <a:rPr lang="en-US" altLang="zh-CN" sz="1200" b="0" i="0" kern="1200" dirty="0" smtClean="0">
                <a:solidFill>
                  <a:schemeClr val="tx1"/>
                </a:solidFill>
                <a:effectLst/>
                <a:latin typeface="+mn-lt"/>
                <a:ea typeface="+mn-ea"/>
                <a:cs typeface="+mn-cs"/>
              </a:rPr>
              <a:t> such as </a:t>
            </a:r>
            <a:r>
              <a:rPr lang="en-US" altLang="zh-CN" sz="1200" b="0" i="0" u="none" strike="noStrike" kern="1200" dirty="0" err="1" smtClean="0">
                <a:solidFill>
                  <a:schemeClr val="tx1"/>
                </a:solidFill>
                <a:effectLst/>
                <a:latin typeface="+mn-lt"/>
                <a:ea typeface="+mn-ea"/>
                <a:cs typeface="+mn-cs"/>
                <a:hlinkClick r:id="rId8" tooltip="Shannon (unit)"/>
              </a:rPr>
              <a:t>shannons</a:t>
            </a:r>
            <a:r>
              <a:rPr lang="en-US" altLang="zh-CN" sz="1200" b="0" i="0" kern="1200" dirty="0" smtClean="0">
                <a:solidFill>
                  <a:schemeClr val="tx1"/>
                </a:solidFill>
                <a:effectLst/>
                <a:latin typeface="+mn-lt"/>
                <a:ea typeface="+mn-ea"/>
                <a:cs typeface="+mn-cs"/>
              </a:rPr>
              <a:t>, commonly called bits) obtained about one random variable through observing the other random variable. </a:t>
            </a:r>
            <a:endParaRPr lang="zh-CN" altLang="en-US" dirty="0"/>
          </a:p>
        </p:txBody>
      </p:sp>
      <p:sp>
        <p:nvSpPr>
          <p:cNvPr id="4" name="灯片编号占位符 3"/>
          <p:cNvSpPr>
            <a:spLocks noGrp="1"/>
          </p:cNvSpPr>
          <p:nvPr>
            <p:ph type="sldNum" sz="quarter" idx="10"/>
          </p:nvPr>
        </p:nvSpPr>
        <p:spPr/>
        <p:txBody>
          <a:bodyPr/>
          <a:lstStyle/>
          <a:p>
            <a:fld id="{D6A32FC4-6AAD-464F-B91D-0C885F58E774}" type="slidenum">
              <a:rPr lang="zh-CN" altLang="en-US" smtClean="0"/>
              <a:t>30</a:t>
            </a:fld>
            <a:endParaRPr lang="zh-CN" altLang="en-US"/>
          </a:p>
        </p:txBody>
      </p:sp>
    </p:spTree>
    <p:extLst>
      <p:ext uri="{BB962C8B-B14F-4D97-AF65-F5344CB8AC3E}">
        <p14:creationId xmlns:p14="http://schemas.microsoft.com/office/powerpoint/2010/main" val="40330996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Slides are from: http://www.ee.columbia.edu/~vittorio/Lecture12.pdf</a:t>
            </a:r>
            <a:endParaRPr lang="zh-CN" altLang="en-US" dirty="0"/>
          </a:p>
        </p:txBody>
      </p:sp>
      <p:sp>
        <p:nvSpPr>
          <p:cNvPr id="4" name="灯片编号占位符 3"/>
          <p:cNvSpPr>
            <a:spLocks noGrp="1"/>
          </p:cNvSpPr>
          <p:nvPr>
            <p:ph type="sldNum" sz="quarter" idx="10"/>
          </p:nvPr>
        </p:nvSpPr>
        <p:spPr/>
        <p:txBody>
          <a:bodyPr/>
          <a:lstStyle/>
          <a:p>
            <a:fld id="{D6A32FC4-6AAD-464F-B91D-0C885F58E774}" type="slidenum">
              <a:rPr lang="zh-CN" altLang="en-US" smtClean="0"/>
              <a:t>33</a:t>
            </a:fld>
            <a:endParaRPr lang="zh-CN" altLang="en-US"/>
          </a:p>
        </p:txBody>
      </p:sp>
    </p:spTree>
    <p:extLst>
      <p:ext uri="{BB962C8B-B14F-4D97-AF65-F5344CB8AC3E}">
        <p14:creationId xmlns:p14="http://schemas.microsoft.com/office/powerpoint/2010/main" val="24191450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14:m>
                  <m:oMath xmlns:m="http://schemas.openxmlformats.org/officeDocument/2006/math">
                    <m:r>
                      <a:rPr lang="en-US" altLang="zh-CN" sz="1200" b="0" i="1" smtClean="0">
                        <a:latin typeface="Cambria Math" panose="02040503050406030204" pitchFamily="18" charset="0"/>
                      </a:rPr>
                      <m:t>𝑠</m:t>
                    </m:r>
                    <m:d>
                      <m:dPr>
                        <m:ctrlPr>
                          <a:rPr lang="en-US" altLang="zh-CN" sz="1200" b="0" i="1" smtClean="0">
                            <a:latin typeface="Cambria Math" panose="02040503050406030204" pitchFamily="18" charset="0"/>
                          </a:rPr>
                        </m:ctrlPr>
                      </m:dPr>
                      <m:e>
                        <m:r>
                          <a:rPr lang="en-US" altLang="zh-CN" sz="1200" b="0" i="1" smtClean="0">
                            <a:latin typeface="Cambria Math" panose="02040503050406030204" pitchFamily="18" charset="0"/>
                          </a:rPr>
                          <m:t>𝐵</m:t>
                        </m:r>
                      </m:e>
                      <m:e>
                        <m:r>
                          <a:rPr lang="en-US" altLang="zh-CN" sz="1200" b="0" i="1" smtClean="0">
                            <a:latin typeface="Cambria Math" panose="02040503050406030204" pitchFamily="18" charset="0"/>
                          </a:rPr>
                          <m:t>𝐷</m:t>
                        </m:r>
                      </m:e>
                    </m:d>
                  </m:oMath>
                </a14:m>
                <a:r>
                  <a:rPr lang="zh-CN" altLang="en-US" dirty="0" smtClean="0"/>
                  <a:t>第一项是计算编码贝叶斯网</a:t>
                </a:r>
                <a:r>
                  <a:rPr lang="en-US" altLang="zh-CN" dirty="0" smtClean="0"/>
                  <a:t>B</a:t>
                </a:r>
                <a:r>
                  <a:rPr lang="zh-CN" altLang="en-US" dirty="0" smtClean="0"/>
                  <a:t>所需的字节数；第二项是计算</a:t>
                </a:r>
                <a:r>
                  <a:rPr lang="en-US" altLang="zh-CN" dirty="0" smtClean="0"/>
                  <a:t>B</a:t>
                </a:r>
                <a:r>
                  <a:rPr lang="zh-CN" altLang="en-US" dirty="0" smtClean="0"/>
                  <a:t>所对应的概率分布</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𝑃</m:t>
                        </m:r>
                      </m:e>
                      <m:sub>
                        <m:r>
                          <a:rPr lang="en-US" altLang="zh-CN" b="0" i="1" smtClean="0">
                            <a:latin typeface="Cambria Math" panose="02040503050406030204" pitchFamily="18" charset="0"/>
                          </a:rPr>
                          <m:t>𝐵</m:t>
                        </m:r>
                      </m:sub>
                    </m:sSub>
                  </m:oMath>
                </a14:m>
                <a:r>
                  <a:rPr lang="zh-CN" altLang="en-US" dirty="0" smtClean="0"/>
                  <a:t>需要多少字节来描述</a:t>
                </a:r>
                <a:r>
                  <a:rPr lang="en-US" altLang="zh-CN" dirty="0" smtClean="0"/>
                  <a:t>D</a:t>
                </a:r>
                <a:endParaRPr lang="zh-CN" altLang="en-US" dirty="0"/>
              </a:p>
            </p:txBody>
          </p:sp>
        </mc:Choice>
        <mc:Fallback xmlns="">
          <p:sp>
            <p:nvSpPr>
              <p:cNvPr id="3" name="备注占位符 2"/>
              <p:cNvSpPr>
                <a:spLocks noGrp="1"/>
              </p:cNvSpPr>
              <p:nvPr>
                <p:ph type="body" idx="1"/>
              </p:nvPr>
            </p:nvSpPr>
            <p:spPr/>
            <p:txBody>
              <a:bodyPr/>
              <a:lstStyle/>
              <a:p>
                <a:pPr/>
                <a:r>
                  <a:rPr lang="en-US" altLang="zh-CN" sz="1200" b="0" i="0" smtClean="0">
                    <a:latin typeface="Cambria Math" panose="02040503050406030204" pitchFamily="18" charset="0"/>
                  </a:rPr>
                  <a:t>𝑠</a:t>
                </a:r>
                <a:r>
                  <a:rPr lang="en-US" altLang="zh-CN" sz="1200" b="0" i="0" smtClean="0">
                    <a:latin typeface="Cambria Math" panose="02040503050406030204" pitchFamily="18" charset="0"/>
                  </a:rPr>
                  <a:t>(𝐵│𝐷)</a:t>
                </a:r>
                <a:r>
                  <a:rPr lang="zh-CN" altLang="en-US" dirty="0" smtClean="0"/>
                  <a:t>第一项是计算编码贝叶斯网</a:t>
                </a:r>
                <a:r>
                  <a:rPr lang="en-US" altLang="zh-CN" dirty="0" smtClean="0"/>
                  <a:t>B</a:t>
                </a:r>
                <a:r>
                  <a:rPr lang="zh-CN" altLang="en-US" dirty="0" smtClean="0"/>
                  <a:t>所需的字节数；第二项是计算</a:t>
                </a:r>
                <a:r>
                  <a:rPr lang="en-US" altLang="zh-CN" dirty="0" smtClean="0"/>
                  <a:t>B</a:t>
                </a:r>
                <a:r>
                  <a:rPr lang="zh-CN" altLang="en-US" dirty="0" smtClean="0"/>
                  <a:t>所对应的概率分布</a:t>
                </a:r>
                <a:r>
                  <a:rPr lang="en-US" altLang="zh-CN" b="0" i="0" smtClean="0">
                    <a:latin typeface="Cambria Math" panose="02040503050406030204" pitchFamily="18" charset="0"/>
                  </a:rPr>
                  <a:t>𝑃_𝐵</a:t>
                </a:r>
                <a:r>
                  <a:rPr lang="zh-CN" altLang="en-US" dirty="0" smtClean="0"/>
                  <a:t>需要多少字节来描述</a:t>
                </a:r>
                <a:r>
                  <a:rPr lang="en-US" altLang="zh-CN" dirty="0" smtClean="0"/>
                  <a:t>D</a:t>
                </a:r>
                <a:endParaRPr lang="zh-CN" altLang="en-US" dirty="0"/>
              </a:p>
            </p:txBody>
          </p:sp>
        </mc:Fallback>
      </mc:AlternateContent>
      <p:sp>
        <p:nvSpPr>
          <p:cNvPr id="4" name="灯片编号占位符 3"/>
          <p:cNvSpPr>
            <a:spLocks noGrp="1"/>
          </p:cNvSpPr>
          <p:nvPr>
            <p:ph type="sldNum" sz="quarter" idx="10"/>
          </p:nvPr>
        </p:nvSpPr>
        <p:spPr/>
        <p:txBody>
          <a:bodyPr/>
          <a:lstStyle/>
          <a:p>
            <a:fld id="{D6A32FC4-6AAD-464F-B91D-0C885F58E774}" type="slidenum">
              <a:rPr lang="zh-CN" altLang="en-US" smtClean="0"/>
              <a:t>40</a:t>
            </a:fld>
            <a:endParaRPr lang="zh-CN" altLang="en-US"/>
          </a:p>
        </p:txBody>
      </p:sp>
    </p:spTree>
    <p:extLst>
      <p:ext uri="{BB962C8B-B14F-4D97-AF65-F5344CB8AC3E}">
        <p14:creationId xmlns:p14="http://schemas.microsoft.com/office/powerpoint/2010/main" val="17360562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http://vision.psych.umn.edu/users/schrater/schrater_lab/courses/AI2/gibbs.pdf</a:t>
            </a:r>
          </a:p>
          <a:p>
            <a:r>
              <a:rPr lang="en-US" altLang="zh-CN" dirty="0" smtClean="0"/>
              <a:t>Gibbs sampling is applicable when the joint distribution is not known explicitly, but the conditional distribution of each variable is known. The Gibbs sampling algorithm is used to generate an instance from the distribution of each variable in turn, conditional on the current values of the other variables. It can be shown that the sequence of samples comprises a Markov chain, and the stationary distribution of that Markov chain is just the sought-after joint distribution. Gibbs sampling is particularly well-adapted to sampling the posterior distribution of a Bayesian network, since Bayesian networks are typically specified as a collection of conditional distributions</a:t>
            </a:r>
            <a:endParaRPr lang="zh-CN" altLang="en-US" dirty="0"/>
          </a:p>
        </p:txBody>
      </p:sp>
      <p:sp>
        <p:nvSpPr>
          <p:cNvPr id="4" name="灯片编号占位符 3"/>
          <p:cNvSpPr>
            <a:spLocks noGrp="1"/>
          </p:cNvSpPr>
          <p:nvPr>
            <p:ph type="sldNum" sz="quarter" idx="10"/>
          </p:nvPr>
        </p:nvSpPr>
        <p:spPr/>
        <p:txBody>
          <a:bodyPr/>
          <a:lstStyle/>
          <a:p>
            <a:fld id="{D6A32FC4-6AAD-464F-B91D-0C885F58E774}" type="slidenum">
              <a:rPr lang="zh-CN" altLang="en-US" smtClean="0"/>
              <a:t>44</a:t>
            </a:fld>
            <a:endParaRPr lang="zh-CN" altLang="en-US"/>
          </a:p>
        </p:txBody>
      </p:sp>
    </p:spTree>
    <p:extLst>
      <p:ext uri="{BB962C8B-B14F-4D97-AF65-F5344CB8AC3E}">
        <p14:creationId xmlns:p14="http://schemas.microsoft.com/office/powerpoint/2010/main" val="20503015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mc:Choice xmlns:a14="http://schemas.microsoft.com/office/drawing/2010/main" Requires="a14">
          <p:sp>
            <p:nvSpPr>
              <p:cNvPr id="3" name="备注占位符 2"/>
              <p:cNvSpPr>
                <a:spLocks noGrp="1"/>
              </p:cNvSpPr>
              <p:nvPr>
                <p:ph type="body" idx="1"/>
              </p:nvPr>
            </p:nvSpPr>
            <p:spPr/>
            <p:txBody>
              <a:bodyPr/>
              <a:lstStyle/>
              <a:p>
                <a:pPr/>
                <a14:m>
                  <m:oMathPara xmlns:m="http://schemas.openxmlformats.org/officeDocument/2006/math">
                    <m:oMathParaPr>
                      <m:jc m:val="left"/>
                    </m:oMathParaPr>
                    <m:oMath xmlns:m="http://schemas.openxmlformats.org/officeDocument/2006/math">
                      <m:func>
                        <m:funcPr>
                          <m:ctrlPr>
                            <a:rPr lang="en-US" altLang="zh-CN" b="0" i="1" smtClean="0">
                              <a:latin typeface="Cambria Math" panose="02040503050406030204" pitchFamily="18" charset="0"/>
                            </a:rPr>
                          </m:ctrlPr>
                        </m:funcPr>
                        <m:fName>
                          <m:r>
                            <m:rPr>
                              <m:sty m:val="p"/>
                            </m:rPr>
                            <a:rPr lang="en-US" altLang="zh-CN" b="0" i="0" smtClean="0">
                              <a:latin typeface="Cambria Math" panose="02040503050406030204" pitchFamily="18" charset="0"/>
                            </a:rPr>
                            <m:t>log</m:t>
                          </m:r>
                        </m:fName>
                        <m:e>
                          <m:d>
                            <m:dPr>
                              <m:ctrlPr>
                                <a:rPr lang="en-US" altLang="zh-CN" b="0" i="1" smtClean="0">
                                  <a:latin typeface="Cambria Math" panose="02040503050406030204" pitchFamily="18" charset="0"/>
                                </a:rPr>
                              </m:ctrlPr>
                            </m:dPr>
                            <m:e>
                              <m:f>
                                <m:fPr>
                                  <m:ctrlPr>
                                    <a:rPr lang="en-US" altLang="zh-CN" b="0" i="1" smtClean="0">
                                      <a:latin typeface="Cambria Math" panose="02040503050406030204" pitchFamily="18" charset="0"/>
                                    </a:rPr>
                                  </m:ctrlPr>
                                </m:fPr>
                                <m:num>
                                  <m:nary>
                                    <m:naryPr>
                                      <m:chr m:val="∑"/>
                                      <m:ctrlPr>
                                        <a:rPr lang="en-US" altLang="zh-CN" b="0" i="1" smtClean="0">
                                          <a:latin typeface="Cambria Math" panose="02040503050406030204" pitchFamily="18" charset="0"/>
                                        </a:rPr>
                                      </m:ctrlPr>
                                    </m:naryPr>
                                    <m:sub>
                                      <m:r>
                                        <a:rPr lang="en-US" altLang="zh-CN" b="0" i="1" smtClean="0">
                                          <a:latin typeface="Cambria Math" panose="02040503050406030204" pitchFamily="18" charset="0"/>
                                        </a:rPr>
                                        <m:t>𝑖</m:t>
                                      </m:r>
                                      <m:r>
                                        <a:rPr lang="en-US" altLang="zh-CN" b="0" i="1" smtClean="0">
                                          <a:latin typeface="Cambria Math" panose="02040503050406030204" pitchFamily="18" charset="0"/>
                                        </a:rPr>
                                        <m:t>=1</m:t>
                                      </m:r>
                                    </m:sub>
                                    <m:sup>
                                      <m:r>
                                        <a:rPr lang="en-US" altLang="zh-CN" b="0" i="1" smtClean="0">
                                          <a:latin typeface="Cambria Math" panose="02040503050406030204" pitchFamily="18" charset="0"/>
                                        </a:rPr>
                                        <m:t>𝑛</m:t>
                                      </m:r>
                                    </m:sup>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𝑖</m:t>
                                          </m:r>
                                        </m:sub>
                                      </m:sSub>
                                    </m:e>
                                  </m:nary>
                                </m:num>
                                <m:den>
                                  <m:r>
                                    <a:rPr lang="en-US" altLang="zh-CN" b="0" i="1" smtClean="0">
                                      <a:latin typeface="Cambria Math" panose="02040503050406030204" pitchFamily="18" charset="0"/>
                                    </a:rPr>
                                    <m:t>𝑛</m:t>
                                  </m:r>
                                </m:den>
                              </m:f>
                            </m:e>
                          </m:d>
                        </m:e>
                      </m:func>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nary>
                            <m:naryPr>
                              <m:chr m:val="∑"/>
                              <m:ctrlPr>
                                <a:rPr lang="en-US" altLang="zh-CN" b="0" i="1" smtClean="0">
                                  <a:latin typeface="Cambria Math" panose="02040503050406030204" pitchFamily="18" charset="0"/>
                                </a:rPr>
                              </m:ctrlPr>
                            </m:naryPr>
                            <m:sub>
                              <m:r>
                                <a:rPr lang="en-US" altLang="zh-CN" b="0" i="1" smtClean="0">
                                  <a:latin typeface="Cambria Math" panose="02040503050406030204" pitchFamily="18" charset="0"/>
                                </a:rPr>
                                <m:t>𝑖</m:t>
                              </m:r>
                              <m:r>
                                <a:rPr lang="en-US" altLang="zh-CN" b="0" i="1" smtClean="0">
                                  <a:latin typeface="Cambria Math" panose="02040503050406030204" pitchFamily="18" charset="0"/>
                                </a:rPr>
                                <m:t>=1</m:t>
                              </m:r>
                            </m:sub>
                            <m:sup>
                              <m:r>
                                <a:rPr lang="en-US" altLang="zh-CN" b="0" i="1" smtClean="0">
                                  <a:latin typeface="Cambria Math" panose="02040503050406030204" pitchFamily="18" charset="0"/>
                                </a:rPr>
                                <m:t>𝑛</m:t>
                              </m:r>
                            </m:sup>
                            <m:e>
                              <m:func>
                                <m:funcPr>
                                  <m:ctrlPr>
                                    <a:rPr lang="en-US" altLang="zh-CN" b="0" i="1" smtClean="0">
                                      <a:latin typeface="Cambria Math" panose="02040503050406030204" pitchFamily="18" charset="0"/>
                                    </a:rPr>
                                  </m:ctrlPr>
                                </m:funcPr>
                                <m:fName>
                                  <m:r>
                                    <m:rPr>
                                      <m:sty m:val="p"/>
                                    </m:rPr>
                                    <a:rPr lang="en-US" altLang="zh-CN" b="0" i="0" smtClean="0">
                                      <a:latin typeface="Cambria Math" panose="02040503050406030204" pitchFamily="18" charset="0"/>
                                    </a:rPr>
                                    <m:t>log</m:t>
                                  </m:r>
                                </m:fName>
                                <m:e>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𝑖</m:t>
                                          </m:r>
                                        </m:sub>
                                      </m:sSub>
                                    </m:e>
                                  </m:d>
                                </m:e>
                              </m:func>
                            </m:e>
                          </m:nary>
                        </m:num>
                        <m:den>
                          <m:r>
                            <a:rPr lang="en-US" altLang="zh-CN" b="0" i="1" smtClean="0">
                              <a:latin typeface="Cambria Math" panose="02040503050406030204" pitchFamily="18" charset="0"/>
                            </a:rPr>
                            <m:t>𝑛</m:t>
                          </m:r>
                        </m:den>
                      </m:f>
                      <m:r>
                        <a:rPr lang="en-US" altLang="zh-CN" b="0" i="0" smtClean="0">
                          <a:latin typeface="Cambria Math" panose="02040503050406030204" pitchFamily="18" charset="0"/>
                        </a:rPr>
                        <m:t>⇒</m:t>
                      </m:r>
                      <m:f>
                        <m:fPr>
                          <m:ctrlPr>
                            <a:rPr lang="en-US" altLang="zh-CN" b="0" i="1" smtClean="0">
                              <a:latin typeface="Cambria Math" panose="02040503050406030204" pitchFamily="18" charset="0"/>
                            </a:rPr>
                          </m:ctrlPr>
                        </m:fPr>
                        <m:num>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1</m:t>
                              </m:r>
                            </m:sub>
                          </m:sSub>
                          <m:r>
                            <a:rPr lang="en-US" altLang="zh-CN" b="0" i="0" smtClean="0">
                              <a:latin typeface="Cambria Math" panose="02040503050406030204" pitchFamily="18" charset="0"/>
                            </a:rPr>
                            <m:t>+</m:t>
                          </m:r>
                          <m:sSub>
                            <m:sSubPr>
                              <m:ctrlPr>
                                <a:rPr lang="en-US" altLang="zh-CN" b="0" i="0"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0" smtClean="0">
                                  <a:latin typeface="Cambria Math" panose="02040503050406030204" pitchFamily="18" charset="0"/>
                                </a:rPr>
                                <m:t>2</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𝑛</m:t>
                              </m:r>
                            </m:sub>
                          </m:sSub>
                        </m:num>
                        <m:den>
                          <m:r>
                            <a:rPr lang="en-US" altLang="zh-CN" b="0" i="1" smtClean="0">
                              <a:latin typeface="Cambria Math" panose="02040503050406030204" pitchFamily="18" charset="0"/>
                            </a:rPr>
                            <m:t>𝑛</m:t>
                          </m:r>
                        </m:den>
                      </m:f>
                      <m:r>
                        <a:rPr lang="en-US" altLang="zh-CN" b="0" i="1" smtClean="0">
                          <a:latin typeface="Cambria Math" panose="02040503050406030204" pitchFamily="18" charset="0"/>
                        </a:rPr>
                        <m:t>≥</m:t>
                      </m:r>
                      <m:rad>
                        <m:radPr>
                          <m:ctrlPr>
                            <a:rPr lang="en-US" altLang="zh-CN" b="0" i="1" smtClean="0">
                              <a:latin typeface="Cambria Math" panose="02040503050406030204" pitchFamily="18" charset="0"/>
                            </a:rPr>
                          </m:ctrlPr>
                        </m:radPr>
                        <m:deg>
                          <m:r>
                            <m:rPr>
                              <m:brk m:alnAt="7"/>
                            </m:rPr>
                            <a:rPr lang="en-US" altLang="zh-CN" b="0" i="1" smtClean="0">
                              <a:latin typeface="Cambria Math" panose="02040503050406030204" pitchFamily="18" charset="0"/>
                            </a:rPr>
                            <m:t>𝑛</m:t>
                          </m:r>
                        </m:deg>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2</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𝑛</m:t>
                              </m:r>
                            </m:sub>
                          </m:sSub>
                        </m:e>
                      </m:rad>
                    </m:oMath>
                  </m:oMathPara>
                </a14:m>
                <a:endParaRPr lang="zh-CN" altLang="en-US" dirty="0"/>
              </a:p>
            </p:txBody>
          </p:sp>
        </mc:Choice>
        <mc:Fallback>
          <p:sp>
            <p:nvSpPr>
              <p:cNvPr id="3" name="备注占位符 2"/>
              <p:cNvSpPr>
                <a:spLocks noGrp="1"/>
              </p:cNvSpPr>
              <p:nvPr>
                <p:ph type="body" idx="1"/>
              </p:nvPr>
            </p:nvSpPr>
            <p:spPr/>
            <p:txBody>
              <a:bodyPr/>
              <a:lstStyle/>
              <a:p>
                <a:pPr/>
                <a:r>
                  <a:rPr lang="en-US" altLang="zh-CN" b="0" i="0" smtClean="0">
                    <a:latin typeface="Cambria Math" panose="02040503050406030204" pitchFamily="18" charset="0"/>
                  </a:rPr>
                  <a:t>log⁡((∑24_(𝑖=1)^𝑛▒𝑥_𝑖 )/𝑛)≥(∑24_(𝑖=1)^𝑛▒log⁡(𝑥_𝑖 ) )/𝑛⇒(𝑥_1+𝑥_2+…+𝑥_𝑛)/𝑛≥√(𝑛&amp;𝑥_1+𝑥_2+…+𝑥_𝑛 )</a:t>
                </a:r>
                <a:endParaRPr lang="zh-CN" altLang="en-US" dirty="0"/>
              </a:p>
            </p:txBody>
          </p:sp>
        </mc:Fallback>
      </mc:AlternateContent>
      <p:sp>
        <p:nvSpPr>
          <p:cNvPr id="4" name="灯片编号占位符 3"/>
          <p:cNvSpPr>
            <a:spLocks noGrp="1"/>
          </p:cNvSpPr>
          <p:nvPr>
            <p:ph type="sldNum" sz="quarter" idx="10"/>
          </p:nvPr>
        </p:nvSpPr>
        <p:spPr/>
        <p:txBody>
          <a:bodyPr/>
          <a:lstStyle/>
          <a:p>
            <a:fld id="{D6A32FC4-6AAD-464F-B91D-0C885F58E774}" type="slidenum">
              <a:rPr lang="zh-CN" altLang="en-US" smtClean="0"/>
              <a:t>52</a:t>
            </a:fld>
            <a:endParaRPr lang="zh-CN" altLang="en-US"/>
          </a:p>
        </p:txBody>
      </p:sp>
    </p:spTree>
    <p:extLst>
      <p:ext uri="{BB962C8B-B14F-4D97-AF65-F5344CB8AC3E}">
        <p14:creationId xmlns:p14="http://schemas.microsoft.com/office/powerpoint/2010/main" val="1048516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7" name="Rectangle 6"/>
          <p:cNvSpPr/>
          <p:nvPr/>
        </p:nvSpPr>
        <p:spPr>
          <a:xfrm>
            <a:off x="2382" y="6459786"/>
            <a:ext cx="9141619" cy="3982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6600" spc="-50" baseline="0">
                <a:solidFill>
                  <a:schemeClr val="tx1">
                    <a:lumMod val="85000"/>
                    <a:lumOff val="15000"/>
                  </a:schemeClr>
                </a:solidFill>
              </a:defRPr>
            </a:lvl1pPr>
          </a:lstStyle>
          <a:p>
            <a:r>
              <a:rPr lang="zh-CN" altLang="en-US" dirty="0" smtClean="0"/>
              <a:t>单击此处编辑母版标题样式</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0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CN" altLang="en-US" dirty="0" smtClean="0"/>
              <a:t>单击以编辑母版副标题样式</a:t>
            </a:r>
            <a:endParaRPr lang="en-US" dirty="0"/>
          </a:p>
        </p:txBody>
      </p:sp>
      <p:sp>
        <p:nvSpPr>
          <p:cNvPr id="4" name="Date Placeholder 3"/>
          <p:cNvSpPr>
            <a:spLocks noGrp="1"/>
          </p:cNvSpPr>
          <p:nvPr>
            <p:ph type="dt" sz="half" idx="10"/>
          </p:nvPr>
        </p:nvSpPr>
        <p:spPr/>
        <p:txBody>
          <a:bodyPr/>
          <a:lstStyle/>
          <a:p>
            <a:fld id="{B40AE804-9070-4912-A43A-FA90F5815462}" type="datetime1">
              <a:rPr lang="en-US" smtClean="0"/>
              <a:t>12/16/2020</a:t>
            </a:fld>
            <a:endParaRPr lang="en-US"/>
          </a:p>
        </p:txBody>
      </p:sp>
      <p:sp>
        <p:nvSpPr>
          <p:cNvPr id="5" name="Footer Placeholder 4"/>
          <p:cNvSpPr>
            <a:spLocks noGrp="1"/>
          </p:cNvSpPr>
          <p:nvPr>
            <p:ph type="ftr" sz="quarter" idx="11"/>
          </p:nvPr>
        </p:nvSpPr>
        <p:spPr/>
        <p:txBody>
          <a:bodyPr/>
          <a:lstStyle/>
          <a:p>
            <a:r>
              <a:rPr lang="en-US" smtClean="0"/>
              <a:t>Pattern recognition</a:t>
            </a:r>
            <a:endParaRPr lang="en-US"/>
          </a:p>
        </p:txBody>
      </p:sp>
      <p:sp>
        <p:nvSpPr>
          <p:cNvPr id="6" name="Slide Number Placeholder 5"/>
          <p:cNvSpPr>
            <a:spLocks noGrp="1"/>
          </p:cNvSpPr>
          <p:nvPr>
            <p:ph type="sldNum" sz="quarter" idx="12"/>
          </p:nvPr>
        </p:nvSpPr>
        <p:spPr/>
        <p:txBody>
          <a:bodyPr/>
          <a:lstStyle/>
          <a:p>
            <a:fld id="{0E6D59EA-74EB-4426-9363-A4C6AA2DED66}"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8"/>
          <p:cNvSpPr/>
          <p:nvPr userDrawn="1"/>
        </p:nvSpPr>
        <p:spPr>
          <a:xfrm>
            <a:off x="0" y="6399630"/>
            <a:ext cx="9144001" cy="65999"/>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60921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03AA03DD-4076-4A20-B471-406A4504E128}" type="datetime1">
              <a:rPr lang="en-US" smtClean="0"/>
              <a:t>12/16/2020</a:t>
            </a:fld>
            <a:endParaRPr lang="en-US"/>
          </a:p>
        </p:txBody>
      </p:sp>
      <p:sp>
        <p:nvSpPr>
          <p:cNvPr id="5" name="Footer Placeholder 4"/>
          <p:cNvSpPr>
            <a:spLocks noGrp="1"/>
          </p:cNvSpPr>
          <p:nvPr>
            <p:ph type="ftr" sz="quarter" idx="11"/>
          </p:nvPr>
        </p:nvSpPr>
        <p:spPr/>
        <p:txBody>
          <a:bodyPr/>
          <a:lstStyle/>
          <a:p>
            <a:r>
              <a:rPr lang="en-US" smtClean="0"/>
              <a:t>Pattern recognition</a:t>
            </a:r>
            <a:endParaRPr lang="en-US"/>
          </a:p>
        </p:txBody>
      </p:sp>
      <p:sp>
        <p:nvSpPr>
          <p:cNvPr id="6" name="Slide Number Placeholder 5"/>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4294100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D7608055-12C9-460D-A1E8-656BCCDB720F}" type="datetime1">
              <a:rPr lang="en-US" smtClean="0"/>
              <a:t>12/16/2020</a:t>
            </a:fld>
            <a:endParaRPr lang="en-US"/>
          </a:p>
        </p:txBody>
      </p:sp>
      <p:sp>
        <p:nvSpPr>
          <p:cNvPr id="5" name="Footer Placeholder 4"/>
          <p:cNvSpPr>
            <a:spLocks noGrp="1"/>
          </p:cNvSpPr>
          <p:nvPr>
            <p:ph type="ftr" sz="quarter" idx="11"/>
          </p:nvPr>
        </p:nvSpPr>
        <p:spPr/>
        <p:txBody>
          <a:bodyPr/>
          <a:lstStyle/>
          <a:p>
            <a:r>
              <a:rPr lang="en-US" smtClean="0"/>
              <a:t>Pattern recognition</a:t>
            </a:r>
            <a:endParaRPr lang="en-US"/>
          </a:p>
        </p:txBody>
      </p:sp>
      <p:sp>
        <p:nvSpPr>
          <p:cNvPr id="6" name="Slide Number Placeholder 5"/>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1511873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单击此处编辑母版标题样式</a:t>
            </a:r>
            <a:endParaRPr lang="en-US" dirty="0"/>
          </a:p>
        </p:txBody>
      </p:sp>
      <p:sp>
        <p:nvSpPr>
          <p:cNvPr id="3" name="Content Placeholder 2"/>
          <p:cNvSpPr>
            <a:spLocks noGrp="1"/>
          </p:cNvSpPr>
          <p:nvPr>
            <p:ph idx="1"/>
          </p:nvPr>
        </p:nvSpPr>
        <p:spPr/>
        <p:txBody>
          <a:bodyPr/>
          <a:lstStyle>
            <a:lvl2pPr marL="384048" indent="-182880">
              <a:buFont typeface="Arial" panose="020B0604020202020204" pitchFamily="34" charset="0"/>
              <a:buChar char="•"/>
              <a:defRPr/>
            </a:lvl2pPr>
          </a:lstStyle>
          <a:p>
            <a:pPr lvl="0"/>
            <a:r>
              <a:rPr lang="zh-CN" altLang="en-US" dirty="0" smtClean="0"/>
              <a:t>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4" name="Date Placeholder 3"/>
          <p:cNvSpPr>
            <a:spLocks noGrp="1"/>
          </p:cNvSpPr>
          <p:nvPr>
            <p:ph type="dt" sz="half" idx="10"/>
          </p:nvPr>
        </p:nvSpPr>
        <p:spPr/>
        <p:txBody>
          <a:bodyPr/>
          <a:lstStyle/>
          <a:p>
            <a:fld id="{568E3CEA-F198-483E-B136-E6DE4D19DBBA}" type="datetime1">
              <a:rPr lang="en-US" smtClean="0"/>
              <a:t>12/16/2020</a:t>
            </a:fld>
            <a:endParaRPr lang="en-US"/>
          </a:p>
        </p:txBody>
      </p:sp>
      <p:sp>
        <p:nvSpPr>
          <p:cNvPr id="5" name="Footer Placeholder 4"/>
          <p:cNvSpPr>
            <a:spLocks noGrp="1"/>
          </p:cNvSpPr>
          <p:nvPr>
            <p:ph type="ftr" sz="quarter" idx="11"/>
          </p:nvPr>
        </p:nvSpPr>
        <p:spPr/>
        <p:txBody>
          <a:bodyPr/>
          <a:lstStyle/>
          <a:p>
            <a:r>
              <a:rPr lang="en-US" smtClean="0"/>
              <a:t>Pattern recognition</a:t>
            </a:r>
            <a:endParaRPr lang="en-US"/>
          </a:p>
        </p:txBody>
      </p:sp>
      <p:sp>
        <p:nvSpPr>
          <p:cNvPr id="6" name="Slide Number Placeholder 5"/>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517987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编辑母版文本样式</a:t>
            </a:r>
          </a:p>
        </p:txBody>
      </p:sp>
      <p:sp>
        <p:nvSpPr>
          <p:cNvPr id="4" name="Date Placeholder 3"/>
          <p:cNvSpPr>
            <a:spLocks noGrp="1"/>
          </p:cNvSpPr>
          <p:nvPr>
            <p:ph type="dt" sz="half" idx="10"/>
          </p:nvPr>
        </p:nvSpPr>
        <p:spPr/>
        <p:txBody>
          <a:bodyPr/>
          <a:lstStyle/>
          <a:p>
            <a:fld id="{BF4CBDD1-7320-4ECF-A9AA-79E8433EB092}" type="datetime1">
              <a:rPr lang="en-US" smtClean="0"/>
              <a:t>12/16/2020</a:t>
            </a:fld>
            <a:endParaRPr lang="en-US"/>
          </a:p>
        </p:txBody>
      </p:sp>
      <p:sp>
        <p:nvSpPr>
          <p:cNvPr id="5" name="Footer Placeholder 4"/>
          <p:cNvSpPr>
            <a:spLocks noGrp="1"/>
          </p:cNvSpPr>
          <p:nvPr>
            <p:ph type="ftr" sz="quarter" idx="11"/>
          </p:nvPr>
        </p:nvSpPr>
        <p:spPr/>
        <p:txBody>
          <a:bodyPr/>
          <a:lstStyle/>
          <a:p>
            <a:r>
              <a:rPr lang="en-US" smtClean="0"/>
              <a:t>Pattern recognition</a:t>
            </a:r>
            <a:endParaRPr lang="en-US"/>
          </a:p>
        </p:txBody>
      </p:sp>
      <p:sp>
        <p:nvSpPr>
          <p:cNvPr id="6" name="Slide Number Placeholder 5"/>
          <p:cNvSpPr>
            <a:spLocks noGrp="1"/>
          </p:cNvSpPr>
          <p:nvPr>
            <p:ph type="sldNum" sz="quarter" idx="12"/>
          </p:nvPr>
        </p:nvSpPr>
        <p:spPr/>
        <p:txBody>
          <a:bodyPr/>
          <a:lstStyle/>
          <a:p>
            <a:fld id="{0E6D59EA-74EB-4426-9363-A4C6AA2DED66}"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18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98E7F7E-6272-499F-9883-ADBCE8F1C8E9}" type="datetime1">
              <a:rPr lang="en-US" smtClean="0"/>
              <a:t>12/16/2020</a:t>
            </a:fld>
            <a:endParaRPr lang="en-US"/>
          </a:p>
        </p:txBody>
      </p:sp>
      <p:sp>
        <p:nvSpPr>
          <p:cNvPr id="6" name="Footer Placeholder 5"/>
          <p:cNvSpPr>
            <a:spLocks noGrp="1"/>
          </p:cNvSpPr>
          <p:nvPr>
            <p:ph type="ftr" sz="quarter" idx="11"/>
          </p:nvPr>
        </p:nvSpPr>
        <p:spPr/>
        <p:txBody>
          <a:bodyPr/>
          <a:lstStyle/>
          <a:p>
            <a:r>
              <a:rPr lang="en-US" smtClean="0"/>
              <a:t>Pattern recognition</a:t>
            </a:r>
            <a:endParaRPr lang="en-US"/>
          </a:p>
        </p:txBody>
      </p:sp>
      <p:sp>
        <p:nvSpPr>
          <p:cNvPr id="7" name="Slide Number Placeholder 6"/>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2007704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Content Placeholder 3"/>
          <p:cNvSpPr>
            <a:spLocks noGrp="1"/>
          </p:cNvSpPr>
          <p:nvPr>
            <p:ph sz="half" idx="2"/>
          </p:nvPr>
        </p:nvSpPr>
        <p:spPr>
          <a:xfrm>
            <a:off x="822960" y="2582334"/>
            <a:ext cx="3703320" cy="3286760"/>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Content Placeholder 5"/>
          <p:cNvSpPr>
            <a:spLocks noGrp="1"/>
          </p:cNvSpPr>
          <p:nvPr>
            <p:ph sz="quarter" idx="4"/>
          </p:nvPr>
        </p:nvSpPr>
        <p:spPr>
          <a:xfrm>
            <a:off x="4663440" y="2582334"/>
            <a:ext cx="3703320" cy="3286760"/>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9F1315D9-3646-4477-8914-191D4F5FCA48}" type="datetime1">
              <a:rPr lang="en-US" smtClean="0"/>
              <a:t>12/16/2020</a:t>
            </a:fld>
            <a:endParaRPr lang="en-US"/>
          </a:p>
        </p:txBody>
      </p:sp>
      <p:sp>
        <p:nvSpPr>
          <p:cNvPr id="8" name="Footer Placeholder 7"/>
          <p:cNvSpPr>
            <a:spLocks noGrp="1"/>
          </p:cNvSpPr>
          <p:nvPr>
            <p:ph type="ftr" sz="quarter" idx="11"/>
          </p:nvPr>
        </p:nvSpPr>
        <p:spPr/>
        <p:txBody>
          <a:bodyPr/>
          <a:lstStyle/>
          <a:p>
            <a:r>
              <a:rPr lang="en-US" smtClean="0"/>
              <a:t>Pattern recognition</a:t>
            </a:r>
            <a:endParaRPr lang="en-US"/>
          </a:p>
        </p:txBody>
      </p:sp>
      <p:sp>
        <p:nvSpPr>
          <p:cNvPr id="9" name="Slide Number Placeholder 8"/>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1354692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28102107-2DCC-4A3F-B702-28FF5BE5EF3C}" type="datetime1">
              <a:rPr lang="en-US" smtClean="0"/>
              <a:t>12/16/2020</a:t>
            </a:fld>
            <a:endParaRPr lang="en-US"/>
          </a:p>
        </p:txBody>
      </p:sp>
      <p:sp>
        <p:nvSpPr>
          <p:cNvPr id="4" name="Footer Placeholder 3"/>
          <p:cNvSpPr>
            <a:spLocks noGrp="1"/>
          </p:cNvSpPr>
          <p:nvPr>
            <p:ph type="ftr" sz="quarter" idx="11"/>
          </p:nvPr>
        </p:nvSpPr>
        <p:spPr/>
        <p:txBody>
          <a:bodyPr/>
          <a:lstStyle/>
          <a:p>
            <a:r>
              <a:rPr lang="en-US" smtClean="0"/>
              <a:t>Pattern recognition</a:t>
            </a:r>
            <a:endParaRPr lang="en-US"/>
          </a:p>
        </p:txBody>
      </p:sp>
      <p:sp>
        <p:nvSpPr>
          <p:cNvPr id="5" name="Slide Number Placeholder 4"/>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2444682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9EA8D22-B7D2-4543-8CC7-2709FA70EED2}" type="datetime1">
              <a:rPr lang="en-US" smtClean="0"/>
              <a:t>12/16/2020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smtClean="0"/>
              <a:t>Pattern recognition</a:t>
            </a:r>
            <a:endParaRPr lang="en-US"/>
          </a:p>
        </p:txBody>
      </p:sp>
      <p:sp>
        <p:nvSpPr>
          <p:cNvPr id="9" name="Slide Number Placeholder 8"/>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1491186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E01D5EF2-F232-42FD-8202-359126439DFA}" type="datetime1">
              <a:rPr lang="en-US" smtClean="0"/>
              <a:t>12/16/2020</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r>
              <a:rPr lang="en-US" smtClean="0"/>
              <a:t>Pattern recognition</a:t>
            </a:r>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E6D59EA-74EB-4426-9363-A4C6AA2DED66}" type="slidenum">
              <a:rPr lang="en-US" smtClean="0"/>
              <a:t>‹#›</a:t>
            </a:fld>
            <a:endParaRPr lang="en-US"/>
          </a:p>
        </p:txBody>
      </p:sp>
    </p:spTree>
    <p:extLst>
      <p:ext uri="{BB962C8B-B14F-4D97-AF65-F5344CB8AC3E}">
        <p14:creationId xmlns:p14="http://schemas.microsoft.com/office/powerpoint/2010/main" val="1143532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fld id="{EE790881-1631-44BF-9266-24387BD5D6B5}" type="datetime1">
              <a:rPr lang="en-US" smtClean="0"/>
              <a:t>12/16/2020</a:t>
            </a:fld>
            <a:endParaRPr lang="en-US"/>
          </a:p>
        </p:txBody>
      </p:sp>
      <p:sp>
        <p:nvSpPr>
          <p:cNvPr id="6" name="Footer Placeholder 5"/>
          <p:cNvSpPr>
            <a:spLocks noGrp="1"/>
          </p:cNvSpPr>
          <p:nvPr>
            <p:ph type="ftr" sz="quarter" idx="11"/>
          </p:nvPr>
        </p:nvSpPr>
        <p:spPr/>
        <p:txBody>
          <a:bodyPr/>
          <a:lstStyle/>
          <a:p>
            <a:r>
              <a:rPr lang="en-US" smtClean="0"/>
              <a:t>Pattern recognition</a:t>
            </a:r>
            <a:endParaRPr lang="en-US"/>
          </a:p>
        </p:txBody>
      </p:sp>
      <p:sp>
        <p:nvSpPr>
          <p:cNvPr id="7" name="Slide Number Placeholder 6"/>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2071959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59786"/>
            <a:ext cx="9144001" cy="3982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99630"/>
            <a:ext cx="9144001" cy="65999"/>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587829" y="116785"/>
            <a:ext cx="8020594" cy="680047"/>
          </a:xfrm>
          <a:prstGeom prst="rect">
            <a:avLst/>
          </a:prstGeom>
        </p:spPr>
        <p:txBody>
          <a:bodyPr vert="horz" lIns="91440" tIns="45720" rIns="91440" bIns="45720" rtlCol="0" anchor="b">
            <a:normAutofit/>
          </a:bodyPr>
          <a:lstStyle/>
          <a:p>
            <a:r>
              <a:rPr lang="zh-CN" altLang="en-US" dirty="0" smtClean="0"/>
              <a:t>单击此处编辑母版标题样式</a:t>
            </a:r>
            <a:endParaRPr lang="en-US" dirty="0"/>
          </a:p>
        </p:txBody>
      </p:sp>
      <p:sp>
        <p:nvSpPr>
          <p:cNvPr id="3" name="Text Placeholder 2"/>
          <p:cNvSpPr>
            <a:spLocks noGrp="1"/>
          </p:cNvSpPr>
          <p:nvPr>
            <p:ph type="body" idx="1"/>
          </p:nvPr>
        </p:nvSpPr>
        <p:spPr>
          <a:xfrm>
            <a:off x="587829" y="856989"/>
            <a:ext cx="8020594" cy="5444238"/>
          </a:xfrm>
          <a:prstGeom prst="rect">
            <a:avLst/>
          </a:prstGeom>
        </p:spPr>
        <p:txBody>
          <a:bodyPr vert="horz" lIns="0" tIns="45720" rIns="0" bIns="45720" rtlCol="0">
            <a:normAutofit/>
          </a:bodyPr>
          <a:lstStyle/>
          <a:p>
            <a:pPr lvl="0"/>
            <a:r>
              <a:rPr lang="zh-CN" altLang="en-US" dirty="0" smtClean="0"/>
              <a:t>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48DFB841-6234-457D-A7AC-A693C06FBEC2}" type="datetime1">
              <a:rPr lang="en-US" smtClean="0"/>
              <a:t>12/16/2020</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smtClean="0"/>
              <a:t>Pattern recognition</a:t>
            </a:r>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r>
              <a:rPr lang="en-US" dirty="0" smtClean="0"/>
              <a:t>Page </a:t>
            </a:r>
            <a:fld id="{0E6D59EA-74EB-4426-9363-A4C6AA2DED66}" type="slidenum">
              <a:rPr lang="en-US" smtClean="0"/>
              <a:pPr/>
              <a:t>‹#›</a:t>
            </a:fld>
            <a:endParaRPr lang="en-US" dirty="0"/>
          </a:p>
        </p:txBody>
      </p:sp>
      <p:cxnSp>
        <p:nvCxnSpPr>
          <p:cNvPr id="10" name="Straight Connector 9"/>
          <p:cNvCxnSpPr/>
          <p:nvPr/>
        </p:nvCxnSpPr>
        <p:spPr>
          <a:xfrm>
            <a:off x="587829" y="796832"/>
            <a:ext cx="802059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12742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lnSpc>
          <a:spcPct val="85000"/>
        </a:lnSpc>
        <a:spcBef>
          <a:spcPct val="0"/>
        </a:spcBef>
        <a:buNone/>
        <a:defRPr sz="40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4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19.png"/><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4.jpeg"/><Relationship Id="rId4" Type="http://schemas.openxmlformats.org/officeDocument/2006/relationships/image" Target="../media/image441.png"/></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7.png"/><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10.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3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0.gif"/><Relationship Id="rId2" Type="http://schemas.openxmlformats.org/officeDocument/2006/relationships/image" Target="../media/image59.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image" Target="../media/image61.png"/></Relationships>
</file>

<file path=ppt/slides/_rels/slide34.xml.rels><?xml version="1.0" encoding="UTF-8" standalone="yes"?>
<Relationships xmlns="http://schemas.openxmlformats.org/package/2006/relationships"><Relationship Id="rId3" Type="http://schemas.openxmlformats.org/officeDocument/2006/relationships/image" Target="../media/image440.png"/><Relationship Id="rId7" Type="http://schemas.openxmlformats.org/officeDocument/2006/relationships/image" Target="../media/image480.png"/><Relationship Id="rId2" Type="http://schemas.openxmlformats.org/officeDocument/2006/relationships/image" Target="../media/image67.png"/><Relationship Id="rId1" Type="http://schemas.openxmlformats.org/officeDocument/2006/relationships/slideLayout" Target="../slideLayouts/slideLayout2.xml"/><Relationship Id="rId6" Type="http://schemas.openxmlformats.org/officeDocument/2006/relationships/image" Target="../media/image470.png"/><Relationship Id="rId5" Type="http://schemas.openxmlformats.org/officeDocument/2006/relationships/image" Target="../media/image460.png"/><Relationship Id="rId4" Type="http://schemas.openxmlformats.org/officeDocument/2006/relationships/image" Target="../media/image450.png"/></Relationships>
</file>

<file path=ppt/slides/_rels/slide35.xml.rels><?xml version="1.0" encoding="UTF-8" standalone="yes"?>
<Relationships xmlns="http://schemas.openxmlformats.org/package/2006/relationships"><Relationship Id="rId8" Type="http://schemas.openxmlformats.org/officeDocument/2006/relationships/image" Target="../media/image480.png"/><Relationship Id="rId3" Type="http://schemas.openxmlformats.org/officeDocument/2006/relationships/image" Target="../media/image500.png"/><Relationship Id="rId7" Type="http://schemas.openxmlformats.org/officeDocument/2006/relationships/image" Target="../media/image470.png"/><Relationship Id="rId2" Type="http://schemas.openxmlformats.org/officeDocument/2006/relationships/image" Target="../media/image68.png"/><Relationship Id="rId1" Type="http://schemas.openxmlformats.org/officeDocument/2006/relationships/slideLayout" Target="../slideLayouts/slideLayout2.xml"/><Relationship Id="rId6" Type="http://schemas.openxmlformats.org/officeDocument/2006/relationships/image" Target="../media/image460.png"/><Relationship Id="rId5" Type="http://schemas.openxmlformats.org/officeDocument/2006/relationships/image" Target="../media/image450.png"/><Relationship Id="rId4" Type="http://schemas.openxmlformats.org/officeDocument/2006/relationships/image" Target="../media/image440.png"/><Relationship Id="rId9" Type="http://schemas.openxmlformats.org/officeDocument/2006/relationships/image" Target="../media/image620.png"/></Relationships>
</file>

<file path=ppt/slides/_rels/slide36.xml.rels><?xml version="1.0" encoding="UTF-8" standalone="yes"?>
<Relationships xmlns="http://schemas.openxmlformats.org/package/2006/relationships"><Relationship Id="rId8" Type="http://schemas.openxmlformats.org/officeDocument/2006/relationships/image" Target="../media/image580.png"/><Relationship Id="rId13" Type="http://schemas.openxmlformats.org/officeDocument/2006/relationships/image" Target="../media/image70.png"/><Relationship Id="rId3" Type="http://schemas.openxmlformats.org/officeDocument/2006/relationships/image" Target="../media/image530.png"/><Relationship Id="rId7" Type="http://schemas.openxmlformats.org/officeDocument/2006/relationships/image" Target="../media/image570.png"/><Relationship Id="rId12" Type="http://schemas.openxmlformats.org/officeDocument/2006/relationships/image" Target="../media/image69.png"/><Relationship Id="rId2" Type="http://schemas.openxmlformats.org/officeDocument/2006/relationships/image" Target="../media/image520.png"/><Relationship Id="rId1" Type="http://schemas.openxmlformats.org/officeDocument/2006/relationships/slideLayout" Target="../slideLayouts/slideLayout2.xml"/><Relationship Id="rId6" Type="http://schemas.openxmlformats.org/officeDocument/2006/relationships/image" Target="../media/image560.png"/><Relationship Id="rId11" Type="http://schemas.openxmlformats.org/officeDocument/2006/relationships/image" Target="../media/image63.png"/><Relationship Id="rId5" Type="http://schemas.openxmlformats.org/officeDocument/2006/relationships/image" Target="../media/image550.png"/><Relationship Id="rId10" Type="http://schemas.openxmlformats.org/officeDocument/2006/relationships/image" Target="../media/image600.png"/><Relationship Id="rId4" Type="http://schemas.openxmlformats.org/officeDocument/2006/relationships/image" Target="../media/image540.png"/><Relationship Id="rId9" Type="http://schemas.openxmlformats.org/officeDocument/2006/relationships/image" Target="../media/image590.png"/><Relationship Id="rId14" Type="http://schemas.openxmlformats.org/officeDocument/2006/relationships/image" Target="../media/image71.png"/></Relationships>
</file>

<file path=ppt/slides/_rels/slide3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41.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 Id="rId6" Type="http://schemas.openxmlformats.org/officeDocument/2006/relationships/image" Target="../media/image76.png"/><Relationship Id="rId5" Type="http://schemas.openxmlformats.org/officeDocument/2006/relationships/image" Target="../media/image79.png"/><Relationship Id="rId4" Type="http://schemas.openxmlformats.org/officeDocument/2006/relationships/image" Target="../media/image711.png"/></Relationships>
</file>

<file path=ppt/slides/_rels/slide42.xml.rels><?xml version="1.0" encoding="UTF-8" standalone="yes"?>
<Relationships xmlns="http://schemas.openxmlformats.org/package/2006/relationships"><Relationship Id="rId3" Type="http://schemas.openxmlformats.org/officeDocument/2006/relationships/image" Target="../media/image73.png"/><Relationship Id="rId7" Type="http://schemas.openxmlformats.org/officeDocument/2006/relationships/image" Target="../media/image82.png"/><Relationship Id="rId2" Type="http://schemas.openxmlformats.org/officeDocument/2006/relationships/image" Target="../media/image80.png"/><Relationship Id="rId1" Type="http://schemas.openxmlformats.org/officeDocument/2006/relationships/slideLayout" Target="../slideLayouts/slideLayout2.xml"/><Relationship Id="rId6" Type="http://schemas.openxmlformats.org/officeDocument/2006/relationships/image" Target="../media/image81.png"/><Relationship Id="rId5" Type="http://schemas.openxmlformats.org/officeDocument/2006/relationships/image" Target="../media/image74.png"/><Relationship Id="rId4" Type="http://schemas.microsoft.com/office/2007/relationships/hdphoto" Target="../media/hdphoto3.wdp"/></Relationships>
</file>

<file path=ppt/slides/_rels/slide4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image" Target="../media/image10.wmf"/><Relationship Id="rId18" Type="http://schemas.openxmlformats.org/officeDocument/2006/relationships/oleObject" Target="../embeddings/oleObject7.bin"/><Relationship Id="rId3" Type="http://schemas.openxmlformats.org/officeDocument/2006/relationships/image" Target="../media/image13.png"/><Relationship Id="rId7" Type="http://schemas.openxmlformats.org/officeDocument/2006/relationships/image" Target="../media/image7.wmf"/><Relationship Id="rId12" Type="http://schemas.openxmlformats.org/officeDocument/2006/relationships/oleObject" Target="../embeddings/oleObject4.bin"/><Relationship Id="rId17" Type="http://schemas.openxmlformats.org/officeDocument/2006/relationships/image" Target="../media/image12.wmf"/><Relationship Id="rId2" Type="http://schemas.openxmlformats.org/officeDocument/2006/relationships/slideLayout" Target="../slideLayouts/slideLayout2.xml"/><Relationship Id="rId16" Type="http://schemas.openxmlformats.org/officeDocument/2006/relationships/oleObject" Target="../embeddings/oleObject6.bin"/><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9.wmf"/><Relationship Id="rId5" Type="http://schemas.openxmlformats.org/officeDocument/2006/relationships/image" Target="../media/image15.png"/><Relationship Id="rId15" Type="http://schemas.openxmlformats.org/officeDocument/2006/relationships/image" Target="../media/image11.wmf"/><Relationship Id="rId10" Type="http://schemas.openxmlformats.org/officeDocument/2006/relationships/oleObject" Target="../embeddings/oleObject3.bin"/><Relationship Id="rId19" Type="http://schemas.openxmlformats.org/officeDocument/2006/relationships/image" Target="../media/image16.png"/><Relationship Id="rId4" Type="http://schemas.openxmlformats.org/officeDocument/2006/relationships/image" Target="../media/image14.png"/><Relationship Id="rId9" Type="http://schemas.openxmlformats.org/officeDocument/2006/relationships/image" Target="../media/image8.wmf"/><Relationship Id="rId14" Type="http://schemas.openxmlformats.org/officeDocument/2006/relationships/oleObject" Target="../embeddings/oleObject5.bin"/></Relationships>
</file>

<file path=ppt/slides/_rels/slide50.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image" Target="../media/image102.png"/><Relationship Id="rId3" Type="http://schemas.openxmlformats.org/officeDocument/2006/relationships/image" Target="../media/image95.png"/><Relationship Id="rId7" Type="http://schemas.openxmlformats.org/officeDocument/2006/relationships/image" Target="../media/image10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9.png"/><Relationship Id="rId5" Type="http://schemas.openxmlformats.org/officeDocument/2006/relationships/image" Target="../media/image98.png"/><Relationship Id="rId4" Type="http://schemas.openxmlformats.org/officeDocument/2006/relationships/image" Target="../media/image96.emf"/><Relationship Id="rId9" Type="http://schemas.openxmlformats.org/officeDocument/2006/relationships/image" Target="../media/image103.png"/></Relationships>
</file>

<file path=ppt/slides/_rels/slide53.xml.rels><?xml version="1.0" encoding="UTF-8" standalone="yes"?>
<Relationships xmlns="http://schemas.openxmlformats.org/package/2006/relationships"><Relationship Id="rId3" Type="http://schemas.openxmlformats.org/officeDocument/2006/relationships/image" Target="../media/image96.emf"/><Relationship Id="rId7" Type="http://schemas.openxmlformats.org/officeDocument/2006/relationships/image" Target="../media/image108.png"/><Relationship Id="rId2" Type="http://schemas.openxmlformats.org/officeDocument/2006/relationships/image" Target="../media/image104.png"/><Relationship Id="rId1" Type="http://schemas.openxmlformats.org/officeDocument/2006/relationships/slideLayout" Target="../slideLayouts/slideLayout2.xml"/><Relationship Id="rId6" Type="http://schemas.openxmlformats.org/officeDocument/2006/relationships/image" Target="../media/image107.png"/><Relationship Id="rId5" Type="http://schemas.openxmlformats.org/officeDocument/2006/relationships/image" Target="../media/image106.png"/><Relationship Id="rId4" Type="http://schemas.openxmlformats.org/officeDocument/2006/relationships/image" Target="../media/image105.png"/></Relationships>
</file>

<file path=ppt/slides/_rels/slide54.xml.rels><?xml version="1.0" encoding="UTF-8" standalone="yes"?>
<Relationships xmlns="http://schemas.openxmlformats.org/package/2006/relationships"><Relationship Id="rId3" Type="http://schemas.openxmlformats.org/officeDocument/2006/relationships/image" Target="../media/image680.png"/><Relationship Id="rId2" Type="http://schemas.openxmlformats.org/officeDocument/2006/relationships/image" Target="../media/image670.png"/><Relationship Id="rId1" Type="http://schemas.openxmlformats.org/officeDocument/2006/relationships/slideLayout" Target="../slideLayouts/slideLayout2.xml"/><Relationship Id="rId4" Type="http://schemas.openxmlformats.org/officeDocument/2006/relationships/image" Target="../media/image690.png"/></Relationships>
</file>

<file path=ppt/slides/_rels/slide55.xml.rels><?xml version="1.0" encoding="UTF-8" standalone="yes"?>
<Relationships xmlns="http://schemas.openxmlformats.org/package/2006/relationships"><Relationship Id="rId2" Type="http://schemas.openxmlformats.org/officeDocument/2006/relationships/image" Target="../media/image70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720.png"/><Relationship Id="rId2" Type="http://schemas.openxmlformats.org/officeDocument/2006/relationships/image" Target="../media/image71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98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040.png"/><Relationship Id="rId2" Type="http://schemas.openxmlformats.org/officeDocument/2006/relationships/image" Target="../media/image1030.png"/><Relationship Id="rId1" Type="http://schemas.openxmlformats.org/officeDocument/2006/relationships/slideLayout" Target="../slideLayouts/slideLayout2.xml"/><Relationship Id="rId5" Type="http://schemas.openxmlformats.org/officeDocument/2006/relationships/image" Target="../media/image831.png"/><Relationship Id="rId4" Type="http://schemas.openxmlformats.org/officeDocument/2006/relationships/image" Target="../media/image820.png"/></Relationships>
</file>

<file path=ppt/slides/_rels/slide59.xml.rels><?xml version="1.0" encoding="UTF-8" standalone="yes"?>
<Relationships xmlns="http://schemas.openxmlformats.org/package/2006/relationships"><Relationship Id="rId3" Type="http://schemas.openxmlformats.org/officeDocument/2006/relationships/image" Target="../media/image109.emf"/><Relationship Id="rId2" Type="http://schemas.openxmlformats.org/officeDocument/2006/relationships/image" Target="../media/image83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0.bin"/><Relationship Id="rId13" Type="http://schemas.openxmlformats.org/officeDocument/2006/relationships/oleObject" Target="../embeddings/oleObject13.bin"/><Relationship Id="rId26"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7.wmf"/><Relationship Id="rId12" Type="http://schemas.openxmlformats.org/officeDocument/2006/relationships/oleObject" Target="../embeddings/oleObject12.bin"/><Relationship Id="rId17" Type="http://schemas.openxmlformats.org/officeDocument/2006/relationships/oleObject" Target="../embeddings/oleObject16.bin"/><Relationship Id="rId25" Type="http://schemas.openxmlformats.org/officeDocument/2006/relationships/image" Target="../media/image21.png"/><Relationship Id="rId2" Type="http://schemas.openxmlformats.org/officeDocument/2006/relationships/slideLayout" Target="../slideLayouts/slideLayout2.xml"/><Relationship Id="rId16" Type="http://schemas.openxmlformats.org/officeDocument/2006/relationships/oleObject" Target="../embeddings/oleObject15.bin"/><Relationship Id="rId1" Type="http://schemas.openxmlformats.org/officeDocument/2006/relationships/vmlDrawing" Target="../drawings/vmlDrawing2.vml"/><Relationship Id="rId6" Type="http://schemas.openxmlformats.org/officeDocument/2006/relationships/oleObject" Target="../embeddings/oleObject9.bin"/><Relationship Id="rId11" Type="http://schemas.openxmlformats.org/officeDocument/2006/relationships/image" Target="../media/image12.wmf"/><Relationship Id="rId24" Type="http://schemas.openxmlformats.org/officeDocument/2006/relationships/image" Target="../media/image20.png"/><Relationship Id="rId5" Type="http://schemas.openxmlformats.org/officeDocument/2006/relationships/image" Target="../media/image13.wmf"/><Relationship Id="rId15" Type="http://schemas.openxmlformats.org/officeDocument/2006/relationships/oleObject" Target="../embeddings/oleObject14.bin"/><Relationship Id="rId23" Type="http://schemas.openxmlformats.org/officeDocument/2006/relationships/image" Target="../media/image150.png"/><Relationship Id="rId28" Type="http://schemas.openxmlformats.org/officeDocument/2006/relationships/image" Target="../media/image24.png"/><Relationship Id="rId10" Type="http://schemas.openxmlformats.org/officeDocument/2006/relationships/oleObject" Target="../embeddings/oleObject11.bin"/><Relationship Id="rId4" Type="http://schemas.openxmlformats.org/officeDocument/2006/relationships/oleObject" Target="../embeddings/oleObject8.bin"/><Relationship Id="rId9" Type="http://schemas.openxmlformats.org/officeDocument/2006/relationships/image" Target="../media/image14.wmf"/><Relationship Id="rId14" Type="http://schemas.openxmlformats.org/officeDocument/2006/relationships/image" Target="../media/image15.wmf"/><Relationship Id="rId27"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3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20.png"/><Relationship Id="rId5" Type="http://schemas.openxmlformats.org/officeDocument/2006/relationships/image" Target="../media/image210.png"/><Relationship Id="rId4" Type="http://schemas.openxmlformats.org/officeDocument/2006/relationships/image" Target="../media/image201.png"/></Relationships>
</file>

<file path=ppt/slides/_rels/slide8.xml.rels><?xml version="1.0" encoding="UTF-8" standalone="yes"?>
<Relationships xmlns="http://schemas.openxmlformats.org/package/2006/relationships"><Relationship Id="rId3" Type="http://schemas.openxmlformats.org/officeDocument/2006/relationships/image" Target="../media/image250.png"/><Relationship Id="rId2" Type="http://schemas.openxmlformats.org/officeDocument/2006/relationships/image" Target="../media/image240.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7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ctrTitle"/>
          </p:nvPr>
        </p:nvSpPr>
        <p:spPr/>
        <p:txBody>
          <a:bodyPr/>
          <a:lstStyle/>
          <a:p>
            <a:r>
              <a:rPr lang="en-US" altLang="zh-CN" dirty="0" smtClean="0"/>
              <a:t>Naïve Bayes Classifier</a:t>
            </a:r>
            <a:endParaRPr lang="en-US" dirty="0"/>
          </a:p>
        </p:txBody>
      </p:sp>
      <p:sp>
        <p:nvSpPr>
          <p:cNvPr id="8" name="副标题 7"/>
          <p:cNvSpPr>
            <a:spLocks noGrp="1"/>
          </p:cNvSpPr>
          <p:nvPr>
            <p:ph type="subTitle" idx="1"/>
          </p:nvPr>
        </p:nvSpPr>
        <p:spPr>
          <a:xfrm>
            <a:off x="825038" y="4455621"/>
            <a:ext cx="7543800" cy="1620714"/>
          </a:xfrm>
        </p:spPr>
        <p:txBody>
          <a:bodyPr>
            <a:normAutofit/>
          </a:bodyPr>
          <a:lstStyle/>
          <a:p>
            <a:r>
              <a:rPr lang="en-US" dirty="0" smtClean="0"/>
              <a:t>Lin </a:t>
            </a:r>
            <a:r>
              <a:rPr lang="en-US" smtClean="0"/>
              <a:t>zhang</a:t>
            </a:r>
            <a:endParaRPr lang="en-US" dirty="0"/>
          </a:p>
          <a:p>
            <a:r>
              <a:rPr lang="en-US" dirty="0" err="1"/>
              <a:t>Sse</a:t>
            </a:r>
            <a:r>
              <a:rPr lang="en-US" dirty="0"/>
              <a:t>, </a:t>
            </a:r>
            <a:r>
              <a:rPr lang="en-US" dirty="0" err="1"/>
              <a:t>tongji</a:t>
            </a:r>
            <a:r>
              <a:rPr lang="en-US" dirty="0"/>
              <a:t> university</a:t>
            </a:r>
          </a:p>
          <a:p>
            <a:r>
              <a:rPr lang="en-US" dirty="0"/>
              <a:t>Sep. 2016</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12/16/2020</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1</a:t>
            </a:fld>
            <a:endParaRPr lang="en-US"/>
          </a:p>
        </p:txBody>
      </p:sp>
    </p:spTree>
    <p:extLst>
      <p:ext uri="{BB962C8B-B14F-4D97-AF65-F5344CB8AC3E}">
        <p14:creationId xmlns:p14="http://schemas.microsoft.com/office/powerpoint/2010/main" val="17569567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en-US" dirty="0"/>
              <a:t>Naïve </a:t>
            </a:r>
            <a:r>
              <a:rPr lang="en-US" altLang="en-US" dirty="0" smtClean="0"/>
              <a:t>Bayes classifier</a:t>
            </a:r>
            <a:r>
              <a:rPr lang="en-US" altLang="en-US" dirty="0"/>
              <a:t>	</a:t>
            </a:r>
            <a:endParaRPr 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587829" y="856988"/>
                <a:ext cx="8020594" cy="5484817"/>
              </a:xfrm>
            </p:spPr>
            <p:txBody>
              <a:bodyPr>
                <a:noAutofit/>
              </a:bodyPr>
              <a:lstStyle/>
              <a:p>
                <a:r>
                  <a:rPr lang="en-US" dirty="0" smtClean="0"/>
                  <a:t>Bayes classification</a:t>
                </a:r>
              </a:p>
              <a:p>
                <a:pPr algn="ctr"/>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𝑖</m:t>
                            </m:r>
                          </m:sub>
                        </m:sSub>
                      </m:e>
                      <m:e>
                        <m:r>
                          <a:rPr lang="en-US" b="1" i="1" smtClean="0">
                            <a:latin typeface="Cambria Math" panose="02040503050406030204" pitchFamily="18" charset="0"/>
                          </a:rPr>
                          <m:t>𝒙</m:t>
                        </m:r>
                      </m:e>
                    </m:d>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𝑃</m:t>
                    </m:r>
                    <m:d>
                      <m:dPr>
                        <m:ctrlPr>
                          <a:rPr lang="en-US" b="0" i="1" smtClean="0">
                            <a:latin typeface="Cambria Math" panose="02040503050406030204" pitchFamily="18" charset="0"/>
                            <a:ea typeface="Cambria Math" panose="02040503050406030204" pitchFamily="18" charset="0"/>
                          </a:rPr>
                        </m:ctrlPr>
                      </m:dPr>
                      <m:e>
                        <m:r>
                          <a:rPr lang="en-US" b="1" i="1" smtClean="0">
                            <a:latin typeface="Cambria Math" panose="02040503050406030204" pitchFamily="18" charset="0"/>
                            <a:ea typeface="Cambria Math" panose="02040503050406030204" pitchFamily="18" charset="0"/>
                          </a:rPr>
                          <m:t>𝒙</m:t>
                        </m:r>
                      </m:e>
                      <m:e>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𝑖</m:t>
                            </m:r>
                          </m:sub>
                        </m:sSub>
                      </m:e>
                    </m:d>
                    <m:r>
                      <a:rPr lang="en-US" b="0" i="1" smtClean="0">
                        <a:latin typeface="Cambria Math" panose="02040503050406030204" pitchFamily="18" charset="0"/>
                        <a:ea typeface="Cambria Math" panose="02040503050406030204" pitchFamily="18" charset="0"/>
                      </a:rPr>
                      <m:t>𝑃</m:t>
                    </m:r>
                    <m:d>
                      <m:dPr>
                        <m:ctrlPr>
                          <a:rPr lang="en-US" b="0" i="1" smtClean="0">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𝑖</m:t>
                            </m:r>
                          </m:sub>
                        </m:sSub>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𝑃</m:t>
                    </m:r>
                    <m:d>
                      <m:dPr>
                        <m:ctrlPr>
                          <a:rPr lang="en-US" b="0" i="1" smtClean="0">
                            <a:latin typeface="Cambria Math" panose="02040503050406030204" pitchFamily="18" charset="0"/>
                            <a:ea typeface="Cambria Math" panose="02040503050406030204" pitchFamily="18" charset="0"/>
                          </a:rPr>
                        </m:ctrlPr>
                      </m:dP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1</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𝑛</m:t>
                            </m:r>
                          </m:sub>
                        </m:sSub>
                      </m:e>
                      <m:e>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𝑖</m:t>
                            </m:r>
                          </m:sub>
                        </m:sSub>
                      </m:e>
                    </m:d>
                    <m:r>
                      <a:rPr lang="en-US" b="0" i="1" smtClean="0">
                        <a:latin typeface="Cambria Math" panose="02040503050406030204" pitchFamily="18" charset="0"/>
                        <a:ea typeface="Cambria Math" panose="02040503050406030204" pitchFamily="18" charset="0"/>
                      </a:rPr>
                      <m:t>𝑃</m:t>
                    </m:r>
                    <m:d>
                      <m:dPr>
                        <m:ctrlPr>
                          <a:rPr lang="en-US" b="0" i="1" smtClean="0">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𝑖</m:t>
                            </m:r>
                          </m:sub>
                        </m:sSub>
                      </m:e>
                    </m:d>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𝐿</m:t>
                    </m:r>
                  </m:oMath>
                </a14:m>
                <a:endParaRPr lang="en-US" dirty="0" smtClean="0"/>
              </a:p>
              <a:p>
                <a:pPr lvl="1"/>
                <a:endParaRPr lang="en-US" sz="400" dirty="0" smtClean="0"/>
              </a:p>
              <a:p>
                <a:pPr lvl="1"/>
                <a:r>
                  <a:rPr lang="en-US" dirty="0" smtClean="0"/>
                  <a:t>Difficulty</a:t>
                </a:r>
                <a:r>
                  <a:rPr lang="en-US" dirty="0"/>
                  <a:t>: learning the joint probability </a:t>
                </a:r>
                <a14:m>
                  <m:oMath xmlns:m="http://schemas.openxmlformats.org/officeDocument/2006/math">
                    <m:r>
                      <a:rPr lang="en-US" i="1">
                        <a:latin typeface="Cambria Math" panose="02040503050406030204" pitchFamily="18" charset="0"/>
                        <a:ea typeface="Cambria Math" panose="02040503050406030204" pitchFamily="18" charset="0"/>
                      </a:rPr>
                      <m:t>𝑃</m:t>
                    </m:r>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m:t>
                            </m:r>
                          </m:e>
                          <m:sub>
                            <m:r>
                              <a:rPr lang="en-US" i="1">
                                <a:latin typeface="Cambria Math" panose="02040503050406030204" pitchFamily="18" charset="0"/>
                                <a:ea typeface="Cambria Math" panose="02040503050406030204" pitchFamily="18" charset="0"/>
                              </a:rPr>
                              <m:t>1</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m:t>
                            </m:r>
                          </m:e>
                          <m:sub>
                            <m:r>
                              <a:rPr lang="en-US" i="1">
                                <a:latin typeface="Cambria Math" panose="02040503050406030204" pitchFamily="18" charset="0"/>
                                <a:ea typeface="Cambria Math" panose="02040503050406030204" pitchFamily="18" charset="0"/>
                              </a:rPr>
                              <m:t>𝑛</m:t>
                            </m:r>
                          </m:sub>
                        </m:sSub>
                      </m:e>
                      <m:e>
                        <m:sSub>
                          <m:sSubPr>
                            <m:ctrlPr>
                              <a:rPr lang="en-US" b="0" i="1" smtClean="0">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𝑐</m:t>
                            </m:r>
                          </m:e>
                          <m:sub>
                            <m:r>
                              <a:rPr lang="en-US" b="0" i="1" smtClean="0">
                                <a:latin typeface="Cambria Math" panose="02040503050406030204" pitchFamily="18" charset="0"/>
                                <a:ea typeface="Cambria Math" panose="02040503050406030204" pitchFamily="18" charset="0"/>
                              </a:rPr>
                              <m:t>𝑖</m:t>
                            </m:r>
                          </m:sub>
                        </m:sSub>
                      </m:e>
                    </m:d>
                  </m:oMath>
                </a14:m>
                <a:r>
                  <a:rPr lang="en-US" dirty="0" smtClean="0"/>
                  <a:t> </a:t>
                </a:r>
                <a:r>
                  <a:rPr lang="en-US" dirty="0"/>
                  <a:t>is infeasible!              </a:t>
                </a:r>
              </a:p>
              <a:p>
                <a:r>
                  <a:rPr lang="en-US" dirty="0"/>
                  <a:t>Naïve Bayes classification</a:t>
                </a:r>
              </a:p>
              <a:p>
                <a:pPr lvl="1"/>
                <a:r>
                  <a:rPr lang="en-US" dirty="0"/>
                  <a:t>Assume all input features are class conditionally independent!</a:t>
                </a:r>
              </a:p>
              <a:p>
                <a:endParaRPr lang="en-US" dirty="0" smtClean="0"/>
              </a:p>
              <a:p>
                <a:endParaRPr lang="en-US" dirty="0"/>
              </a:p>
              <a:p>
                <a:pPr lvl="1"/>
                <a:r>
                  <a:rPr lang="en-US" dirty="0"/>
                  <a:t>Apply the MAP classification rule: </a:t>
                </a:r>
                <a:r>
                  <a:rPr lang="en-US" dirty="0" smtClean="0"/>
                  <a:t>assign </a:t>
                </a:r>
                <a14:m>
                  <m:oMath xmlns:m="http://schemas.openxmlformats.org/officeDocument/2006/math">
                    <m:sSup>
                      <m:sSupPr>
                        <m:ctrlPr>
                          <a:rPr lang="en-US" b="0" i="1" smtClean="0">
                            <a:latin typeface="Cambria Math" panose="02040503050406030204" pitchFamily="18" charset="0"/>
                          </a:rPr>
                        </m:ctrlPr>
                      </m:sSupPr>
                      <m:e>
                        <m:r>
                          <a:rPr lang="en-US" b="1" i="1" smtClean="0">
                            <a:latin typeface="Cambria Math" panose="02040503050406030204" pitchFamily="18" charset="0"/>
                          </a:rPr>
                          <m:t>𝒙</m:t>
                        </m:r>
                      </m:e>
                      <m:sup>
                        <m:r>
                          <a:rPr lang="en-US" b="0" i="1" smtClean="0">
                            <a:latin typeface="Cambria Math" panose="02040503050406030204" pitchFamily="18" charset="0"/>
                          </a:rPr>
                          <m:t>′</m:t>
                        </m:r>
                      </m:sup>
                    </m:sSup>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𝑑</m:t>
                        </m:r>
                      </m:sub>
                    </m:sSub>
                    <m:r>
                      <a:rPr lang="en-US" b="0" i="1" smtClean="0">
                        <a:latin typeface="Cambria Math" panose="02040503050406030204" pitchFamily="18" charset="0"/>
                      </a:rPr>
                      <m:t>)</m:t>
                    </m:r>
                  </m:oMath>
                </a14:m>
                <a:r>
                  <a:rPr lang="en-US" dirty="0" smtClean="0"/>
                  <a:t> to </a:t>
                </a:r>
                <a14:m>
                  <m:oMath xmlns:m="http://schemas.openxmlformats.org/officeDocument/2006/math">
                    <m:sSup>
                      <m:sSupPr>
                        <m:ctrlPr>
                          <a:rPr lang="en-US" altLang="en-US" i="1">
                            <a:latin typeface="Cambria Math" panose="02040503050406030204" pitchFamily="18" charset="0"/>
                          </a:rPr>
                        </m:ctrlPr>
                      </m:sSupPr>
                      <m:e>
                        <m:r>
                          <a:rPr lang="en-US" altLang="en-US" i="1">
                            <a:latin typeface="Cambria Math" panose="02040503050406030204" pitchFamily="18" charset="0"/>
                          </a:rPr>
                          <m:t>𝑐</m:t>
                        </m:r>
                      </m:e>
                      <m:sup>
                        <m:r>
                          <a:rPr lang="en-US" altLang="en-US" i="1">
                            <a:latin typeface="Cambria Math" panose="02040503050406030204" pitchFamily="18" charset="0"/>
                          </a:rPr>
                          <m:t>∗</m:t>
                        </m:r>
                      </m:sup>
                    </m:sSup>
                  </m:oMath>
                </a14:m>
                <a:r>
                  <a:rPr lang="en-US" dirty="0"/>
                  <a:t> if</a:t>
                </a:r>
              </a:p>
              <a:p>
                <a:endParaRPr lang="en-US" dirty="0" smtClean="0"/>
              </a:p>
              <a:p>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587829" y="856988"/>
                <a:ext cx="8020594" cy="5484817"/>
              </a:xfrm>
              <a:blipFill>
                <a:blip r:embed="rId2"/>
                <a:stretch>
                  <a:fillRect l="-1140" t="-1557" r="-3799"/>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12/16/2020</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10</a:t>
            </a:fld>
            <a:endParaRPr lang="en-US"/>
          </a:p>
        </p:txBody>
      </p:sp>
      <mc:AlternateContent xmlns:mc="http://schemas.openxmlformats.org/markup-compatibility/2006" xmlns:a14="http://schemas.microsoft.com/office/drawing/2010/main">
        <mc:Choice Requires="a14">
          <p:sp>
            <p:nvSpPr>
              <p:cNvPr id="11" name="矩形 10"/>
              <p:cNvSpPr/>
              <p:nvPr/>
            </p:nvSpPr>
            <p:spPr>
              <a:xfrm>
                <a:off x="1154458" y="3137731"/>
                <a:ext cx="6436762" cy="461665"/>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en-US" sz="2400" i="1" smtClean="0">
                          <a:latin typeface="Cambria Math" panose="02040503050406030204" pitchFamily="18" charset="0"/>
                          <a:ea typeface="Cambria Math" panose="02040503050406030204" pitchFamily="18" charset="0"/>
                        </a:rPr>
                        <m:t>𝑃</m:t>
                      </m:r>
                      <m:d>
                        <m:dPr>
                          <m:ctrlPr>
                            <a:rPr lang="en-US" sz="2400" i="1">
                              <a:latin typeface="Cambria Math" panose="02040503050406030204" pitchFamily="18" charset="0"/>
                              <a:ea typeface="Cambria Math" panose="02040503050406030204" pitchFamily="18" charset="0"/>
                            </a:rPr>
                          </m:ctrlPr>
                        </m:dPr>
                        <m:e>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𝑥</m:t>
                              </m:r>
                            </m:e>
                            <m:sub>
                              <m:r>
                                <a:rPr lang="en-US" sz="2400" i="1">
                                  <a:latin typeface="Cambria Math" panose="02040503050406030204" pitchFamily="18" charset="0"/>
                                  <a:ea typeface="Cambria Math" panose="02040503050406030204" pitchFamily="18" charset="0"/>
                                </a:rPr>
                                <m:t>1</m:t>
                              </m:r>
                            </m:sub>
                          </m:sSub>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𝑥</m:t>
                              </m:r>
                            </m:e>
                            <m:sub>
                              <m:r>
                                <a:rPr lang="en-US" sz="2400" i="1">
                                  <a:latin typeface="Cambria Math" panose="02040503050406030204" pitchFamily="18" charset="0"/>
                                  <a:ea typeface="Cambria Math" panose="02040503050406030204" pitchFamily="18" charset="0"/>
                                </a:rPr>
                                <m:t>𝑛</m:t>
                              </m:r>
                            </m:sub>
                          </m:sSub>
                        </m:e>
                        <m:e>
                          <m:sSub>
                            <m:sSubPr>
                              <m:ctrlPr>
                                <a:rPr lang="en-US" sz="2400" i="1">
                                  <a:latin typeface="Cambria Math" panose="02040503050406030204" pitchFamily="18" charset="0"/>
                                </a:rPr>
                              </m:ctrlPr>
                            </m:sSubPr>
                            <m:e>
                              <m:r>
                                <a:rPr lang="en-US" sz="2400" i="1">
                                  <a:latin typeface="Cambria Math" panose="02040503050406030204" pitchFamily="18" charset="0"/>
                                </a:rPr>
                                <m:t>𝑐</m:t>
                              </m:r>
                            </m:e>
                            <m:sub>
                              <m:r>
                                <a:rPr lang="en-US" sz="2400" i="1">
                                  <a:latin typeface="Cambria Math" panose="02040503050406030204" pitchFamily="18" charset="0"/>
                                </a:rPr>
                                <m:t>𝑖</m:t>
                              </m:r>
                            </m:sub>
                          </m:sSub>
                        </m:e>
                      </m:d>
                      <m:r>
                        <a:rPr lang="en-US" sz="2400" b="0" i="1" smtClean="0">
                          <a:latin typeface="Cambria Math" panose="02040503050406030204" pitchFamily="18" charset="0"/>
                          <a:ea typeface="Cambria Math" panose="02040503050406030204" pitchFamily="18" charset="0"/>
                        </a:rPr>
                        <m:t>=</m:t>
                      </m:r>
                      <m:r>
                        <a:rPr lang="en-US" altLang="zh-CN" sz="2400" i="1">
                          <a:latin typeface="Cambria Math" panose="02040503050406030204" pitchFamily="18" charset="0"/>
                          <a:ea typeface="Cambria Math" panose="02040503050406030204" pitchFamily="18" charset="0"/>
                        </a:rPr>
                        <m:t>𝑃</m:t>
                      </m:r>
                      <m:d>
                        <m:dPr>
                          <m:ctrlPr>
                            <a:rPr lang="en-US" altLang="zh-CN" sz="2400" i="1">
                              <a:latin typeface="Cambria Math" panose="02040503050406030204" pitchFamily="18" charset="0"/>
                              <a:ea typeface="Cambria Math" panose="02040503050406030204" pitchFamily="18" charset="0"/>
                            </a:rPr>
                          </m:ctrlPr>
                        </m:dPr>
                        <m:e>
                          <m:sSub>
                            <m:sSubPr>
                              <m:ctrlPr>
                                <a:rPr lang="en-US" altLang="zh-CN" sz="2400" i="1">
                                  <a:latin typeface="Cambria Math" panose="02040503050406030204" pitchFamily="18" charset="0"/>
                                  <a:ea typeface="Cambria Math" panose="02040503050406030204" pitchFamily="18" charset="0"/>
                                </a:rPr>
                              </m:ctrlPr>
                            </m:sSubPr>
                            <m:e>
                              <m:r>
                                <a:rPr lang="en-US" altLang="zh-CN" sz="2400" i="1">
                                  <a:latin typeface="Cambria Math" panose="02040503050406030204" pitchFamily="18" charset="0"/>
                                  <a:ea typeface="Cambria Math" panose="02040503050406030204" pitchFamily="18" charset="0"/>
                                </a:rPr>
                                <m:t>𝑥</m:t>
                              </m:r>
                            </m:e>
                            <m:sub>
                              <m:r>
                                <a:rPr lang="en-US" altLang="zh-CN" sz="2400" i="1">
                                  <a:latin typeface="Cambria Math" panose="02040503050406030204" pitchFamily="18" charset="0"/>
                                  <a:ea typeface="Cambria Math" panose="02040503050406030204" pitchFamily="18" charset="0"/>
                                </a:rPr>
                                <m:t>1</m:t>
                              </m:r>
                            </m:sub>
                          </m:sSub>
                        </m:e>
                        <m:e>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𝑐</m:t>
                              </m:r>
                            </m:e>
                            <m:sub>
                              <m:r>
                                <a:rPr lang="en-US" altLang="zh-CN" sz="2400" i="1">
                                  <a:latin typeface="Cambria Math" panose="02040503050406030204" pitchFamily="18" charset="0"/>
                                </a:rPr>
                                <m:t>𝑖</m:t>
                              </m:r>
                            </m:sub>
                          </m:sSub>
                        </m:e>
                      </m:d>
                      <m:r>
                        <a:rPr lang="en-US" altLang="zh-CN" sz="2400" i="1">
                          <a:latin typeface="Cambria Math" panose="02040503050406030204" pitchFamily="18" charset="0"/>
                          <a:ea typeface="Cambria Math" panose="02040503050406030204" pitchFamily="18" charset="0"/>
                        </a:rPr>
                        <m:t>𝑃</m:t>
                      </m:r>
                      <m:r>
                        <a:rPr lang="en-US" altLang="zh-CN" sz="2400" i="1">
                          <a:latin typeface="Cambria Math" panose="02040503050406030204" pitchFamily="18" charset="0"/>
                          <a:ea typeface="Cambria Math" panose="02040503050406030204" pitchFamily="18" charset="0"/>
                        </a:rPr>
                        <m:t>(</m:t>
                      </m:r>
                      <m:sSub>
                        <m:sSubPr>
                          <m:ctrlPr>
                            <a:rPr lang="en-US" altLang="zh-CN" sz="2400" i="1">
                              <a:latin typeface="Cambria Math" panose="02040503050406030204" pitchFamily="18" charset="0"/>
                              <a:ea typeface="Cambria Math" panose="02040503050406030204" pitchFamily="18" charset="0"/>
                            </a:rPr>
                          </m:ctrlPr>
                        </m:sSubPr>
                        <m:e>
                          <m:r>
                            <a:rPr lang="en-US" altLang="zh-CN" sz="2400" i="1">
                              <a:latin typeface="Cambria Math" panose="02040503050406030204" pitchFamily="18" charset="0"/>
                              <a:ea typeface="Cambria Math" panose="02040503050406030204" pitchFamily="18" charset="0"/>
                            </a:rPr>
                            <m:t>𝑥</m:t>
                          </m:r>
                        </m:e>
                        <m:sub>
                          <m:r>
                            <a:rPr lang="en-US" altLang="zh-CN" sz="2400" i="1">
                              <a:latin typeface="Cambria Math" panose="02040503050406030204" pitchFamily="18" charset="0"/>
                              <a:ea typeface="Cambria Math" panose="02040503050406030204" pitchFamily="18" charset="0"/>
                            </a:rPr>
                            <m:t>2</m:t>
                          </m:r>
                        </m:sub>
                      </m:sSub>
                      <m:r>
                        <a:rPr lang="en-US" altLang="zh-CN" sz="2400" i="1">
                          <a:latin typeface="Cambria Math" panose="02040503050406030204" pitchFamily="18" charset="0"/>
                          <a:ea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𝑐</m:t>
                          </m:r>
                        </m:e>
                        <m:sub>
                          <m:r>
                            <a:rPr lang="en-US" altLang="zh-CN" sz="2400" i="1">
                              <a:latin typeface="Cambria Math" panose="02040503050406030204" pitchFamily="18" charset="0"/>
                            </a:rPr>
                            <m:t>𝑖</m:t>
                          </m:r>
                        </m:sub>
                      </m:sSub>
                      <m:r>
                        <a:rPr lang="en-US" altLang="zh-CN" sz="2400" i="1">
                          <a:latin typeface="Cambria Math" panose="02040503050406030204" pitchFamily="18" charset="0"/>
                          <a:ea typeface="Cambria Math" panose="02040503050406030204" pitchFamily="18" charset="0"/>
                        </a:rPr>
                        <m:t>)⋯</m:t>
                      </m:r>
                      <m:r>
                        <a:rPr lang="en-US" altLang="zh-CN" sz="2400" i="1">
                          <a:latin typeface="Cambria Math" panose="02040503050406030204" pitchFamily="18" charset="0"/>
                          <a:ea typeface="Cambria Math" panose="02040503050406030204" pitchFamily="18" charset="0"/>
                        </a:rPr>
                        <m:t>𝑃</m:t>
                      </m:r>
                      <m:r>
                        <a:rPr lang="en-US" altLang="zh-CN" sz="2400" i="1">
                          <a:latin typeface="Cambria Math" panose="02040503050406030204" pitchFamily="18" charset="0"/>
                          <a:ea typeface="Cambria Math" panose="02040503050406030204" pitchFamily="18" charset="0"/>
                        </a:rPr>
                        <m:t>(</m:t>
                      </m:r>
                      <m:sSub>
                        <m:sSubPr>
                          <m:ctrlPr>
                            <a:rPr lang="en-US" altLang="zh-CN" sz="2400" i="1">
                              <a:latin typeface="Cambria Math" panose="02040503050406030204" pitchFamily="18" charset="0"/>
                              <a:ea typeface="Cambria Math" panose="02040503050406030204" pitchFamily="18" charset="0"/>
                            </a:rPr>
                          </m:ctrlPr>
                        </m:sSubPr>
                        <m:e>
                          <m:r>
                            <a:rPr lang="en-US" altLang="zh-CN" sz="2400" i="1">
                              <a:latin typeface="Cambria Math" panose="02040503050406030204" pitchFamily="18" charset="0"/>
                              <a:ea typeface="Cambria Math" panose="02040503050406030204" pitchFamily="18" charset="0"/>
                            </a:rPr>
                            <m:t>𝑥</m:t>
                          </m:r>
                        </m:e>
                        <m:sub>
                          <m:r>
                            <a:rPr lang="en-US" altLang="zh-CN" sz="2400" b="0" i="1" smtClean="0">
                              <a:latin typeface="Cambria Math" panose="02040503050406030204" pitchFamily="18" charset="0"/>
                              <a:ea typeface="Cambria Math" panose="02040503050406030204" pitchFamily="18" charset="0"/>
                            </a:rPr>
                            <m:t>𝑑</m:t>
                          </m:r>
                        </m:sub>
                      </m:sSub>
                      <m:r>
                        <a:rPr lang="en-US" altLang="zh-CN" sz="2400" i="1">
                          <a:latin typeface="Cambria Math" panose="02040503050406030204" pitchFamily="18" charset="0"/>
                          <a:ea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𝑐</m:t>
                          </m:r>
                        </m:e>
                        <m:sub>
                          <m:r>
                            <a:rPr lang="en-US" altLang="zh-CN" sz="2400" i="1">
                              <a:latin typeface="Cambria Math" panose="02040503050406030204" pitchFamily="18" charset="0"/>
                            </a:rPr>
                            <m:t>𝑖</m:t>
                          </m:r>
                        </m:sub>
                      </m:sSub>
                      <m:r>
                        <a:rPr lang="en-US" altLang="zh-CN" sz="2400" i="1">
                          <a:latin typeface="Cambria Math" panose="02040503050406030204" pitchFamily="18" charset="0"/>
                          <a:ea typeface="Cambria Math" panose="02040503050406030204" pitchFamily="18" charset="0"/>
                        </a:rPr>
                        <m:t>)</m:t>
                      </m:r>
                    </m:oMath>
                  </m:oMathPara>
                </a14:m>
                <a:endParaRPr lang="en-US" altLang="zh-CN" sz="2400" dirty="0"/>
              </a:p>
            </p:txBody>
          </p:sp>
        </mc:Choice>
        <mc:Fallback xmlns="">
          <p:sp>
            <p:nvSpPr>
              <p:cNvPr id="11" name="矩形 10"/>
              <p:cNvSpPr>
                <a:spLocks noRot="1" noChangeAspect="1" noMove="1" noResize="1" noEditPoints="1" noAdjustHandles="1" noChangeArrowheads="1" noChangeShapeType="1" noTextEdit="1"/>
              </p:cNvSpPr>
              <p:nvPr/>
            </p:nvSpPr>
            <p:spPr>
              <a:xfrm>
                <a:off x="1154458" y="3137731"/>
                <a:ext cx="6436762" cy="461665"/>
              </a:xfrm>
              <a:prstGeom prst="rect">
                <a:avLst/>
              </a:prstGeom>
              <a:blipFill>
                <a:blip r:embed="rId3"/>
                <a:stretch>
                  <a:fillRect l="-189" b="-18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文本框 19"/>
              <p:cNvSpPr txBox="1"/>
              <p:nvPr/>
            </p:nvSpPr>
            <p:spPr>
              <a:xfrm>
                <a:off x="911283" y="4595546"/>
                <a:ext cx="7457105" cy="7386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𝑃</m:t>
                          </m:r>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𝑎</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𝑐</m:t>
                                  </m:r>
                                </m:e>
                                <m:sup>
                                  <m:r>
                                    <a:rPr lang="en-US" sz="2400" b="0" i="1" smtClean="0">
                                      <a:latin typeface="Cambria Math" panose="02040503050406030204" pitchFamily="18" charset="0"/>
                                    </a:rPr>
                                    <m:t>∗</m:t>
                                  </m:r>
                                </m:sup>
                              </m:sSup>
                            </m:e>
                          </m:d>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𝑃</m:t>
                          </m:r>
                          <m:d>
                            <m:dPr>
                              <m:ctrlPr>
                                <a:rPr lang="en-US" sz="2400" b="0" i="1" smtClean="0">
                                  <a:latin typeface="Cambria Math" panose="02040503050406030204" pitchFamily="18" charset="0"/>
                                  <a:ea typeface="Cambria Math" panose="02040503050406030204" pitchFamily="18" charset="0"/>
                                </a:rPr>
                              </m:ctrlPr>
                            </m:dPr>
                            <m:e>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𝑎</m:t>
                                  </m:r>
                                </m:e>
                                <m:sub>
                                  <m:r>
                                    <a:rPr lang="en-US" sz="2400" b="0" i="1" smtClean="0">
                                      <a:latin typeface="Cambria Math" panose="02040503050406030204" pitchFamily="18" charset="0"/>
                                      <a:ea typeface="Cambria Math" panose="02040503050406030204" pitchFamily="18" charset="0"/>
                                    </a:rPr>
                                    <m:t>𝑑</m:t>
                                  </m:r>
                                </m:sub>
                              </m:sSub>
                            </m:e>
                            <m:e>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𝑐</m:t>
                                  </m:r>
                                </m:e>
                                <m:sup>
                                  <m:r>
                                    <a:rPr lang="en-US" sz="2400" b="0" i="1" smtClean="0">
                                      <a:latin typeface="Cambria Math" panose="02040503050406030204" pitchFamily="18" charset="0"/>
                                      <a:ea typeface="Cambria Math" panose="02040503050406030204" pitchFamily="18" charset="0"/>
                                    </a:rPr>
                                    <m:t>∗</m:t>
                                  </m:r>
                                </m:sup>
                              </m:sSup>
                            </m:e>
                          </m:d>
                        </m:e>
                      </m:d>
                      <m:r>
                        <a:rPr lang="en-US" sz="2400" b="0" i="1" smtClean="0">
                          <a:latin typeface="Cambria Math" panose="02040503050406030204" pitchFamily="18" charset="0"/>
                        </a:rPr>
                        <m:t>𝑃</m:t>
                      </m:r>
                      <m:d>
                        <m:dPr>
                          <m:ctrlPr>
                            <a:rPr lang="en-US" sz="2400" b="0" i="1" smtClean="0">
                              <a:latin typeface="Cambria Math" panose="02040503050406030204" pitchFamily="18" charset="0"/>
                            </a:rPr>
                          </m:ctrlPr>
                        </m:dPr>
                        <m:e>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𝑐</m:t>
                              </m:r>
                            </m:e>
                            <m:sup>
                              <m:r>
                                <a:rPr lang="en-US" sz="2400" b="0" i="1" smtClean="0">
                                  <a:latin typeface="Cambria Math" panose="02040503050406030204" pitchFamily="18" charset="0"/>
                                </a:rPr>
                                <m:t>∗</m:t>
                              </m:r>
                            </m:sup>
                          </m:sSup>
                        </m:e>
                      </m:d>
                      <m:r>
                        <a:rPr lang="en-US" sz="2400" b="0" i="1" smtClean="0">
                          <a:latin typeface="Cambria Math" panose="02040503050406030204" pitchFamily="18" charset="0"/>
                        </a:rPr>
                        <m:t>&gt;</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𝑃</m:t>
                          </m:r>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𝑎</m:t>
                                  </m:r>
                                </m:e>
                                <m:sub>
                                  <m:r>
                                    <a:rPr lang="en-US" sz="2400" b="0" i="1" smtClean="0">
                                      <a:latin typeface="Cambria Math" panose="02040503050406030204" pitchFamily="18" charset="0"/>
                                    </a:rPr>
                                    <m:t>1</m:t>
                                  </m:r>
                                </m:sub>
                              </m:sSub>
                            </m:e>
                            <m:e>
                              <m:r>
                                <a:rPr lang="en-US" sz="2400" b="0" i="1" smtClean="0">
                                  <a:latin typeface="Cambria Math" panose="02040503050406030204" pitchFamily="18" charset="0"/>
                                </a:rPr>
                                <m:t>𝑐</m:t>
                              </m:r>
                            </m:e>
                          </m:d>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𝑃</m:t>
                          </m:r>
                          <m:d>
                            <m:dPr>
                              <m:ctrlPr>
                                <a:rPr lang="en-US" sz="2400" b="0" i="1" smtClean="0">
                                  <a:latin typeface="Cambria Math" panose="02040503050406030204" pitchFamily="18" charset="0"/>
                                  <a:ea typeface="Cambria Math" panose="02040503050406030204" pitchFamily="18" charset="0"/>
                                </a:rPr>
                              </m:ctrlPr>
                            </m:dPr>
                            <m:e>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𝑎</m:t>
                                  </m:r>
                                </m:e>
                                <m:sub>
                                  <m:r>
                                    <a:rPr lang="en-US" sz="2400" b="0" i="1" smtClean="0">
                                      <a:latin typeface="Cambria Math" panose="02040503050406030204" pitchFamily="18" charset="0"/>
                                      <a:ea typeface="Cambria Math" panose="02040503050406030204" pitchFamily="18" charset="0"/>
                                    </a:rPr>
                                    <m:t>𝑑</m:t>
                                  </m:r>
                                </m:sub>
                              </m:sSub>
                            </m:e>
                            <m:e>
                              <m:r>
                                <a:rPr lang="en-US" sz="2400" b="0" i="1" smtClean="0">
                                  <a:latin typeface="Cambria Math" panose="02040503050406030204" pitchFamily="18" charset="0"/>
                                  <a:ea typeface="Cambria Math" panose="02040503050406030204" pitchFamily="18" charset="0"/>
                                </a:rPr>
                                <m:t>𝑐</m:t>
                              </m:r>
                            </m:e>
                          </m:d>
                        </m:e>
                      </m:d>
                      <m:r>
                        <a:rPr lang="en-US" sz="2400" b="0" i="1" smtClean="0">
                          <a:latin typeface="Cambria Math" panose="02040503050406030204" pitchFamily="18" charset="0"/>
                          <a:ea typeface="Cambria Math" panose="02040503050406030204" pitchFamily="18" charset="0"/>
                        </a:rPr>
                        <m:t>𝑃</m:t>
                      </m:r>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rPr>
                            <m:t>𝑐</m:t>
                          </m:r>
                        </m:e>
                      </m:d>
                    </m:oMath>
                  </m:oMathPara>
                </a14:m>
                <a:endParaRPr lang="en-US" sz="2400" b="0" i="1" dirty="0" smtClean="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𝑐</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𝑐</m:t>
                          </m:r>
                        </m:e>
                        <m:sup>
                          <m:r>
                            <a:rPr lang="en-US" sz="2400" b="0" i="1" smtClean="0">
                              <a:latin typeface="Cambria Math" panose="02040503050406030204" pitchFamily="18" charset="0"/>
                            </a:rPr>
                            <m:t>∗</m:t>
                          </m:r>
                        </m:sup>
                      </m:sSup>
                      <m:r>
                        <a:rPr lang="en-US" sz="2400" b="0" i="1" smtClean="0">
                          <a:latin typeface="Cambria Math" panose="02040503050406030204" pitchFamily="18" charset="0"/>
                        </a:rPr>
                        <m:t>, </m:t>
                      </m:r>
                      <m:r>
                        <a:rPr lang="en-US" sz="2400" b="0" i="1" smtClean="0">
                          <a:latin typeface="Cambria Math" panose="02040503050406030204" pitchFamily="18" charset="0"/>
                        </a:rPr>
                        <m:t>𝑐</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𝑐</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𝑐</m:t>
                          </m:r>
                        </m:e>
                        <m:sub>
                          <m:r>
                            <a:rPr lang="en-US" sz="2400" b="0" i="1" smtClean="0">
                              <a:latin typeface="Cambria Math" panose="02040503050406030204" pitchFamily="18" charset="0"/>
                            </a:rPr>
                            <m:t>𝐿</m:t>
                          </m:r>
                        </m:sub>
                      </m:sSub>
                    </m:oMath>
                  </m:oMathPara>
                </a14:m>
                <a:endParaRPr lang="en-US" dirty="0"/>
              </a:p>
            </p:txBody>
          </p:sp>
        </mc:Choice>
        <mc:Fallback xmlns="">
          <p:sp>
            <p:nvSpPr>
              <p:cNvPr id="20" name="文本框 19"/>
              <p:cNvSpPr txBox="1">
                <a:spLocks noRot="1" noChangeAspect="1" noMove="1" noResize="1" noEditPoints="1" noAdjustHandles="1" noChangeArrowheads="1" noChangeShapeType="1" noTextEdit="1"/>
              </p:cNvSpPr>
              <p:nvPr/>
            </p:nvSpPr>
            <p:spPr>
              <a:xfrm>
                <a:off x="911283" y="4595546"/>
                <a:ext cx="7457105" cy="738664"/>
              </a:xfrm>
              <a:prstGeom prst="rect">
                <a:avLst/>
              </a:prstGeom>
              <a:blipFill>
                <a:blip r:embed="rId4"/>
                <a:stretch>
                  <a:fillRect b="-661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0766405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Naïve Bayes Algorithm</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Autofit/>
              </a:bodyPr>
              <a:lstStyle/>
              <a:p>
                <a:r>
                  <a:rPr lang="en-US" dirty="0" smtClean="0"/>
                  <a:t>Naïve Bayes Algorithm (for discrete input attributes) has two phases</a:t>
                </a:r>
              </a:p>
              <a:p>
                <a:pPr lvl="1"/>
                <a:r>
                  <a:rPr lang="en-US" dirty="0"/>
                  <a:t>1. Learning Phase: Given a training set </a:t>
                </a:r>
                <a14:m>
                  <m:oMath xmlns:m="http://schemas.openxmlformats.org/officeDocument/2006/math">
                    <m:r>
                      <m:rPr>
                        <m:sty m:val="p"/>
                      </m:rPr>
                      <a:rPr lang="en-US" b="0" i="1">
                        <a:latin typeface="Cambria Math" panose="02040503050406030204" pitchFamily="18" charset="0"/>
                        <a:ea typeface="Cambria Math" panose="02040503050406030204" pitchFamily="18" charset="0"/>
                      </a:rPr>
                      <m:t>S</m:t>
                    </m:r>
                  </m:oMath>
                </a14:m>
                <a:r>
                  <a:rPr lang="en-US" dirty="0"/>
                  <a:t>, </a:t>
                </a:r>
              </a:p>
              <a:p>
                <a:endParaRPr lang="en-US" dirty="0"/>
              </a:p>
              <a:p>
                <a:endParaRPr lang="en-US" dirty="0" smtClean="0"/>
              </a:p>
              <a:p>
                <a:endParaRPr lang="en-US" dirty="0" smtClean="0"/>
              </a:p>
              <a:p>
                <a:endParaRPr lang="en-US" dirty="0"/>
              </a:p>
              <a:p>
                <a:pPr marL="0" indent="0">
                  <a:buNone/>
                </a:pPr>
                <a:endParaRPr lang="en-US" sz="100" dirty="0" smtClean="0"/>
              </a:p>
              <a:p>
                <a:pPr>
                  <a:spcBef>
                    <a:spcPts val="200"/>
                  </a:spcBef>
                </a:pPr>
                <a:r>
                  <a:rPr lang="en-US" sz="2000" dirty="0"/>
                  <a:t>Output: </a:t>
                </a:r>
                <a:r>
                  <a:rPr lang="en-US" sz="2000" dirty="0" smtClean="0"/>
                  <a:t>conditional </a:t>
                </a:r>
                <a:r>
                  <a:rPr lang="en-US" sz="2000" dirty="0"/>
                  <a:t>probability tables; </a:t>
                </a:r>
                <a:r>
                  <a:rPr lang="en-US" sz="2000" dirty="0" smtClean="0"/>
                  <a:t>for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𝑗</m:t>
                        </m:r>
                      </m:sub>
                    </m:sSub>
                  </m:oMath>
                </a14:m>
                <a:r>
                  <a:rPr lang="en-US" sz="2000" dirty="0" smtClean="0"/>
                  <a:t>,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𝑁</m:t>
                        </m:r>
                      </m:e>
                      <m:sub>
                        <m:r>
                          <a:rPr lang="en-US" sz="2000" b="0" i="1" smtClean="0">
                            <a:latin typeface="Cambria Math" panose="02040503050406030204" pitchFamily="18" charset="0"/>
                          </a:rPr>
                          <m:t>𝑗</m:t>
                        </m:r>
                      </m:sub>
                    </m:sSub>
                    <m:r>
                      <a:rPr lang="en-US" sz="2000" b="0" i="1" smtClean="0">
                        <a:latin typeface="Cambria Math" panose="02040503050406030204" pitchFamily="18" charset="0"/>
                      </a:rPr>
                      <m:t>×</m:t>
                    </m:r>
                    <m:r>
                      <a:rPr lang="en-US" sz="2000" b="0" i="1" smtClean="0">
                        <a:latin typeface="Cambria Math" panose="02040503050406030204" pitchFamily="18" charset="0"/>
                      </a:rPr>
                      <m:t>𝐿</m:t>
                    </m:r>
                  </m:oMath>
                </a14:m>
                <a:r>
                  <a:rPr lang="en-US" sz="2000" dirty="0" smtClean="0"/>
                  <a:t> elements</a:t>
                </a:r>
                <a:endParaRPr lang="en-US" sz="2000" dirty="0"/>
              </a:p>
              <a:p>
                <a:endParaRPr lang="en-US" sz="700" dirty="0"/>
              </a:p>
              <a:p>
                <a:pPr lvl="1"/>
                <a:r>
                  <a:rPr lang="en-US" dirty="0"/>
                  <a:t>2. Test Phase: Given an unknown </a:t>
                </a:r>
                <a:r>
                  <a:rPr lang="en-US" dirty="0" smtClean="0"/>
                  <a:t>instance </a:t>
                </a:r>
                <a14:m>
                  <m:oMath xmlns:m="http://schemas.openxmlformats.org/officeDocument/2006/math">
                    <m:sSup>
                      <m:sSupPr>
                        <m:ctrlPr>
                          <a:rPr lang="en-US" b="0" i="1" smtClean="0">
                            <a:latin typeface="Cambria Math" panose="02040503050406030204" pitchFamily="18" charset="0"/>
                          </a:rPr>
                        </m:ctrlPr>
                      </m:sSupPr>
                      <m:e>
                        <m:r>
                          <a:rPr lang="en-US" b="1" i="1" smtClean="0">
                            <a:latin typeface="Cambria Math" panose="02040503050406030204" pitchFamily="18" charset="0"/>
                          </a:rPr>
                          <m:t>𝒙</m:t>
                        </m:r>
                      </m:e>
                      <m:sup>
                        <m:r>
                          <a:rPr lang="en-US" b="0" i="1" smtClean="0">
                            <a:latin typeface="Cambria Math" panose="02040503050406030204" pitchFamily="18" charset="0"/>
                          </a:rPr>
                          <m:t>′</m:t>
                        </m:r>
                      </m:sup>
                    </m:s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𝑎</m:t>
                        </m:r>
                      </m:e>
                      <m:sub>
                        <m:r>
                          <a:rPr lang="en-US" b="0" i="1" smtClean="0">
                            <a:latin typeface="Cambria Math" panose="02040503050406030204" pitchFamily="18" charset="0"/>
                          </a:rPr>
                          <m:t>1</m:t>
                        </m:r>
                      </m:sub>
                      <m:sup>
                        <m:r>
                          <a:rPr lang="en-US" b="0" i="1" smtClean="0">
                            <a:latin typeface="Cambria Math" panose="02040503050406030204" pitchFamily="18" charset="0"/>
                          </a:rPr>
                          <m:t>′</m:t>
                        </m:r>
                      </m:sup>
                    </m:sSubSup>
                    <m:r>
                      <a:rPr lang="en-US" b="0" i="1" smtClean="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𝑎</m:t>
                        </m:r>
                      </m:e>
                      <m:sub>
                        <m:r>
                          <a:rPr lang="en-US" b="0" i="1" smtClean="0">
                            <a:latin typeface="Cambria Math" panose="02040503050406030204" pitchFamily="18" charset="0"/>
                          </a:rPr>
                          <m:t>2</m:t>
                        </m:r>
                      </m:sub>
                      <m:sup>
                        <m:r>
                          <a:rPr lang="en-US" i="1" smtClean="0">
                            <a:latin typeface="Cambria Math" panose="02040503050406030204" pitchFamily="18" charset="0"/>
                          </a:rPr>
                          <m:t>′</m:t>
                        </m:r>
                      </m:sup>
                    </m:sSubSup>
                    <m:r>
                      <a:rPr lang="en-US" b="0" i="1" smtClean="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𝑎</m:t>
                        </m:r>
                      </m:e>
                      <m:sub>
                        <m:r>
                          <a:rPr lang="en-US" b="0" i="1" smtClean="0">
                            <a:latin typeface="Cambria Math" panose="02040503050406030204" pitchFamily="18" charset="0"/>
                          </a:rPr>
                          <m:t>𝑑</m:t>
                        </m:r>
                      </m:sub>
                      <m:sup>
                        <m:r>
                          <a:rPr lang="en-US" i="1">
                            <a:latin typeface="Cambria Math" panose="02040503050406030204" pitchFamily="18" charset="0"/>
                          </a:rPr>
                          <m:t>′</m:t>
                        </m:r>
                      </m:sup>
                    </m:sSubSup>
                    <m:r>
                      <a:rPr lang="en-US" b="0" i="1" smtClean="0">
                        <a:latin typeface="Cambria Math" panose="02040503050406030204" pitchFamily="18" charset="0"/>
                      </a:rPr>
                      <m:t>]</m:t>
                    </m:r>
                  </m:oMath>
                </a14:m>
                <a:r>
                  <a:rPr lang="en-US" dirty="0" smtClean="0"/>
                  <a:t>, </a:t>
                </a:r>
                <a:endParaRPr lang="en-US" dirty="0"/>
              </a:p>
              <a:p>
                <a:pPr>
                  <a:spcBef>
                    <a:spcPts val="200"/>
                  </a:spcBef>
                </a:pPr>
                <a:r>
                  <a:rPr lang="en-US" sz="2000" dirty="0"/>
                  <a:t>      Look up tables to assign the label </a:t>
                </a:r>
                <a14:m>
                  <m:oMath xmlns:m="http://schemas.openxmlformats.org/officeDocument/2006/math">
                    <m:sSup>
                      <m:sSupPr>
                        <m:ctrlPr>
                          <a:rPr lang="en-US" altLang="en-US" sz="2000" i="1">
                            <a:latin typeface="Cambria Math" panose="02040503050406030204" pitchFamily="18" charset="0"/>
                          </a:rPr>
                        </m:ctrlPr>
                      </m:sSupPr>
                      <m:e>
                        <m:r>
                          <a:rPr lang="en-US" altLang="en-US" sz="2000" i="1">
                            <a:latin typeface="Cambria Math" panose="02040503050406030204" pitchFamily="18" charset="0"/>
                          </a:rPr>
                          <m:t>𝑐</m:t>
                        </m:r>
                      </m:e>
                      <m:sup>
                        <m:r>
                          <a:rPr lang="en-US" altLang="en-US" sz="2000" i="1">
                            <a:latin typeface="Cambria Math" panose="02040503050406030204" pitchFamily="18" charset="0"/>
                          </a:rPr>
                          <m:t>∗</m:t>
                        </m:r>
                      </m:sup>
                    </m:sSup>
                  </m:oMath>
                </a14:m>
                <a:r>
                  <a:rPr lang="en-US" sz="2000" dirty="0"/>
                  <a:t> to </a:t>
                </a:r>
                <a14:m>
                  <m:oMath xmlns:m="http://schemas.openxmlformats.org/officeDocument/2006/math">
                    <m:sSup>
                      <m:sSupPr>
                        <m:ctrlPr>
                          <a:rPr lang="en-US" sz="2000" i="1">
                            <a:latin typeface="Cambria Math" panose="02040503050406030204" pitchFamily="18" charset="0"/>
                          </a:rPr>
                        </m:ctrlPr>
                      </m:sSupPr>
                      <m:e>
                        <m:r>
                          <a:rPr lang="en-US" sz="2000" b="1" i="1">
                            <a:latin typeface="Cambria Math" panose="02040503050406030204" pitchFamily="18" charset="0"/>
                          </a:rPr>
                          <m:t>𝒙</m:t>
                        </m:r>
                      </m:e>
                      <m:sup>
                        <m:r>
                          <a:rPr lang="en-US" sz="2000" i="1">
                            <a:latin typeface="Cambria Math" panose="02040503050406030204" pitchFamily="18" charset="0"/>
                          </a:rPr>
                          <m:t>′</m:t>
                        </m:r>
                      </m:sup>
                    </m:sSup>
                  </m:oMath>
                </a14:m>
                <a:r>
                  <a:rPr lang="en-US" sz="2000" dirty="0"/>
                  <a:t> if </a:t>
                </a:r>
              </a:p>
              <a:p>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12/16/2020</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11</a:t>
            </a:fld>
            <a:endParaRPr lang="en-US"/>
          </a:p>
        </p:txBody>
      </p:sp>
      <p:sp>
        <p:nvSpPr>
          <p:cNvPr id="7" name="Rectangle 1"/>
          <p:cNvSpPr/>
          <p:nvPr/>
        </p:nvSpPr>
        <p:spPr>
          <a:xfrm>
            <a:off x="587830" y="1560206"/>
            <a:ext cx="8020594" cy="2971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9"/>
          <p:cNvSpPr/>
          <p:nvPr/>
        </p:nvSpPr>
        <p:spPr>
          <a:xfrm>
            <a:off x="587828" y="4595038"/>
            <a:ext cx="8020595" cy="17663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mc:AlternateContent xmlns:mc="http://schemas.openxmlformats.org/markup-compatibility/2006" xmlns:a14="http://schemas.microsoft.com/office/drawing/2010/main">
        <mc:Choice Requires="a14">
          <p:sp>
            <p:nvSpPr>
              <p:cNvPr id="13" name="矩形 12"/>
              <p:cNvSpPr/>
              <p:nvPr/>
            </p:nvSpPr>
            <p:spPr>
              <a:xfrm>
                <a:off x="927040" y="5435731"/>
                <a:ext cx="7228818" cy="813043"/>
              </a:xfrm>
              <a:prstGeom prst="rect">
                <a:avLst/>
              </a:prstGeom>
              <a:solidFill>
                <a:schemeClr val="bg2"/>
              </a:solidFill>
            </p:spPr>
            <p:txBody>
              <a:bodyPr wrap="square">
                <a:spAutoFit/>
              </a:bodyPr>
              <a:lstStyle/>
              <a:p>
                <a:r>
                  <a:rPr lang="en-US" sz="2200" dirty="0" smtClean="0"/>
                  <a:t> </a:t>
                </a:r>
                <a14:m>
                  <m:oMath xmlns:m="http://schemas.openxmlformats.org/officeDocument/2006/math">
                    <m:d>
                      <m:dPr>
                        <m:begChr m:val="["/>
                        <m:endChr m:val="]"/>
                        <m:ctrlPr>
                          <a:rPr lang="en-US" sz="2200" i="1">
                            <a:latin typeface="Cambria Math" panose="02040503050406030204" pitchFamily="18" charset="0"/>
                          </a:rPr>
                        </m:ctrlPr>
                      </m:dPr>
                      <m:e>
                        <m:acc>
                          <m:accPr>
                            <m:chr m:val="̂"/>
                            <m:ctrlPr>
                              <a:rPr lang="en-US" sz="2200" i="1">
                                <a:latin typeface="Cambria Math" panose="02040503050406030204" pitchFamily="18" charset="0"/>
                              </a:rPr>
                            </m:ctrlPr>
                          </m:accPr>
                          <m:e>
                            <m:r>
                              <a:rPr lang="en-US" sz="2200" i="1">
                                <a:latin typeface="Cambria Math" panose="02040503050406030204" pitchFamily="18" charset="0"/>
                              </a:rPr>
                              <m:t>𝑃</m:t>
                            </m:r>
                          </m:e>
                        </m:acc>
                        <m:d>
                          <m:dPr>
                            <m:ctrlPr>
                              <a:rPr lang="en-US" sz="2200" i="1">
                                <a:latin typeface="Cambria Math" panose="02040503050406030204" pitchFamily="18" charset="0"/>
                              </a:rPr>
                            </m:ctrlPr>
                          </m:dPr>
                          <m:e>
                            <m:sSubSup>
                              <m:sSubSupPr>
                                <m:ctrlPr>
                                  <a:rPr lang="en-US" sz="2200" i="1">
                                    <a:latin typeface="Cambria Math" panose="02040503050406030204" pitchFamily="18" charset="0"/>
                                  </a:rPr>
                                </m:ctrlPr>
                              </m:sSubSupPr>
                              <m:e>
                                <m:r>
                                  <a:rPr lang="en-US" sz="2200" i="1">
                                    <a:latin typeface="Cambria Math" panose="02040503050406030204" pitchFamily="18" charset="0"/>
                                  </a:rPr>
                                  <m:t>𝑎</m:t>
                                </m:r>
                              </m:e>
                              <m:sub>
                                <m:r>
                                  <a:rPr lang="en-US" sz="2200" i="1">
                                    <a:latin typeface="Cambria Math" panose="02040503050406030204" pitchFamily="18" charset="0"/>
                                  </a:rPr>
                                  <m:t>1</m:t>
                                </m:r>
                              </m:sub>
                              <m:sup>
                                <m:r>
                                  <a:rPr lang="en-US" sz="2200" i="1">
                                    <a:latin typeface="Cambria Math" panose="02040503050406030204" pitchFamily="18" charset="0"/>
                                  </a:rPr>
                                  <m:t>′</m:t>
                                </m:r>
                              </m:sup>
                            </m:sSubSup>
                          </m:e>
                          <m:e>
                            <m:sSup>
                              <m:sSupPr>
                                <m:ctrlPr>
                                  <a:rPr lang="en-US" sz="2200" i="1">
                                    <a:latin typeface="Cambria Math" panose="02040503050406030204" pitchFamily="18" charset="0"/>
                                  </a:rPr>
                                </m:ctrlPr>
                              </m:sSupPr>
                              <m:e>
                                <m:r>
                                  <a:rPr lang="en-US" sz="2200" i="1">
                                    <a:latin typeface="Cambria Math" panose="02040503050406030204" pitchFamily="18" charset="0"/>
                                  </a:rPr>
                                  <m:t>𝑐</m:t>
                                </m:r>
                              </m:e>
                              <m:sup>
                                <m:r>
                                  <a:rPr lang="en-US" sz="2200" i="1">
                                    <a:latin typeface="Cambria Math" panose="02040503050406030204" pitchFamily="18" charset="0"/>
                                  </a:rPr>
                                  <m:t>∗</m:t>
                                </m:r>
                              </m:sup>
                            </m:sSup>
                          </m:e>
                        </m:d>
                        <m:r>
                          <a:rPr lang="en-US" sz="2200" i="1">
                            <a:latin typeface="Cambria Math" panose="02040503050406030204" pitchFamily="18" charset="0"/>
                            <a:ea typeface="Cambria Math" panose="02040503050406030204" pitchFamily="18" charset="0"/>
                          </a:rPr>
                          <m:t>⋯</m:t>
                        </m:r>
                        <m:acc>
                          <m:accPr>
                            <m:chr m:val="̂"/>
                            <m:ctrlPr>
                              <a:rPr lang="en-US" sz="2200" i="1">
                                <a:latin typeface="Cambria Math" panose="02040503050406030204" pitchFamily="18" charset="0"/>
                              </a:rPr>
                            </m:ctrlPr>
                          </m:accPr>
                          <m:e>
                            <m:r>
                              <a:rPr lang="en-US" sz="2200" i="1">
                                <a:latin typeface="Cambria Math" panose="02040503050406030204" pitchFamily="18" charset="0"/>
                              </a:rPr>
                              <m:t>𝑃</m:t>
                            </m:r>
                          </m:e>
                        </m:acc>
                        <m:d>
                          <m:dPr>
                            <m:ctrlPr>
                              <a:rPr lang="en-US" sz="2200" i="1">
                                <a:latin typeface="Cambria Math" panose="02040503050406030204" pitchFamily="18" charset="0"/>
                              </a:rPr>
                            </m:ctrlPr>
                          </m:dPr>
                          <m:e>
                            <m:sSubSup>
                              <m:sSubSupPr>
                                <m:ctrlPr>
                                  <a:rPr lang="en-US" sz="2200" i="1">
                                    <a:latin typeface="Cambria Math" panose="02040503050406030204" pitchFamily="18" charset="0"/>
                                  </a:rPr>
                                </m:ctrlPr>
                              </m:sSubSupPr>
                              <m:e>
                                <m:r>
                                  <a:rPr lang="en-US" sz="2200" i="1">
                                    <a:latin typeface="Cambria Math" panose="02040503050406030204" pitchFamily="18" charset="0"/>
                                  </a:rPr>
                                  <m:t>𝑎</m:t>
                                </m:r>
                              </m:e>
                              <m:sub>
                                <m:r>
                                  <a:rPr lang="en-US" sz="2200" b="0" i="1" smtClean="0">
                                    <a:latin typeface="Cambria Math" panose="02040503050406030204" pitchFamily="18" charset="0"/>
                                  </a:rPr>
                                  <m:t>𝑑</m:t>
                                </m:r>
                              </m:sub>
                              <m:sup>
                                <m:r>
                                  <a:rPr lang="en-US" sz="2200" i="1">
                                    <a:latin typeface="Cambria Math" panose="02040503050406030204" pitchFamily="18" charset="0"/>
                                  </a:rPr>
                                  <m:t>′</m:t>
                                </m:r>
                              </m:sup>
                            </m:sSubSup>
                          </m:e>
                          <m:e>
                            <m:sSup>
                              <m:sSupPr>
                                <m:ctrlPr>
                                  <a:rPr lang="en-US" sz="2200" i="1">
                                    <a:latin typeface="Cambria Math" panose="02040503050406030204" pitchFamily="18" charset="0"/>
                                  </a:rPr>
                                </m:ctrlPr>
                              </m:sSupPr>
                              <m:e>
                                <m:r>
                                  <a:rPr lang="en-US" sz="2200" i="1">
                                    <a:latin typeface="Cambria Math" panose="02040503050406030204" pitchFamily="18" charset="0"/>
                                  </a:rPr>
                                  <m:t>𝑐</m:t>
                                </m:r>
                              </m:e>
                              <m:sup>
                                <m:r>
                                  <a:rPr lang="en-US" sz="2200" i="1">
                                    <a:latin typeface="Cambria Math" panose="02040503050406030204" pitchFamily="18" charset="0"/>
                                  </a:rPr>
                                  <m:t>∗</m:t>
                                </m:r>
                              </m:sup>
                            </m:sSup>
                          </m:e>
                        </m:d>
                      </m:e>
                    </m:d>
                    <m:acc>
                      <m:accPr>
                        <m:chr m:val="̂"/>
                        <m:ctrlPr>
                          <a:rPr lang="en-US" sz="2200" i="1">
                            <a:latin typeface="Cambria Math" panose="02040503050406030204" pitchFamily="18" charset="0"/>
                          </a:rPr>
                        </m:ctrlPr>
                      </m:accPr>
                      <m:e>
                        <m:r>
                          <a:rPr lang="en-US" sz="2200" i="1">
                            <a:latin typeface="Cambria Math" panose="02040503050406030204" pitchFamily="18" charset="0"/>
                          </a:rPr>
                          <m:t>𝑃</m:t>
                        </m:r>
                      </m:e>
                    </m:acc>
                    <m:d>
                      <m:dPr>
                        <m:ctrlPr>
                          <a:rPr lang="en-US" sz="2200" i="1">
                            <a:latin typeface="Cambria Math" panose="02040503050406030204" pitchFamily="18" charset="0"/>
                          </a:rPr>
                        </m:ctrlPr>
                      </m:dPr>
                      <m:e>
                        <m:sSup>
                          <m:sSupPr>
                            <m:ctrlPr>
                              <a:rPr lang="en-US" sz="2200" i="1">
                                <a:latin typeface="Cambria Math" panose="02040503050406030204" pitchFamily="18" charset="0"/>
                              </a:rPr>
                            </m:ctrlPr>
                          </m:sSupPr>
                          <m:e>
                            <m:r>
                              <a:rPr lang="en-US" sz="2200" i="1">
                                <a:latin typeface="Cambria Math" panose="02040503050406030204" pitchFamily="18" charset="0"/>
                              </a:rPr>
                              <m:t>𝑐</m:t>
                            </m:r>
                          </m:e>
                          <m:sup>
                            <m:r>
                              <a:rPr lang="en-US" sz="2200" i="1">
                                <a:latin typeface="Cambria Math" panose="02040503050406030204" pitchFamily="18" charset="0"/>
                              </a:rPr>
                              <m:t>∗</m:t>
                            </m:r>
                          </m:sup>
                        </m:sSup>
                      </m:e>
                    </m:d>
                    <m:r>
                      <a:rPr lang="en-US" sz="2200" i="1">
                        <a:latin typeface="Cambria Math" panose="02040503050406030204" pitchFamily="18" charset="0"/>
                      </a:rPr>
                      <m:t>&gt;</m:t>
                    </m:r>
                    <m:d>
                      <m:dPr>
                        <m:begChr m:val="["/>
                        <m:endChr m:val="]"/>
                        <m:ctrlPr>
                          <a:rPr lang="en-US" sz="2200" i="1">
                            <a:latin typeface="Cambria Math" panose="02040503050406030204" pitchFamily="18" charset="0"/>
                          </a:rPr>
                        </m:ctrlPr>
                      </m:dPr>
                      <m:e>
                        <m:acc>
                          <m:accPr>
                            <m:chr m:val="̂"/>
                            <m:ctrlPr>
                              <a:rPr lang="en-US" sz="2200" i="1">
                                <a:latin typeface="Cambria Math" panose="02040503050406030204" pitchFamily="18" charset="0"/>
                              </a:rPr>
                            </m:ctrlPr>
                          </m:accPr>
                          <m:e>
                            <m:r>
                              <a:rPr lang="en-US" sz="2200" i="1">
                                <a:latin typeface="Cambria Math" panose="02040503050406030204" pitchFamily="18" charset="0"/>
                              </a:rPr>
                              <m:t>𝑃</m:t>
                            </m:r>
                          </m:e>
                        </m:acc>
                        <m:d>
                          <m:dPr>
                            <m:ctrlPr>
                              <a:rPr lang="en-US" sz="2200" i="1">
                                <a:latin typeface="Cambria Math" panose="02040503050406030204" pitchFamily="18" charset="0"/>
                              </a:rPr>
                            </m:ctrlPr>
                          </m:dPr>
                          <m:e>
                            <m:sSubSup>
                              <m:sSubSupPr>
                                <m:ctrlPr>
                                  <a:rPr lang="en-US" sz="2200" i="1">
                                    <a:latin typeface="Cambria Math" panose="02040503050406030204" pitchFamily="18" charset="0"/>
                                  </a:rPr>
                                </m:ctrlPr>
                              </m:sSubSupPr>
                              <m:e>
                                <m:r>
                                  <a:rPr lang="en-US" sz="2200" i="1">
                                    <a:latin typeface="Cambria Math" panose="02040503050406030204" pitchFamily="18" charset="0"/>
                                  </a:rPr>
                                  <m:t>𝑎</m:t>
                                </m:r>
                              </m:e>
                              <m:sub>
                                <m:r>
                                  <a:rPr lang="en-US" sz="2200" i="1">
                                    <a:latin typeface="Cambria Math" panose="02040503050406030204" pitchFamily="18" charset="0"/>
                                  </a:rPr>
                                  <m:t>1</m:t>
                                </m:r>
                              </m:sub>
                              <m:sup>
                                <m:r>
                                  <a:rPr lang="en-US" sz="2200" i="1">
                                    <a:latin typeface="Cambria Math" panose="02040503050406030204" pitchFamily="18" charset="0"/>
                                  </a:rPr>
                                  <m:t>′</m:t>
                                </m:r>
                              </m:sup>
                            </m:sSubSup>
                          </m:e>
                          <m:e>
                            <m:r>
                              <a:rPr lang="en-US" sz="2200" i="1">
                                <a:latin typeface="Cambria Math" panose="02040503050406030204" pitchFamily="18" charset="0"/>
                              </a:rPr>
                              <m:t>𝑐</m:t>
                            </m:r>
                          </m:e>
                        </m:d>
                        <m:r>
                          <a:rPr lang="en-US" sz="2200" i="1">
                            <a:latin typeface="Cambria Math" panose="02040503050406030204" pitchFamily="18" charset="0"/>
                            <a:ea typeface="Cambria Math" panose="02040503050406030204" pitchFamily="18" charset="0"/>
                          </a:rPr>
                          <m:t>⋯</m:t>
                        </m:r>
                        <m:acc>
                          <m:accPr>
                            <m:chr m:val="̂"/>
                            <m:ctrlPr>
                              <a:rPr lang="en-US" sz="2200" i="1">
                                <a:latin typeface="Cambria Math" panose="02040503050406030204" pitchFamily="18" charset="0"/>
                              </a:rPr>
                            </m:ctrlPr>
                          </m:accPr>
                          <m:e>
                            <m:r>
                              <a:rPr lang="en-US" sz="2200" i="1">
                                <a:latin typeface="Cambria Math" panose="02040503050406030204" pitchFamily="18" charset="0"/>
                              </a:rPr>
                              <m:t>𝑃</m:t>
                            </m:r>
                          </m:e>
                        </m:acc>
                        <m:d>
                          <m:dPr>
                            <m:ctrlPr>
                              <a:rPr lang="en-US" sz="2200" i="1">
                                <a:latin typeface="Cambria Math" panose="02040503050406030204" pitchFamily="18" charset="0"/>
                              </a:rPr>
                            </m:ctrlPr>
                          </m:dPr>
                          <m:e>
                            <m:sSubSup>
                              <m:sSubSupPr>
                                <m:ctrlPr>
                                  <a:rPr lang="en-US" sz="2200" i="1">
                                    <a:latin typeface="Cambria Math" panose="02040503050406030204" pitchFamily="18" charset="0"/>
                                  </a:rPr>
                                </m:ctrlPr>
                              </m:sSubSupPr>
                              <m:e>
                                <m:r>
                                  <a:rPr lang="en-US" sz="2200" i="1">
                                    <a:latin typeface="Cambria Math" panose="02040503050406030204" pitchFamily="18" charset="0"/>
                                  </a:rPr>
                                  <m:t>𝑎</m:t>
                                </m:r>
                              </m:e>
                              <m:sub>
                                <m:r>
                                  <a:rPr lang="en-US" sz="2200" b="0" i="1" smtClean="0">
                                    <a:latin typeface="Cambria Math" panose="02040503050406030204" pitchFamily="18" charset="0"/>
                                  </a:rPr>
                                  <m:t>𝑑</m:t>
                                </m:r>
                              </m:sub>
                              <m:sup>
                                <m:r>
                                  <a:rPr lang="en-US" sz="2200" i="1">
                                    <a:latin typeface="Cambria Math" panose="02040503050406030204" pitchFamily="18" charset="0"/>
                                  </a:rPr>
                                  <m:t>′</m:t>
                                </m:r>
                              </m:sup>
                            </m:sSubSup>
                          </m:e>
                          <m:e>
                            <m:r>
                              <a:rPr lang="en-US" sz="2200" i="1">
                                <a:latin typeface="Cambria Math" panose="02040503050406030204" pitchFamily="18" charset="0"/>
                              </a:rPr>
                              <m:t>𝑐</m:t>
                            </m:r>
                          </m:e>
                        </m:d>
                      </m:e>
                    </m:d>
                    <m:acc>
                      <m:accPr>
                        <m:chr m:val="̂"/>
                        <m:ctrlPr>
                          <a:rPr lang="en-US" sz="2200" i="1">
                            <a:latin typeface="Cambria Math" panose="02040503050406030204" pitchFamily="18" charset="0"/>
                          </a:rPr>
                        </m:ctrlPr>
                      </m:accPr>
                      <m:e>
                        <m:r>
                          <a:rPr lang="en-US" sz="2200" i="1">
                            <a:latin typeface="Cambria Math" panose="02040503050406030204" pitchFamily="18" charset="0"/>
                          </a:rPr>
                          <m:t>𝑃</m:t>
                        </m:r>
                      </m:e>
                    </m:acc>
                    <m:d>
                      <m:dPr>
                        <m:ctrlPr>
                          <a:rPr lang="en-US" sz="2200" i="1">
                            <a:latin typeface="Cambria Math" panose="02040503050406030204" pitchFamily="18" charset="0"/>
                          </a:rPr>
                        </m:ctrlPr>
                      </m:dPr>
                      <m:e>
                        <m:r>
                          <a:rPr lang="en-US" sz="2200" i="1">
                            <a:latin typeface="Cambria Math" panose="02040503050406030204" pitchFamily="18" charset="0"/>
                          </a:rPr>
                          <m:t>𝑐</m:t>
                        </m:r>
                      </m:e>
                    </m:d>
                    <m:r>
                      <a:rPr lang="en-US" sz="2200" i="1">
                        <a:latin typeface="Cambria Math" panose="02040503050406030204" pitchFamily="18" charset="0"/>
                      </a:rPr>
                      <m:t>, </m:t>
                    </m:r>
                  </m:oMath>
                </a14:m>
                <a:endParaRPr lang="en-US" sz="2200" i="1" dirty="0" smtClean="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sz="2200" i="1">
                          <a:latin typeface="Cambria Math" panose="02040503050406030204" pitchFamily="18" charset="0"/>
                        </a:rPr>
                        <m:t>𝑐</m:t>
                      </m:r>
                      <m:r>
                        <a:rPr lang="en-US" sz="2200" i="1">
                          <a:latin typeface="Cambria Math" panose="02040503050406030204" pitchFamily="18" charset="0"/>
                        </a:rPr>
                        <m:t>≠</m:t>
                      </m:r>
                      <m:sSup>
                        <m:sSupPr>
                          <m:ctrlPr>
                            <a:rPr lang="en-US" sz="2200" i="1">
                              <a:latin typeface="Cambria Math" panose="02040503050406030204" pitchFamily="18" charset="0"/>
                            </a:rPr>
                          </m:ctrlPr>
                        </m:sSupPr>
                        <m:e>
                          <m:r>
                            <a:rPr lang="en-US" sz="2200" i="1">
                              <a:latin typeface="Cambria Math" panose="02040503050406030204" pitchFamily="18" charset="0"/>
                            </a:rPr>
                            <m:t>𝑐</m:t>
                          </m:r>
                        </m:e>
                        <m:sup>
                          <m:r>
                            <a:rPr lang="en-US" sz="2200" i="1">
                              <a:latin typeface="Cambria Math" panose="02040503050406030204" pitchFamily="18" charset="0"/>
                            </a:rPr>
                            <m:t>∗</m:t>
                          </m:r>
                        </m:sup>
                      </m:sSup>
                      <m:r>
                        <a:rPr lang="en-US" sz="2200" i="1">
                          <a:latin typeface="Cambria Math" panose="02040503050406030204" pitchFamily="18" charset="0"/>
                        </a:rPr>
                        <m:t>, </m:t>
                      </m:r>
                      <m:r>
                        <a:rPr lang="en-US" sz="2200" i="1">
                          <a:latin typeface="Cambria Math" panose="02040503050406030204" pitchFamily="18" charset="0"/>
                        </a:rPr>
                        <m:t>𝑐</m:t>
                      </m:r>
                      <m:r>
                        <a:rPr lang="en-US" sz="2200" i="1">
                          <a:latin typeface="Cambria Math" panose="02040503050406030204" pitchFamily="18" charset="0"/>
                        </a:rPr>
                        <m:t>=</m:t>
                      </m:r>
                      <m:sSub>
                        <m:sSubPr>
                          <m:ctrlPr>
                            <a:rPr lang="en-US" sz="2200" i="1">
                              <a:latin typeface="Cambria Math" panose="02040503050406030204" pitchFamily="18" charset="0"/>
                            </a:rPr>
                          </m:ctrlPr>
                        </m:sSubPr>
                        <m:e>
                          <m:r>
                            <a:rPr lang="en-US" sz="2200" i="1">
                              <a:latin typeface="Cambria Math" panose="02040503050406030204" pitchFamily="18" charset="0"/>
                            </a:rPr>
                            <m:t>𝑐</m:t>
                          </m:r>
                        </m:e>
                        <m:sub>
                          <m:r>
                            <a:rPr lang="en-US" sz="2200" i="1">
                              <a:latin typeface="Cambria Math" panose="02040503050406030204" pitchFamily="18" charset="0"/>
                            </a:rPr>
                            <m:t>1</m:t>
                          </m:r>
                        </m:sub>
                      </m:sSub>
                      <m:r>
                        <a:rPr lang="en-US" sz="2200" i="1">
                          <a:latin typeface="Cambria Math" panose="02040503050406030204" pitchFamily="18" charset="0"/>
                        </a:rPr>
                        <m:t>,…,</m:t>
                      </m:r>
                      <m:sSub>
                        <m:sSubPr>
                          <m:ctrlPr>
                            <a:rPr lang="en-US" sz="2200" i="1">
                              <a:latin typeface="Cambria Math" panose="02040503050406030204" pitchFamily="18" charset="0"/>
                            </a:rPr>
                          </m:ctrlPr>
                        </m:sSubPr>
                        <m:e>
                          <m:r>
                            <a:rPr lang="en-US" sz="2200" i="1">
                              <a:latin typeface="Cambria Math" panose="02040503050406030204" pitchFamily="18" charset="0"/>
                            </a:rPr>
                            <m:t>𝑐</m:t>
                          </m:r>
                        </m:e>
                        <m:sub>
                          <m:r>
                            <a:rPr lang="en-US" sz="2200" i="1">
                              <a:latin typeface="Cambria Math" panose="02040503050406030204" pitchFamily="18" charset="0"/>
                            </a:rPr>
                            <m:t>𝐿</m:t>
                          </m:r>
                        </m:sub>
                      </m:sSub>
                    </m:oMath>
                  </m:oMathPara>
                </a14:m>
                <a:endParaRPr lang="en-US" sz="2200" dirty="0"/>
              </a:p>
            </p:txBody>
          </p:sp>
        </mc:Choice>
        <mc:Fallback xmlns="">
          <p:sp>
            <p:nvSpPr>
              <p:cNvPr id="13" name="矩形 12"/>
              <p:cNvSpPr>
                <a:spLocks noRot="1" noChangeAspect="1" noMove="1" noResize="1" noEditPoints="1" noAdjustHandles="1" noChangeArrowheads="1" noChangeShapeType="1" noTextEdit="1"/>
              </p:cNvSpPr>
              <p:nvPr/>
            </p:nvSpPr>
            <p:spPr>
              <a:xfrm>
                <a:off x="927040" y="5435731"/>
                <a:ext cx="7228818" cy="813043"/>
              </a:xfrm>
              <a:prstGeom prst="rect">
                <a:avLst/>
              </a:prstGeom>
              <a:blipFill>
                <a:blip r:embed="rId3"/>
                <a:stretch>
                  <a:fillRect t="-2256"/>
                </a:stretch>
              </a:blipFill>
            </p:spPr>
            <p:txBody>
              <a:bodyPr/>
              <a:lstStyle/>
              <a:p>
                <a:r>
                  <a:rPr lang="zh-CN" altLang="en-US">
                    <a:noFill/>
                  </a:rPr>
                  <a:t> </a:t>
                </a:r>
              </a:p>
            </p:txBody>
          </p:sp>
        </mc:Fallback>
      </mc:AlternateContent>
      <p:sp>
        <p:nvSpPr>
          <p:cNvPr id="12" name="TextBox 2"/>
          <p:cNvSpPr txBox="1">
            <a:spLocks noChangeArrowheads="1"/>
          </p:cNvSpPr>
          <p:nvPr/>
        </p:nvSpPr>
        <p:spPr bwMode="auto">
          <a:xfrm>
            <a:off x="3886200" y="6067528"/>
            <a:ext cx="5257800" cy="400050"/>
          </a:xfrm>
          <a:prstGeom prst="rect">
            <a:avLst/>
          </a:prstGeom>
          <a:solidFill>
            <a:schemeClr val="accent1">
              <a:lumMod val="40000"/>
              <a:lumOff val="60000"/>
            </a:schemeClr>
          </a:solidFill>
          <a:ln>
            <a:noFill/>
          </a:ln>
          <a:extLst/>
        </p:spPr>
        <p:txBody>
          <a:bodyPr>
            <a:spAutoFit/>
          </a:bodyPr>
          <a:lstStyle>
            <a:lvl1pPr eaLnBrk="0" hangingPunct="0">
              <a:defRPr sz="5000">
                <a:solidFill>
                  <a:schemeClr val="tx1"/>
                </a:solidFill>
                <a:latin typeface="Times New Roman" panose="02020603050405020304" pitchFamily="18" charset="0"/>
              </a:defRPr>
            </a:lvl1pPr>
            <a:lvl2pPr marL="742950" indent="-285750" eaLnBrk="0" hangingPunct="0">
              <a:defRPr sz="5000">
                <a:solidFill>
                  <a:schemeClr val="tx1"/>
                </a:solidFill>
                <a:latin typeface="Times New Roman" panose="02020603050405020304" pitchFamily="18" charset="0"/>
              </a:defRPr>
            </a:lvl2pPr>
            <a:lvl3pPr marL="1143000" indent="-228600" eaLnBrk="0" hangingPunct="0">
              <a:defRPr sz="5000">
                <a:solidFill>
                  <a:schemeClr val="tx1"/>
                </a:solidFill>
                <a:latin typeface="Times New Roman" panose="02020603050405020304" pitchFamily="18" charset="0"/>
              </a:defRPr>
            </a:lvl3pPr>
            <a:lvl4pPr marL="1600200" indent="-228600" eaLnBrk="0" hangingPunct="0">
              <a:defRPr sz="5000">
                <a:solidFill>
                  <a:schemeClr val="tx1"/>
                </a:solidFill>
                <a:latin typeface="Times New Roman" panose="02020603050405020304" pitchFamily="18" charset="0"/>
              </a:defRPr>
            </a:lvl4pPr>
            <a:lvl5pPr marL="2057400" indent="-228600" eaLnBrk="0" hangingPunct="0">
              <a:defRPr sz="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5000">
                <a:solidFill>
                  <a:schemeClr val="tx1"/>
                </a:solidFill>
                <a:latin typeface="Times New Roman" panose="02020603050405020304" pitchFamily="18" charset="0"/>
              </a:defRPr>
            </a:lvl9pPr>
          </a:lstStyle>
          <a:p>
            <a:pPr eaLnBrk="1" hangingPunct="1"/>
            <a:r>
              <a:rPr lang="en-US" altLang="en-US" sz="2000" dirty="0"/>
              <a:t>Classification is easy, just multiply probabilities</a:t>
            </a:r>
          </a:p>
        </p:txBody>
      </p:sp>
      <mc:AlternateContent xmlns:mc="http://schemas.openxmlformats.org/markup-compatibility/2006" xmlns:a14="http://schemas.microsoft.com/office/drawing/2010/main">
        <mc:Choice Requires="a14">
          <p:sp>
            <p:nvSpPr>
              <p:cNvPr id="15" name="文本框 14"/>
              <p:cNvSpPr txBox="1"/>
              <p:nvPr/>
            </p:nvSpPr>
            <p:spPr>
              <a:xfrm>
                <a:off x="927041" y="1945117"/>
                <a:ext cx="7228818" cy="2197653"/>
              </a:xfrm>
              <a:prstGeom prst="rect">
                <a:avLst/>
              </a:prstGeom>
              <a:solidFill>
                <a:schemeClr val="bg2"/>
              </a:solid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n-US" sz="2200" b="0" i="1" smtClean="0">
                          <a:latin typeface="Cambria Math" panose="02040503050406030204" pitchFamily="18" charset="0"/>
                        </a:rPr>
                        <m:t>𝐹𝑜𝑟</m:t>
                      </m:r>
                      <m:r>
                        <a:rPr lang="en-US" sz="2200" b="0" i="1" smtClean="0">
                          <a:latin typeface="Cambria Math" panose="02040503050406030204" pitchFamily="18" charset="0"/>
                        </a:rPr>
                        <m:t> </m:t>
                      </m:r>
                      <m:r>
                        <a:rPr lang="en-US" sz="2200" b="0" i="1" smtClean="0">
                          <a:latin typeface="Cambria Math" panose="02040503050406030204" pitchFamily="18" charset="0"/>
                        </a:rPr>
                        <m:t>𝑒𝑎𝑐h</m:t>
                      </m:r>
                      <m:r>
                        <a:rPr lang="en-US" sz="2200" b="0" i="1" smtClean="0">
                          <a:latin typeface="Cambria Math" panose="02040503050406030204" pitchFamily="18" charset="0"/>
                        </a:rPr>
                        <m:t> </m:t>
                      </m:r>
                      <m:r>
                        <a:rPr lang="en-US" sz="2200" b="0" i="1" smtClean="0">
                          <a:latin typeface="Cambria Math" panose="02040503050406030204" pitchFamily="18" charset="0"/>
                        </a:rPr>
                        <m:t>𝑐𝑙𝑎𝑠𝑠</m:t>
                      </m:r>
                      <m:r>
                        <a:rPr lang="en-US" sz="2200" b="0" i="1" smtClean="0">
                          <a:latin typeface="Cambria Math" panose="02040503050406030204" pitchFamily="18" charset="0"/>
                        </a:rPr>
                        <m:t> </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𝑐</m:t>
                          </m:r>
                        </m:e>
                        <m:sub>
                          <m:r>
                            <a:rPr lang="en-US" sz="2200" b="0" i="1" smtClean="0">
                              <a:latin typeface="Cambria Math" panose="02040503050406030204" pitchFamily="18" charset="0"/>
                            </a:rPr>
                            <m:t>𝑖</m:t>
                          </m:r>
                        </m:sub>
                      </m:sSub>
                      <m:r>
                        <a:rPr lang="en-US" sz="2200" b="0" i="1" smtClean="0">
                          <a:latin typeface="Cambria Math" panose="02040503050406030204" pitchFamily="18" charset="0"/>
                        </a:rPr>
                        <m:t>, </m:t>
                      </m:r>
                      <m:r>
                        <a:rPr lang="en-US" sz="2200" b="0" i="1" smtClean="0">
                          <a:latin typeface="Cambria Math" panose="02040503050406030204" pitchFamily="18" charset="0"/>
                        </a:rPr>
                        <m:t>𝑖</m:t>
                      </m:r>
                      <m:r>
                        <a:rPr lang="en-US" sz="2200" b="0" i="1" smtClean="0">
                          <a:latin typeface="Cambria Math" panose="02040503050406030204" pitchFamily="18" charset="0"/>
                        </a:rPr>
                        <m:t>=1,…</m:t>
                      </m:r>
                      <m:r>
                        <a:rPr lang="en-US" sz="2200" b="0" i="1" smtClean="0">
                          <a:latin typeface="Cambria Math" panose="02040503050406030204" pitchFamily="18" charset="0"/>
                        </a:rPr>
                        <m:t>𝐿</m:t>
                      </m:r>
                    </m:oMath>
                  </m:oMathPara>
                </a14:m>
                <a:endParaRPr lang="en-US" sz="2200" b="0" dirty="0" smtClean="0"/>
              </a:p>
              <a:p>
                <a:r>
                  <a:rPr lang="en-US" sz="2200" dirty="0" smtClean="0"/>
                  <a:t>     </a:t>
                </a:r>
                <a14:m>
                  <m:oMath xmlns:m="http://schemas.openxmlformats.org/officeDocument/2006/math">
                    <m:acc>
                      <m:accPr>
                        <m:chr m:val="̂"/>
                        <m:ctrlPr>
                          <a:rPr lang="en-US" sz="2200" i="1">
                            <a:latin typeface="Cambria Math" panose="02040503050406030204" pitchFamily="18" charset="0"/>
                          </a:rPr>
                        </m:ctrlPr>
                      </m:accPr>
                      <m:e>
                        <m:r>
                          <a:rPr lang="en-US" sz="2200" i="1">
                            <a:latin typeface="Cambria Math" panose="02040503050406030204" pitchFamily="18" charset="0"/>
                          </a:rPr>
                          <m:t>𝑃</m:t>
                        </m:r>
                      </m:e>
                    </m:acc>
                    <m:d>
                      <m:dPr>
                        <m:ctrlPr>
                          <a:rPr lang="en-US" sz="2200" i="1">
                            <a:latin typeface="Cambria Math" panose="02040503050406030204" pitchFamily="18" charset="0"/>
                          </a:rPr>
                        </m:ctrlPr>
                      </m:dPr>
                      <m:e>
                        <m:r>
                          <a:rPr lang="en-US" sz="2200" b="0" i="1" smtClean="0">
                            <a:latin typeface="Cambria Math" panose="02040503050406030204" pitchFamily="18" charset="0"/>
                          </a:rPr>
                          <m:t>𝐶</m:t>
                        </m:r>
                        <m:r>
                          <a:rPr lang="en-US" sz="2200" b="0" i="1" smtClean="0">
                            <a:latin typeface="Cambria Math" panose="02040503050406030204" pitchFamily="18" charset="0"/>
                          </a:rPr>
                          <m:t>=</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𝑐</m:t>
                            </m:r>
                          </m:e>
                          <m:sub>
                            <m:r>
                              <a:rPr lang="en-US" sz="2200" b="0" i="1" smtClean="0">
                                <a:latin typeface="Cambria Math" panose="02040503050406030204" pitchFamily="18" charset="0"/>
                              </a:rPr>
                              <m:t>𝑖</m:t>
                            </m:r>
                          </m:sub>
                        </m:sSub>
                      </m:e>
                    </m:d>
                    <m:r>
                      <a:rPr lang="en-US" sz="2200" i="1">
                        <a:latin typeface="Cambria Math" panose="02040503050406030204" pitchFamily="18" charset="0"/>
                        <a:ea typeface="Cambria Math" panose="02040503050406030204" pitchFamily="18" charset="0"/>
                      </a:rPr>
                      <m:t>←</m:t>
                    </m:r>
                    <m:r>
                      <a:rPr lang="en-US" sz="2200" b="0" i="1" smtClean="0">
                        <a:latin typeface="Cambria Math" panose="02040503050406030204" pitchFamily="18" charset="0"/>
                        <a:ea typeface="Cambria Math" panose="02040503050406030204" pitchFamily="18" charset="0"/>
                      </a:rPr>
                      <m:t>𝑒𝑠𝑡𝑖𝑚𝑎𝑡𝑒</m:t>
                    </m:r>
                    <m:r>
                      <a:rPr lang="en-US" sz="2200" b="0" i="1" smtClean="0">
                        <a:latin typeface="Cambria Math" panose="02040503050406030204" pitchFamily="18" charset="0"/>
                        <a:ea typeface="Cambria Math" panose="02040503050406030204" pitchFamily="18" charset="0"/>
                      </a:rPr>
                      <m:t> </m:t>
                    </m:r>
                    <m:r>
                      <a:rPr lang="en-US" sz="2200" b="0" i="1" smtClean="0">
                        <a:latin typeface="Cambria Math" panose="02040503050406030204" pitchFamily="18" charset="0"/>
                        <a:ea typeface="Cambria Math" panose="02040503050406030204" pitchFamily="18" charset="0"/>
                      </a:rPr>
                      <m:t>𝑃</m:t>
                    </m:r>
                    <m:d>
                      <m:dPr>
                        <m:ctrlPr>
                          <a:rPr lang="en-US" sz="2200" b="0" i="1" smtClean="0">
                            <a:latin typeface="Cambria Math" panose="02040503050406030204" pitchFamily="18" charset="0"/>
                            <a:ea typeface="Cambria Math" panose="02040503050406030204" pitchFamily="18" charset="0"/>
                          </a:rPr>
                        </m:ctrlPr>
                      </m:dPr>
                      <m:e>
                        <m:r>
                          <a:rPr lang="en-US" sz="2200" b="0" i="1" smtClean="0">
                            <a:latin typeface="Cambria Math" panose="02040503050406030204" pitchFamily="18" charset="0"/>
                            <a:ea typeface="Cambria Math" panose="02040503050406030204" pitchFamily="18" charset="0"/>
                          </a:rPr>
                          <m:t>𝐶</m:t>
                        </m:r>
                        <m:r>
                          <a:rPr lang="en-US" sz="2200" b="0" i="1" smtClean="0">
                            <a:latin typeface="Cambria Math" panose="02040503050406030204" pitchFamily="18" charset="0"/>
                            <a:ea typeface="Cambria Math" panose="02040503050406030204" pitchFamily="18" charset="0"/>
                          </a:rPr>
                          <m:t>=</m:t>
                        </m:r>
                        <m:sSub>
                          <m:sSubPr>
                            <m:ctrlPr>
                              <a:rPr lang="en-US" sz="2200" b="0" i="1" smtClean="0">
                                <a:latin typeface="Cambria Math" panose="02040503050406030204" pitchFamily="18" charset="0"/>
                                <a:ea typeface="Cambria Math" panose="02040503050406030204" pitchFamily="18" charset="0"/>
                              </a:rPr>
                            </m:ctrlPr>
                          </m:sSubPr>
                          <m:e>
                            <m:r>
                              <a:rPr lang="en-US" sz="2200" b="0" i="1" smtClean="0">
                                <a:latin typeface="Cambria Math" panose="02040503050406030204" pitchFamily="18" charset="0"/>
                                <a:ea typeface="Cambria Math" panose="02040503050406030204" pitchFamily="18" charset="0"/>
                              </a:rPr>
                              <m:t>𝑐</m:t>
                            </m:r>
                          </m:e>
                          <m:sub>
                            <m:r>
                              <a:rPr lang="en-US" sz="2200" b="0" i="1" smtClean="0">
                                <a:latin typeface="Cambria Math" panose="02040503050406030204" pitchFamily="18" charset="0"/>
                                <a:ea typeface="Cambria Math" panose="02040503050406030204" pitchFamily="18" charset="0"/>
                              </a:rPr>
                              <m:t>𝑖</m:t>
                            </m:r>
                          </m:sub>
                        </m:sSub>
                      </m:e>
                    </m:d>
                    <m:r>
                      <a:rPr lang="en-US" sz="2200" b="0" i="1" smtClean="0">
                        <a:latin typeface="Cambria Math" panose="02040503050406030204" pitchFamily="18" charset="0"/>
                        <a:ea typeface="Cambria Math" panose="02040503050406030204" pitchFamily="18" charset="0"/>
                      </a:rPr>
                      <m:t>𝑤𝑖𝑡h</m:t>
                    </m:r>
                    <m:r>
                      <a:rPr lang="en-US" sz="2200" b="0" i="1" smtClean="0">
                        <a:latin typeface="Cambria Math" panose="02040503050406030204" pitchFamily="18" charset="0"/>
                        <a:ea typeface="Cambria Math" panose="02040503050406030204" pitchFamily="18" charset="0"/>
                      </a:rPr>
                      <m:t> </m:t>
                    </m:r>
                    <m:r>
                      <a:rPr lang="en-US" sz="2200" b="0" i="1" smtClean="0">
                        <a:latin typeface="Cambria Math" panose="02040503050406030204" pitchFamily="18" charset="0"/>
                        <a:ea typeface="Cambria Math" panose="02040503050406030204" pitchFamily="18" charset="0"/>
                      </a:rPr>
                      <m:t>𝑒𝑥𝑎𝑚𝑝𝑙𝑒𝑠</m:t>
                    </m:r>
                    <m:r>
                      <a:rPr lang="en-US" sz="2200" b="0" i="1" smtClean="0">
                        <a:latin typeface="Cambria Math" panose="02040503050406030204" pitchFamily="18" charset="0"/>
                        <a:ea typeface="Cambria Math" panose="02040503050406030204" pitchFamily="18" charset="0"/>
                      </a:rPr>
                      <m:t> </m:t>
                    </m:r>
                    <m:r>
                      <a:rPr lang="en-US" sz="2200" b="0" i="1" smtClean="0">
                        <a:latin typeface="Cambria Math" panose="02040503050406030204" pitchFamily="18" charset="0"/>
                        <a:ea typeface="Cambria Math" panose="02040503050406030204" pitchFamily="18" charset="0"/>
                      </a:rPr>
                      <m:t>𝑖𝑛</m:t>
                    </m:r>
                    <m:r>
                      <a:rPr lang="en-US" sz="2200" b="0" i="1" smtClean="0">
                        <a:latin typeface="Cambria Math" panose="02040503050406030204" pitchFamily="18" charset="0"/>
                        <a:ea typeface="Cambria Math" panose="02040503050406030204" pitchFamily="18" charset="0"/>
                      </a:rPr>
                      <m:t> </m:t>
                    </m:r>
                    <m:r>
                      <m:rPr>
                        <m:sty m:val="p"/>
                      </m:rPr>
                      <a:rPr lang="en-US" sz="2200" b="0" i="0" smtClean="0">
                        <a:latin typeface="Cambria Math" panose="02040503050406030204" pitchFamily="18" charset="0"/>
                        <a:ea typeface="Cambria Math" panose="02040503050406030204" pitchFamily="18" charset="0"/>
                      </a:rPr>
                      <m:t>S</m:t>
                    </m:r>
                    <m:r>
                      <a:rPr lang="en-US" sz="2200" b="1" i="0" smtClean="0">
                        <a:latin typeface="Cambria Math" panose="02040503050406030204" pitchFamily="18" charset="0"/>
                        <a:ea typeface="Cambria Math" panose="02040503050406030204" pitchFamily="18" charset="0"/>
                      </a:rPr>
                      <m:t>;</m:t>
                    </m:r>
                    <m:r>
                      <a:rPr lang="en-US" sz="2200" i="1">
                        <a:latin typeface="Cambria Math" panose="02040503050406030204" pitchFamily="18" charset="0"/>
                      </a:rPr>
                      <m:t> </m:t>
                    </m:r>
                  </m:oMath>
                </a14:m>
                <a:endParaRPr lang="en-US" sz="2200" i="1" dirty="0" smtClean="0">
                  <a:latin typeface="Cambria Math" panose="02040503050406030204" pitchFamily="18" charset="0"/>
                </a:endParaRPr>
              </a:p>
              <a:p>
                <a:r>
                  <a:rPr lang="en-US" sz="2200" i="1" dirty="0" smtClean="0">
                    <a:latin typeface="Cambria Math" panose="02040503050406030204" pitchFamily="18" charset="0"/>
                  </a:rPr>
                  <a:t>     </a:t>
                </a:r>
                <a14:m>
                  <m:oMath xmlns:m="http://schemas.openxmlformats.org/officeDocument/2006/math">
                    <m:r>
                      <a:rPr lang="en-US" sz="2200" b="0" i="1" smtClean="0">
                        <a:latin typeface="Cambria Math" panose="02040503050406030204" pitchFamily="18" charset="0"/>
                      </a:rPr>
                      <m:t>𝐹𝑜𝑟</m:t>
                    </m:r>
                    <m:r>
                      <a:rPr lang="en-US" sz="2200" b="0" i="1" smtClean="0">
                        <a:latin typeface="Cambria Math" panose="02040503050406030204" pitchFamily="18" charset="0"/>
                      </a:rPr>
                      <m:t> </m:t>
                    </m:r>
                    <m:r>
                      <a:rPr lang="en-US" sz="2200" b="0" i="1" smtClean="0">
                        <a:latin typeface="Cambria Math" panose="02040503050406030204" pitchFamily="18" charset="0"/>
                      </a:rPr>
                      <m:t>𝑒𝑣𝑒𝑟𝑦</m:t>
                    </m:r>
                    <m:r>
                      <a:rPr lang="en-US" sz="2200" b="0" i="1" smtClean="0">
                        <a:latin typeface="Cambria Math" panose="02040503050406030204" pitchFamily="18" charset="0"/>
                      </a:rPr>
                      <m:t> </m:t>
                    </m:r>
                    <m:r>
                      <a:rPr lang="en-US" sz="2200" b="0" i="1" smtClean="0">
                        <a:latin typeface="Cambria Math" panose="02040503050406030204" pitchFamily="18" charset="0"/>
                      </a:rPr>
                      <m:t>𝑎𝑡𝑡𝑟𝑖𝑏𝑢𝑡𝑒</m:t>
                    </m:r>
                    <m:r>
                      <a:rPr lang="en-US" sz="2200" b="0" i="1" smtClean="0">
                        <a:latin typeface="Cambria Math" panose="02040503050406030204" pitchFamily="18" charset="0"/>
                      </a:rPr>
                      <m:t> </m:t>
                    </m:r>
                    <m:r>
                      <a:rPr lang="en-US" sz="2200" b="0" i="1" smtClean="0">
                        <a:latin typeface="Cambria Math" panose="02040503050406030204" pitchFamily="18" charset="0"/>
                      </a:rPr>
                      <m:t>𝑣𝑎𝑙𝑢𝑒</m:t>
                    </m:r>
                    <m:r>
                      <a:rPr lang="en-US" sz="2200" b="0" i="1" smtClean="0">
                        <a:latin typeface="Cambria Math" panose="02040503050406030204" pitchFamily="18" charset="0"/>
                      </a:rPr>
                      <m:t> </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𝑎</m:t>
                        </m:r>
                      </m:e>
                      <m:sub>
                        <m:r>
                          <a:rPr lang="en-US" sz="2200" b="0" i="1" smtClean="0">
                            <a:latin typeface="Cambria Math" panose="02040503050406030204" pitchFamily="18" charset="0"/>
                          </a:rPr>
                          <m:t>𝑗𝑘</m:t>
                        </m:r>
                      </m:sub>
                    </m:sSub>
                    <m:r>
                      <a:rPr lang="en-US" sz="2200" b="0" i="1" smtClean="0">
                        <a:latin typeface="Cambria Math" panose="02040503050406030204" pitchFamily="18" charset="0"/>
                      </a:rPr>
                      <m:t> </m:t>
                    </m:r>
                    <m:r>
                      <a:rPr lang="en-US" sz="2200" b="0" i="1" smtClean="0">
                        <a:latin typeface="Cambria Math" panose="02040503050406030204" pitchFamily="18" charset="0"/>
                      </a:rPr>
                      <m:t>𝑜𝑓</m:t>
                    </m:r>
                    <m:r>
                      <a:rPr lang="en-US" sz="2200" b="0" i="1" smtClean="0">
                        <a:latin typeface="Cambria Math" panose="02040503050406030204" pitchFamily="18" charset="0"/>
                      </a:rPr>
                      <m:t> </m:t>
                    </m:r>
                    <m:r>
                      <a:rPr lang="en-US" sz="2200" b="0" i="1" smtClean="0">
                        <a:latin typeface="Cambria Math" panose="02040503050406030204" pitchFamily="18" charset="0"/>
                      </a:rPr>
                      <m:t>𝑒𝑎𝑐h</m:t>
                    </m:r>
                    <m:r>
                      <a:rPr lang="en-US" sz="2200" b="0" i="1" smtClean="0">
                        <a:latin typeface="Cambria Math" panose="02040503050406030204" pitchFamily="18" charset="0"/>
                      </a:rPr>
                      <m:t> </m:t>
                    </m:r>
                    <m:r>
                      <a:rPr lang="en-US" sz="2200" b="0" i="1" smtClean="0">
                        <a:latin typeface="Cambria Math" panose="02040503050406030204" pitchFamily="18" charset="0"/>
                      </a:rPr>
                      <m:t>𝑎𝑡𝑡𝑟𝑖𝑏𝑢𝑡𝑒</m:t>
                    </m:r>
                    <m:r>
                      <a:rPr lang="en-US" sz="2200" b="0" i="1" smtClean="0">
                        <a:latin typeface="Cambria Math" panose="02040503050406030204" pitchFamily="18" charset="0"/>
                      </a:rPr>
                      <m:t> </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𝑎</m:t>
                        </m:r>
                      </m:e>
                      <m:sub>
                        <m:r>
                          <a:rPr lang="en-US" sz="2200" b="0" i="1" smtClean="0">
                            <a:latin typeface="Cambria Math" panose="02040503050406030204" pitchFamily="18" charset="0"/>
                          </a:rPr>
                          <m:t>𝑗</m:t>
                        </m:r>
                      </m:sub>
                    </m:sSub>
                    <m:r>
                      <a:rPr lang="en-US" sz="2200" b="0" i="1" smtClean="0">
                        <a:latin typeface="Cambria Math" panose="02040503050406030204" pitchFamily="18" charset="0"/>
                      </a:rPr>
                      <m:t>, </m:t>
                    </m:r>
                    <m:r>
                      <a:rPr lang="en-US" sz="2200" b="0" i="1" smtClean="0">
                        <a:latin typeface="Cambria Math" panose="02040503050406030204" pitchFamily="18" charset="0"/>
                      </a:rPr>
                      <m:t>𝑗</m:t>
                    </m:r>
                    <m:r>
                      <a:rPr lang="en-US" sz="2200" b="0" i="1" smtClean="0">
                        <a:latin typeface="Cambria Math" panose="02040503050406030204" pitchFamily="18" charset="0"/>
                      </a:rPr>
                      <m:t>=1,…</m:t>
                    </m:r>
                    <m:r>
                      <a:rPr lang="en-US" sz="2200" b="0" i="1" smtClean="0">
                        <a:latin typeface="Cambria Math" panose="02040503050406030204" pitchFamily="18" charset="0"/>
                      </a:rPr>
                      <m:t>𝑑</m:t>
                    </m:r>
                    <m:r>
                      <a:rPr lang="en-US" sz="2200" b="0" i="1" smtClean="0">
                        <a:latin typeface="Cambria Math" panose="02040503050406030204" pitchFamily="18" charset="0"/>
                      </a:rPr>
                      <m:t>;</m:t>
                    </m:r>
                    <m:r>
                      <a:rPr lang="en-US" sz="2200" b="0" i="1" smtClean="0">
                        <a:latin typeface="Cambria Math" panose="02040503050406030204" pitchFamily="18" charset="0"/>
                      </a:rPr>
                      <m:t>𝑘</m:t>
                    </m:r>
                    <m:r>
                      <a:rPr lang="en-US" sz="2200" b="0" i="1" smtClean="0">
                        <a:latin typeface="Cambria Math" panose="02040503050406030204" pitchFamily="18" charset="0"/>
                      </a:rPr>
                      <m:t>=1,…,</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𝑁</m:t>
                        </m:r>
                      </m:e>
                      <m:sub>
                        <m:r>
                          <a:rPr lang="en-US" sz="2200" b="0" i="1" smtClean="0">
                            <a:latin typeface="Cambria Math" panose="02040503050406030204" pitchFamily="18" charset="0"/>
                          </a:rPr>
                          <m:t>𝑗</m:t>
                        </m:r>
                      </m:sub>
                    </m:sSub>
                  </m:oMath>
                </a14:m>
                <a:endParaRPr lang="en-US" sz="2200" b="0" i="1" dirty="0" smtClean="0">
                  <a:latin typeface="Cambria Math" panose="02040503050406030204" pitchFamily="18" charset="0"/>
                </a:endParaRPr>
              </a:p>
              <a:p>
                <a:r>
                  <a:rPr lang="en-US" sz="2200" i="1" dirty="0" smtClean="0">
                    <a:latin typeface="Cambria Math" panose="02040503050406030204" pitchFamily="18" charset="0"/>
                  </a:rPr>
                  <a:t>     </a:t>
                </a:r>
                <a14:m>
                  <m:oMath xmlns:m="http://schemas.openxmlformats.org/officeDocument/2006/math">
                    <m:acc>
                      <m:accPr>
                        <m:chr m:val="̂"/>
                        <m:ctrlPr>
                          <a:rPr lang="en-US" sz="2200" i="1">
                            <a:latin typeface="Cambria Math" panose="02040503050406030204" pitchFamily="18" charset="0"/>
                          </a:rPr>
                        </m:ctrlPr>
                      </m:accPr>
                      <m:e>
                        <m:r>
                          <a:rPr lang="en-US" sz="2200" i="1">
                            <a:latin typeface="Cambria Math" panose="02040503050406030204" pitchFamily="18" charset="0"/>
                          </a:rPr>
                          <m:t>𝑃</m:t>
                        </m:r>
                      </m:e>
                    </m:acc>
                    <m:d>
                      <m:dPr>
                        <m:ctrlPr>
                          <a:rPr lang="en-US" sz="2200" i="1">
                            <a:latin typeface="Cambria Math" panose="02040503050406030204" pitchFamily="18" charset="0"/>
                          </a:rPr>
                        </m:ctrlPr>
                      </m:dPr>
                      <m:e>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𝑎</m:t>
                            </m:r>
                          </m:e>
                          <m:sub>
                            <m:r>
                              <a:rPr lang="en-US" sz="2200" b="0" i="1" smtClean="0">
                                <a:latin typeface="Cambria Math" panose="02040503050406030204" pitchFamily="18" charset="0"/>
                              </a:rPr>
                              <m:t>𝑗</m:t>
                            </m:r>
                          </m:sub>
                        </m:sSub>
                        <m:r>
                          <a:rPr lang="en-US" sz="2200" b="0" i="1" smtClean="0">
                            <a:latin typeface="Cambria Math" panose="02040503050406030204" pitchFamily="18" charset="0"/>
                          </a:rPr>
                          <m:t>=</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𝑎</m:t>
                            </m:r>
                          </m:e>
                          <m:sub>
                            <m:r>
                              <a:rPr lang="en-US" sz="2200" b="0" i="1" smtClean="0">
                                <a:latin typeface="Cambria Math" panose="02040503050406030204" pitchFamily="18" charset="0"/>
                              </a:rPr>
                              <m:t>𝑗𝑘</m:t>
                            </m:r>
                          </m:sub>
                        </m:sSub>
                        <m:r>
                          <a:rPr lang="en-US" sz="2200" b="0" i="1" smtClean="0">
                            <a:latin typeface="Cambria Math" panose="02040503050406030204" pitchFamily="18" charset="0"/>
                          </a:rPr>
                          <m:t>|</m:t>
                        </m:r>
                        <m:r>
                          <a:rPr lang="en-US" sz="2200" i="1">
                            <a:latin typeface="Cambria Math" panose="02040503050406030204" pitchFamily="18" charset="0"/>
                          </a:rPr>
                          <m:t>𝐶</m:t>
                        </m:r>
                        <m:r>
                          <a:rPr lang="en-US" sz="2200" i="1">
                            <a:latin typeface="Cambria Math" panose="02040503050406030204" pitchFamily="18" charset="0"/>
                          </a:rPr>
                          <m:t>=</m:t>
                        </m:r>
                        <m:sSub>
                          <m:sSubPr>
                            <m:ctrlPr>
                              <a:rPr lang="en-US" sz="2200" i="1">
                                <a:latin typeface="Cambria Math" panose="02040503050406030204" pitchFamily="18" charset="0"/>
                              </a:rPr>
                            </m:ctrlPr>
                          </m:sSubPr>
                          <m:e>
                            <m:r>
                              <a:rPr lang="en-US" sz="2200" i="1">
                                <a:latin typeface="Cambria Math" panose="02040503050406030204" pitchFamily="18" charset="0"/>
                              </a:rPr>
                              <m:t>𝑐</m:t>
                            </m:r>
                          </m:e>
                          <m:sub>
                            <m:r>
                              <a:rPr lang="en-US" sz="2200" i="1">
                                <a:latin typeface="Cambria Math" panose="02040503050406030204" pitchFamily="18" charset="0"/>
                              </a:rPr>
                              <m:t>𝑖</m:t>
                            </m:r>
                          </m:sub>
                        </m:sSub>
                      </m:e>
                    </m:d>
                    <m:r>
                      <a:rPr lang="en-US" sz="2200" i="1" smtClean="0">
                        <a:latin typeface="Cambria Math" panose="02040503050406030204" pitchFamily="18" charset="0"/>
                        <a:ea typeface="Cambria Math" panose="02040503050406030204" pitchFamily="18" charset="0"/>
                      </a:rPr>
                      <m:t>←</m:t>
                    </m:r>
                    <m:r>
                      <a:rPr lang="en-US" sz="2200" b="0" i="1" smtClean="0">
                        <a:latin typeface="Cambria Math" panose="02040503050406030204" pitchFamily="18" charset="0"/>
                        <a:ea typeface="Cambria Math" panose="02040503050406030204" pitchFamily="18" charset="0"/>
                      </a:rPr>
                      <m:t>𝑒𝑠𝑡𝑖𝑚𝑎𝑡𝑒</m:t>
                    </m:r>
                    <m:r>
                      <a:rPr lang="en-US" sz="2200" b="0" i="1" smtClean="0">
                        <a:latin typeface="Cambria Math" panose="02040503050406030204" pitchFamily="18" charset="0"/>
                        <a:ea typeface="Cambria Math" panose="02040503050406030204" pitchFamily="18" charset="0"/>
                      </a:rPr>
                      <m:t> </m:t>
                    </m:r>
                    <m:r>
                      <a:rPr lang="en-US" sz="2200" b="0" i="1" smtClean="0">
                        <a:latin typeface="Cambria Math" panose="02040503050406030204" pitchFamily="18" charset="0"/>
                        <a:ea typeface="Cambria Math" panose="02040503050406030204" pitchFamily="18" charset="0"/>
                      </a:rPr>
                      <m:t>𝑃</m:t>
                    </m:r>
                    <m:d>
                      <m:dPr>
                        <m:ctrlPr>
                          <a:rPr lang="en-US" sz="2200" b="0" i="1" smtClean="0">
                            <a:latin typeface="Cambria Math" panose="02040503050406030204" pitchFamily="18" charset="0"/>
                            <a:ea typeface="Cambria Math" panose="02040503050406030204" pitchFamily="18" charset="0"/>
                          </a:rPr>
                        </m:ctrlPr>
                      </m:dPr>
                      <m:e>
                        <m:sSub>
                          <m:sSubPr>
                            <m:ctrlPr>
                              <a:rPr lang="en-US" sz="2200" i="1">
                                <a:latin typeface="Cambria Math" panose="02040503050406030204" pitchFamily="18" charset="0"/>
                              </a:rPr>
                            </m:ctrlPr>
                          </m:sSubPr>
                          <m:e>
                            <m:r>
                              <a:rPr lang="en-US" sz="2200" b="0" i="1" smtClean="0">
                                <a:latin typeface="Cambria Math" panose="02040503050406030204" pitchFamily="18" charset="0"/>
                              </a:rPr>
                              <m:t>𝑎</m:t>
                            </m:r>
                          </m:e>
                          <m:sub>
                            <m:r>
                              <a:rPr lang="en-US" sz="2200" i="1">
                                <a:latin typeface="Cambria Math" panose="02040503050406030204" pitchFamily="18" charset="0"/>
                              </a:rPr>
                              <m:t>𝑗</m:t>
                            </m:r>
                          </m:sub>
                        </m:sSub>
                        <m:r>
                          <a:rPr lang="en-US" sz="2200" i="1">
                            <a:latin typeface="Cambria Math" panose="02040503050406030204" pitchFamily="18" charset="0"/>
                          </a:rPr>
                          <m:t>=</m:t>
                        </m:r>
                        <m:sSub>
                          <m:sSubPr>
                            <m:ctrlPr>
                              <a:rPr lang="en-US" sz="2200" i="1">
                                <a:latin typeface="Cambria Math" panose="02040503050406030204" pitchFamily="18" charset="0"/>
                              </a:rPr>
                            </m:ctrlPr>
                          </m:sSubPr>
                          <m:e>
                            <m:r>
                              <a:rPr lang="en-US" sz="2200" b="0" i="1" smtClean="0">
                                <a:latin typeface="Cambria Math" panose="02040503050406030204" pitchFamily="18" charset="0"/>
                              </a:rPr>
                              <m:t>𝑎</m:t>
                            </m:r>
                          </m:e>
                          <m:sub>
                            <m:r>
                              <a:rPr lang="en-US" sz="2200" i="1">
                                <a:latin typeface="Cambria Math" panose="02040503050406030204" pitchFamily="18" charset="0"/>
                              </a:rPr>
                              <m:t>𝑗𝑘</m:t>
                            </m:r>
                          </m:sub>
                        </m:sSub>
                      </m:e>
                      <m:e>
                        <m:r>
                          <a:rPr lang="en-US" sz="2200" i="1">
                            <a:latin typeface="Cambria Math" panose="02040503050406030204" pitchFamily="18" charset="0"/>
                          </a:rPr>
                          <m:t>𝐶</m:t>
                        </m:r>
                        <m:r>
                          <a:rPr lang="en-US" sz="2200" i="1">
                            <a:latin typeface="Cambria Math" panose="02040503050406030204" pitchFamily="18" charset="0"/>
                          </a:rPr>
                          <m:t>=</m:t>
                        </m:r>
                        <m:sSub>
                          <m:sSubPr>
                            <m:ctrlPr>
                              <a:rPr lang="en-US" sz="2200" i="1">
                                <a:latin typeface="Cambria Math" panose="02040503050406030204" pitchFamily="18" charset="0"/>
                              </a:rPr>
                            </m:ctrlPr>
                          </m:sSubPr>
                          <m:e>
                            <m:r>
                              <a:rPr lang="en-US" sz="2200" i="1">
                                <a:latin typeface="Cambria Math" panose="02040503050406030204" pitchFamily="18" charset="0"/>
                              </a:rPr>
                              <m:t>𝑐</m:t>
                            </m:r>
                          </m:e>
                          <m:sub>
                            <m:r>
                              <a:rPr lang="en-US" sz="2200" i="1">
                                <a:latin typeface="Cambria Math" panose="02040503050406030204" pitchFamily="18" charset="0"/>
                              </a:rPr>
                              <m:t>𝑖</m:t>
                            </m:r>
                          </m:sub>
                        </m:sSub>
                      </m:e>
                    </m:d>
                    <m:r>
                      <a:rPr lang="en-US" sz="2200" b="0" i="1" smtClean="0">
                        <a:latin typeface="Cambria Math" panose="02040503050406030204" pitchFamily="18" charset="0"/>
                        <a:ea typeface="Cambria Math" panose="02040503050406030204" pitchFamily="18" charset="0"/>
                      </a:rPr>
                      <m:t> </m:t>
                    </m:r>
                    <m:r>
                      <a:rPr lang="en-US" sz="2200" b="0" i="1" smtClean="0">
                        <a:latin typeface="Cambria Math" panose="02040503050406030204" pitchFamily="18" charset="0"/>
                        <a:ea typeface="Cambria Math" panose="02040503050406030204" pitchFamily="18" charset="0"/>
                      </a:rPr>
                      <m:t>𝑤𝑖𝑡h</m:t>
                    </m:r>
                    <m:r>
                      <a:rPr lang="en-US" sz="2200" b="0" i="1" smtClean="0">
                        <a:latin typeface="Cambria Math" panose="02040503050406030204" pitchFamily="18" charset="0"/>
                        <a:ea typeface="Cambria Math" panose="02040503050406030204" pitchFamily="18" charset="0"/>
                      </a:rPr>
                      <m:t> </m:t>
                    </m:r>
                    <m:r>
                      <a:rPr lang="en-US" sz="2200" b="0" i="1" smtClean="0">
                        <a:latin typeface="Cambria Math" panose="02040503050406030204" pitchFamily="18" charset="0"/>
                        <a:ea typeface="Cambria Math" panose="02040503050406030204" pitchFamily="18" charset="0"/>
                      </a:rPr>
                      <m:t>𝑒𝑥𝑎𝑚𝑝𝑙𝑒𝑠</m:t>
                    </m:r>
                    <m:r>
                      <a:rPr lang="en-US" sz="2200" b="0" i="1" smtClean="0">
                        <a:latin typeface="Cambria Math" panose="02040503050406030204" pitchFamily="18" charset="0"/>
                        <a:ea typeface="Cambria Math" panose="02040503050406030204" pitchFamily="18" charset="0"/>
                      </a:rPr>
                      <m:t> </m:t>
                    </m:r>
                    <m:r>
                      <a:rPr lang="en-US" sz="2200" b="0" i="1" smtClean="0">
                        <a:latin typeface="Cambria Math" panose="02040503050406030204" pitchFamily="18" charset="0"/>
                        <a:ea typeface="Cambria Math" panose="02040503050406030204" pitchFamily="18" charset="0"/>
                      </a:rPr>
                      <m:t>𝑖𝑛</m:t>
                    </m:r>
                    <m:r>
                      <a:rPr lang="en-US" sz="2200" b="0" i="1" smtClean="0">
                        <a:latin typeface="Cambria Math" panose="02040503050406030204" pitchFamily="18" charset="0"/>
                        <a:ea typeface="Cambria Math" panose="02040503050406030204" pitchFamily="18" charset="0"/>
                      </a:rPr>
                      <m:t> </m:t>
                    </m:r>
                    <m:r>
                      <m:rPr>
                        <m:sty m:val="p"/>
                      </m:rPr>
                      <a:rPr lang="en-US" sz="2200" b="0" i="0" smtClean="0">
                        <a:latin typeface="Cambria Math" panose="02040503050406030204" pitchFamily="18" charset="0"/>
                        <a:ea typeface="Cambria Math" panose="02040503050406030204" pitchFamily="18" charset="0"/>
                      </a:rPr>
                      <m:t>S</m:t>
                    </m:r>
                    <m:r>
                      <a:rPr lang="en-US" sz="2200" b="0" i="1" smtClean="0">
                        <a:latin typeface="Cambria Math" panose="02040503050406030204" pitchFamily="18" charset="0"/>
                        <a:ea typeface="Cambria Math" panose="02040503050406030204" pitchFamily="18" charset="0"/>
                      </a:rPr>
                      <m:t>;</m:t>
                    </m:r>
                  </m:oMath>
                </a14:m>
                <a:endParaRPr lang="en-US" sz="2200" i="1" dirty="0">
                  <a:latin typeface="Cambria Math" panose="02040503050406030204" pitchFamily="18" charset="0"/>
                </a:endParaRPr>
              </a:p>
            </p:txBody>
          </p:sp>
        </mc:Choice>
        <mc:Fallback xmlns="">
          <p:sp>
            <p:nvSpPr>
              <p:cNvPr id="15" name="文本框 14"/>
              <p:cNvSpPr txBox="1">
                <a:spLocks noRot="1" noChangeAspect="1" noMove="1" noResize="1" noEditPoints="1" noAdjustHandles="1" noChangeArrowheads="1" noChangeShapeType="1" noTextEdit="1"/>
              </p:cNvSpPr>
              <p:nvPr/>
            </p:nvSpPr>
            <p:spPr>
              <a:xfrm>
                <a:off x="927041" y="1945117"/>
                <a:ext cx="7228818" cy="2197653"/>
              </a:xfrm>
              <a:prstGeom prst="rect">
                <a:avLst/>
              </a:prstGeom>
              <a:blipFill>
                <a:blip r:embed="rId4"/>
                <a:stretch>
                  <a:fillRect l="-1349" b="-3324"/>
                </a:stretch>
              </a:blipFill>
            </p:spPr>
            <p:txBody>
              <a:bodyPr/>
              <a:lstStyle/>
              <a:p>
                <a:r>
                  <a:rPr lang="zh-CN" altLang="en-US">
                    <a:noFill/>
                  </a:rPr>
                  <a:t> </a:t>
                </a:r>
              </a:p>
            </p:txBody>
          </p:sp>
        </mc:Fallback>
      </mc:AlternateContent>
      <p:sp>
        <p:nvSpPr>
          <p:cNvPr id="9" name="TextBox 11"/>
          <p:cNvSpPr txBox="1">
            <a:spLocks noChangeArrowheads="1"/>
          </p:cNvSpPr>
          <p:nvPr/>
        </p:nvSpPr>
        <p:spPr bwMode="auto">
          <a:xfrm>
            <a:off x="6197600" y="1202014"/>
            <a:ext cx="2946400" cy="707886"/>
          </a:xfrm>
          <a:prstGeom prst="rect">
            <a:avLst/>
          </a:prstGeom>
          <a:solidFill>
            <a:schemeClr val="accent1">
              <a:lumMod val="40000"/>
              <a:lumOff val="60000"/>
            </a:schemeClr>
          </a:solidFill>
          <a:ln>
            <a:noFill/>
          </a:ln>
          <a:extLst/>
        </p:spPr>
        <p:txBody>
          <a:bodyPr wrap="square">
            <a:spAutoFit/>
          </a:bodyPr>
          <a:lstStyle>
            <a:lvl1pPr eaLnBrk="0" hangingPunct="0">
              <a:defRPr sz="5000">
                <a:solidFill>
                  <a:schemeClr val="tx1"/>
                </a:solidFill>
                <a:latin typeface="Times New Roman" panose="02020603050405020304" pitchFamily="18" charset="0"/>
              </a:defRPr>
            </a:lvl1pPr>
            <a:lvl2pPr marL="742950" indent="-285750" eaLnBrk="0" hangingPunct="0">
              <a:defRPr sz="5000">
                <a:solidFill>
                  <a:schemeClr val="tx1"/>
                </a:solidFill>
                <a:latin typeface="Times New Roman" panose="02020603050405020304" pitchFamily="18" charset="0"/>
              </a:defRPr>
            </a:lvl2pPr>
            <a:lvl3pPr marL="1143000" indent="-228600" eaLnBrk="0" hangingPunct="0">
              <a:defRPr sz="5000">
                <a:solidFill>
                  <a:schemeClr val="tx1"/>
                </a:solidFill>
                <a:latin typeface="Times New Roman" panose="02020603050405020304" pitchFamily="18" charset="0"/>
              </a:defRPr>
            </a:lvl3pPr>
            <a:lvl4pPr marL="1600200" indent="-228600" eaLnBrk="0" hangingPunct="0">
              <a:defRPr sz="5000">
                <a:solidFill>
                  <a:schemeClr val="tx1"/>
                </a:solidFill>
                <a:latin typeface="Times New Roman" panose="02020603050405020304" pitchFamily="18" charset="0"/>
              </a:defRPr>
            </a:lvl4pPr>
            <a:lvl5pPr marL="2057400" indent="-228600" eaLnBrk="0" hangingPunct="0">
              <a:defRPr sz="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5000">
                <a:solidFill>
                  <a:schemeClr val="tx1"/>
                </a:solidFill>
                <a:latin typeface="Times New Roman" panose="02020603050405020304" pitchFamily="18" charset="0"/>
              </a:defRPr>
            </a:lvl9pPr>
          </a:lstStyle>
          <a:p>
            <a:pPr eaLnBrk="1" hangingPunct="1"/>
            <a:r>
              <a:rPr lang="en-US" altLang="en-US" sz="2000" dirty="0"/>
              <a:t>Learning is easy, just create probability tables.</a:t>
            </a:r>
          </a:p>
        </p:txBody>
      </p:sp>
    </p:spTree>
    <p:extLst>
      <p:ext uri="{BB962C8B-B14F-4D97-AF65-F5344CB8AC3E}">
        <p14:creationId xmlns:p14="http://schemas.microsoft.com/office/powerpoint/2010/main" val="39190673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Tennis example</a:t>
            </a:r>
            <a:endParaRPr lang="en-US" dirty="0"/>
          </a:p>
        </p:txBody>
      </p:sp>
      <p:sp>
        <p:nvSpPr>
          <p:cNvPr id="3" name="内容占位符 2"/>
          <p:cNvSpPr>
            <a:spLocks noGrp="1"/>
          </p:cNvSpPr>
          <p:nvPr>
            <p:ph idx="1"/>
          </p:nvPr>
        </p:nvSpPr>
        <p:spPr/>
        <p:txBody>
          <a:bodyPr/>
          <a:lstStyle/>
          <a:p>
            <a:endParaRPr lang="en-US"/>
          </a:p>
        </p:txBody>
      </p:sp>
      <p:sp>
        <p:nvSpPr>
          <p:cNvPr id="4" name="日期占位符 3"/>
          <p:cNvSpPr>
            <a:spLocks noGrp="1"/>
          </p:cNvSpPr>
          <p:nvPr>
            <p:ph type="dt" sz="half" idx="10"/>
          </p:nvPr>
        </p:nvSpPr>
        <p:spPr/>
        <p:txBody>
          <a:bodyPr/>
          <a:lstStyle/>
          <a:p>
            <a:fld id="{568E3CEA-F198-483E-B136-E6DE4D19DBBA}" type="datetime1">
              <a:rPr lang="en-US" smtClean="0"/>
              <a:t>12/16/2020</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12</a:t>
            </a:fld>
            <a:endParaRPr lang="en-US"/>
          </a:p>
        </p:txBody>
      </p:sp>
      <p:pic>
        <p:nvPicPr>
          <p:cNvPr id="7"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7953" y="1057364"/>
            <a:ext cx="6629400" cy="504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11693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Tennis example</a:t>
            </a:r>
          </a:p>
        </p:txBody>
      </p:sp>
      <p:sp>
        <p:nvSpPr>
          <p:cNvPr id="3" name="内容占位符 2"/>
          <p:cNvSpPr>
            <a:spLocks noGrp="1"/>
          </p:cNvSpPr>
          <p:nvPr>
            <p:ph idx="1"/>
          </p:nvPr>
        </p:nvSpPr>
        <p:spPr/>
        <p:txBody>
          <a:bodyPr/>
          <a:lstStyle/>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12/16/2020</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13</a:t>
            </a:fld>
            <a:endParaRPr lang="en-US"/>
          </a:p>
        </p:txBody>
      </p:sp>
      <p:pic>
        <p:nvPicPr>
          <p:cNvPr id="7"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 y="0"/>
            <a:ext cx="4056063"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txBox="1">
            <a:spLocks noChangeArrowheads="1"/>
          </p:cNvSpPr>
          <p:nvPr/>
        </p:nvSpPr>
        <p:spPr>
          <a:xfrm>
            <a:off x="4427384" y="104391"/>
            <a:ext cx="4181039" cy="567374"/>
          </a:xfrm>
          <a:prstGeom prst="rect">
            <a:avLst/>
          </a:prstGeom>
          <a:solidFill>
            <a:schemeClr val="accent1">
              <a:lumMod val="40000"/>
              <a:lumOff val="60000"/>
            </a:schemeClr>
          </a:solidFill>
        </p:spPr>
        <p:txBody>
          <a:bodyPr vert="horz" lIns="91440" tIns="45720" rIns="91440" bIns="45720" rtlCol="0" anchor="b">
            <a:normAutofit/>
          </a:bodyPr>
          <a:lstStyle>
            <a:lvl1pPr algn="l" defTabSz="914400" rtl="0" eaLnBrk="1" latinLnBrk="0" hangingPunct="1">
              <a:lnSpc>
                <a:spcPct val="85000"/>
              </a:lnSpc>
              <a:spcBef>
                <a:spcPct val="0"/>
              </a:spcBef>
              <a:buNone/>
              <a:defRPr sz="4000" kern="1200" spc="-50" baseline="0">
                <a:solidFill>
                  <a:schemeClr val="tx1">
                    <a:lumMod val="75000"/>
                    <a:lumOff val="25000"/>
                  </a:schemeClr>
                </a:solidFill>
                <a:latin typeface="+mj-lt"/>
                <a:ea typeface="+mj-ea"/>
                <a:cs typeface="+mj-cs"/>
              </a:defRPr>
            </a:lvl1pPr>
          </a:lstStyle>
          <a:p>
            <a:pPr algn="r">
              <a:defRPr/>
            </a:pPr>
            <a:r>
              <a:rPr lang="en-US" sz="3200" dirty="0" smtClean="0">
                <a:solidFill>
                  <a:srgbClr val="FF0000"/>
                </a:solidFill>
                <a:latin typeface="Times New Roman" panose="02020603050405020304" pitchFamily="18" charset="0"/>
                <a:cs typeface="Times New Roman" panose="02020603050405020304" pitchFamily="18" charset="0"/>
              </a:rPr>
              <a:t>The learning phase 	</a:t>
            </a:r>
          </a:p>
        </p:txBody>
      </p:sp>
      <p:graphicFrame>
        <p:nvGraphicFramePr>
          <p:cNvPr id="10" name="Group 128"/>
          <p:cNvGraphicFramePr>
            <a:graphicFrameLocks noGrp="1"/>
          </p:cNvGraphicFramePr>
          <p:nvPr>
            <p:extLst>
              <p:ext uri="{D42A27DB-BD31-4B8C-83A1-F6EECF244321}">
                <p14:modId xmlns:p14="http://schemas.microsoft.com/office/powerpoint/2010/main" val="338391068"/>
              </p:ext>
            </p:extLst>
          </p:nvPr>
        </p:nvGraphicFramePr>
        <p:xfrm>
          <a:off x="238918" y="3388111"/>
          <a:ext cx="3641725" cy="1767264"/>
        </p:xfrm>
        <a:graphic>
          <a:graphicData uri="http://schemas.openxmlformats.org/drawingml/2006/table">
            <a:tbl>
              <a:tblPr/>
              <a:tblGrid>
                <a:gridCol w="1213379">
                  <a:extLst>
                    <a:ext uri="{9D8B030D-6E8A-4147-A177-3AD203B41FA5}">
                      <a16:colId xmlns:a16="http://schemas.microsoft.com/office/drawing/2014/main" val="20000"/>
                    </a:ext>
                  </a:extLst>
                </a:gridCol>
                <a:gridCol w="1214967">
                  <a:extLst>
                    <a:ext uri="{9D8B030D-6E8A-4147-A177-3AD203B41FA5}">
                      <a16:colId xmlns:a16="http://schemas.microsoft.com/office/drawing/2014/main" val="20001"/>
                    </a:ext>
                  </a:extLst>
                </a:gridCol>
                <a:gridCol w="1213379">
                  <a:extLst>
                    <a:ext uri="{9D8B030D-6E8A-4147-A177-3AD203B41FA5}">
                      <a16:colId xmlns:a16="http://schemas.microsoft.com/office/drawing/2014/main" val="20002"/>
                    </a:ext>
                  </a:extLst>
                </a:gridCol>
              </a:tblGrid>
              <a:tr h="396014">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accent2"/>
                          </a:solidFill>
                          <a:effectLst/>
                          <a:latin typeface="Palatino Linotype" pitchFamily="18" charset="0"/>
                        </a:rPr>
                        <a:t>Outlook</a:t>
                      </a:r>
                    </a:p>
                  </a:txBody>
                  <a:tcPr marL="91480" marR="91480" marT="45648" marB="4564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Palatino Linotype" pitchFamily="18" charset="0"/>
                        </a:rPr>
                        <a:t>Play=</a:t>
                      </a:r>
                      <a:r>
                        <a:rPr kumimoji="0" lang="en-GB" sz="2000" b="0" i="1" u="none" strike="noStrike" cap="none" normalizeH="0" baseline="0" dirty="0" smtClean="0">
                          <a:ln>
                            <a:noFill/>
                          </a:ln>
                          <a:solidFill>
                            <a:schemeClr val="tx1"/>
                          </a:solidFill>
                          <a:effectLst/>
                          <a:latin typeface="Palatino Linotype" pitchFamily="18" charset="0"/>
                        </a:rPr>
                        <a:t>Yes</a:t>
                      </a:r>
                    </a:p>
                  </a:txBody>
                  <a:tcPr marL="91480" marR="91480" marT="45648" marB="456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Palatino Linotype" pitchFamily="18" charset="0"/>
                        </a:rPr>
                        <a:t>Play=</a:t>
                      </a:r>
                      <a:r>
                        <a:rPr kumimoji="0" lang="en-GB" sz="2000" b="0" i="1" u="none" strike="noStrike" cap="none" normalizeH="0" baseline="0" smtClean="0">
                          <a:ln>
                            <a:noFill/>
                          </a:ln>
                          <a:solidFill>
                            <a:schemeClr val="tx1"/>
                          </a:solidFill>
                          <a:effectLst/>
                          <a:latin typeface="Palatino Linotype" pitchFamily="18" charset="0"/>
                        </a:rPr>
                        <a:t>No</a:t>
                      </a:r>
                    </a:p>
                  </a:txBody>
                  <a:tcPr marL="91480" marR="91480" marT="45648" marB="4564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6958">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1800" b="0" i="1" u="none" strike="noStrike" cap="none" normalizeH="0" baseline="0" smtClean="0">
                          <a:ln>
                            <a:noFill/>
                          </a:ln>
                          <a:solidFill>
                            <a:schemeClr val="tx1"/>
                          </a:solidFill>
                          <a:effectLst/>
                          <a:latin typeface="Palatino Linotype" pitchFamily="18" charset="0"/>
                        </a:rPr>
                        <a:t>Sunny</a:t>
                      </a:r>
                    </a:p>
                  </a:txBody>
                  <a:tcPr marL="91480" marR="91480" marT="45648" marB="4564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Palatino Linotype" pitchFamily="18" charset="0"/>
                        </a:rPr>
                        <a:t>2/9</a:t>
                      </a:r>
                    </a:p>
                  </a:txBody>
                  <a:tcPr marL="91480" marR="91480" marT="45648" marB="456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Palatino Linotype" pitchFamily="18" charset="0"/>
                        </a:rPr>
                        <a:t>3/5</a:t>
                      </a:r>
                    </a:p>
                  </a:txBody>
                  <a:tcPr marL="91480" marR="91480" marT="45648" marB="4564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6958">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1800" b="0" i="1" u="none" strike="noStrike" cap="none" normalizeH="0" baseline="0" smtClean="0">
                          <a:ln>
                            <a:noFill/>
                          </a:ln>
                          <a:solidFill>
                            <a:schemeClr val="tx1"/>
                          </a:solidFill>
                          <a:effectLst/>
                          <a:latin typeface="Palatino Linotype" pitchFamily="18" charset="0"/>
                        </a:rPr>
                        <a:t>Overcast</a:t>
                      </a:r>
                    </a:p>
                  </a:txBody>
                  <a:tcPr marL="91480" marR="91480" marT="45648" marB="4564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Palatino Linotype" pitchFamily="18" charset="0"/>
                        </a:rPr>
                        <a:t>4/9</a:t>
                      </a:r>
                    </a:p>
                  </a:txBody>
                  <a:tcPr marL="91480" marR="91480" marT="45648" marB="456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Palatino Linotype" pitchFamily="18" charset="0"/>
                        </a:rPr>
                        <a:t>0/5</a:t>
                      </a:r>
                    </a:p>
                  </a:txBody>
                  <a:tcPr marL="91480" marR="91480" marT="45648" marB="4564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6958">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1800" b="0" i="1" u="none" strike="noStrike" cap="none" normalizeH="0" baseline="0" smtClean="0">
                          <a:ln>
                            <a:noFill/>
                          </a:ln>
                          <a:solidFill>
                            <a:schemeClr val="tx1"/>
                          </a:solidFill>
                          <a:effectLst/>
                          <a:latin typeface="Palatino Linotype" pitchFamily="18" charset="0"/>
                        </a:rPr>
                        <a:t>Rain</a:t>
                      </a:r>
                    </a:p>
                  </a:txBody>
                  <a:tcPr marL="91480" marR="91480" marT="45648" marB="4564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Palatino Linotype" pitchFamily="18" charset="0"/>
                        </a:rPr>
                        <a:t>3/9</a:t>
                      </a:r>
                    </a:p>
                  </a:txBody>
                  <a:tcPr marL="91480" marR="91480" marT="45648" marB="456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Palatino Linotype" pitchFamily="18" charset="0"/>
                        </a:rPr>
                        <a:t>2/5</a:t>
                      </a:r>
                      <a:endParaRPr kumimoji="0" lang="en-GB" sz="2000" b="0" i="0" u="none" strike="noStrike" cap="none" normalizeH="0" baseline="0" dirty="0" smtClean="0">
                        <a:ln>
                          <a:noFill/>
                        </a:ln>
                        <a:solidFill>
                          <a:schemeClr val="tx1"/>
                        </a:solidFill>
                        <a:effectLst/>
                        <a:latin typeface="Palatino Linotype" pitchFamily="18" charset="0"/>
                      </a:endParaRPr>
                    </a:p>
                  </a:txBody>
                  <a:tcPr marL="91480" marR="91480" marT="45648" marB="4564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1" name="Group 74"/>
          <p:cNvGraphicFramePr>
            <a:graphicFrameLocks noGrp="1"/>
          </p:cNvGraphicFramePr>
          <p:nvPr>
            <p:extLst>
              <p:ext uri="{D42A27DB-BD31-4B8C-83A1-F6EECF244321}">
                <p14:modId xmlns:p14="http://schemas.microsoft.com/office/powerpoint/2010/main" val="3861179683"/>
              </p:ext>
            </p:extLst>
          </p:nvPr>
        </p:nvGraphicFramePr>
        <p:xfrm>
          <a:off x="4504531" y="3386901"/>
          <a:ext cx="4572000" cy="1768474"/>
        </p:xfrm>
        <a:graphic>
          <a:graphicData uri="http://schemas.openxmlformats.org/drawingml/2006/table">
            <a:tbl>
              <a:tblPr/>
              <a:tblGrid>
                <a:gridCol w="16764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tblGrid>
              <a:tr h="396382">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accent2"/>
                          </a:solidFill>
                          <a:effectLst/>
                          <a:latin typeface="Palatino Linotype" pitchFamily="18" charset="0"/>
                        </a:rPr>
                        <a:t>Temperature</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Palatino Linotype" pitchFamily="18" charset="0"/>
                        </a:rPr>
                        <a:t>Play=</a:t>
                      </a:r>
                      <a:r>
                        <a:rPr kumimoji="0" lang="en-GB" sz="2000" b="0" i="1" u="none" strike="noStrike" cap="none" normalizeH="0" baseline="0" dirty="0" smtClean="0">
                          <a:ln>
                            <a:noFill/>
                          </a:ln>
                          <a:solidFill>
                            <a:schemeClr val="tx1"/>
                          </a:solidFill>
                          <a:effectLst/>
                          <a:latin typeface="Palatino Linotype" pitchFamily="18" charset="0"/>
                        </a:rPr>
                        <a:t>Yes</a:t>
                      </a:r>
                    </a:p>
                  </a:txBody>
                  <a:tcPr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Palatino Linotype" pitchFamily="18" charset="0"/>
                        </a:rPr>
                        <a:t>Play=</a:t>
                      </a:r>
                      <a:r>
                        <a:rPr kumimoji="0" lang="en-GB" sz="2000" b="0" i="1" u="none" strike="noStrike" cap="none" normalizeH="0" baseline="0" dirty="0" smtClean="0">
                          <a:ln>
                            <a:noFill/>
                          </a:ln>
                          <a:solidFill>
                            <a:schemeClr val="tx1"/>
                          </a:solidFill>
                          <a:effectLst/>
                          <a:latin typeface="Palatino Linotype" pitchFamily="18" charset="0"/>
                        </a:rPr>
                        <a:t>No</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7364">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1800" b="0" i="1" u="none" strike="noStrike" cap="none" normalizeH="0" baseline="0" smtClean="0">
                          <a:ln>
                            <a:noFill/>
                          </a:ln>
                          <a:solidFill>
                            <a:schemeClr val="tx1"/>
                          </a:solidFill>
                          <a:effectLst/>
                          <a:latin typeface="Palatino Linotype" pitchFamily="18" charset="0"/>
                        </a:rPr>
                        <a:t>Hot</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Palatino Linotype" pitchFamily="18" charset="0"/>
                        </a:rPr>
                        <a:t>2/9</a:t>
                      </a:r>
                    </a:p>
                  </a:txBody>
                  <a:tcPr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Palatino Linotype" pitchFamily="18" charset="0"/>
                        </a:rPr>
                        <a:t>2/5</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7364">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1800" b="0" i="1" u="none" strike="noStrike" cap="none" normalizeH="0" baseline="0" smtClean="0">
                          <a:ln>
                            <a:noFill/>
                          </a:ln>
                          <a:solidFill>
                            <a:schemeClr val="tx1"/>
                          </a:solidFill>
                          <a:effectLst/>
                          <a:latin typeface="Palatino Linotype" pitchFamily="18" charset="0"/>
                        </a:rPr>
                        <a:t>Mild</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Palatino Linotype" pitchFamily="18" charset="0"/>
                        </a:rPr>
                        <a:t>4/9</a:t>
                      </a:r>
                    </a:p>
                  </a:txBody>
                  <a:tcPr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Palatino Linotype" pitchFamily="18" charset="0"/>
                        </a:rPr>
                        <a:t>2/5</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7364">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1800" b="0" i="1" u="none" strike="noStrike" cap="none" normalizeH="0" baseline="0" smtClean="0">
                          <a:ln>
                            <a:noFill/>
                          </a:ln>
                          <a:solidFill>
                            <a:schemeClr val="tx1"/>
                          </a:solidFill>
                          <a:effectLst/>
                          <a:latin typeface="Palatino Linotype" pitchFamily="18" charset="0"/>
                        </a:rPr>
                        <a:t>Cool</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Palatino Linotype" pitchFamily="18" charset="0"/>
                        </a:rPr>
                        <a:t>3/9</a:t>
                      </a:r>
                    </a:p>
                  </a:txBody>
                  <a:tcPr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Palatino Linotype" pitchFamily="18" charset="0"/>
                        </a:rPr>
                        <a:t>1/5</a:t>
                      </a:r>
                      <a:endParaRPr kumimoji="0" lang="en-GB" sz="2000" b="0" i="0" u="none" strike="noStrike" cap="none" normalizeH="0" baseline="0" dirty="0" smtClean="0">
                        <a:ln>
                          <a:noFill/>
                        </a:ln>
                        <a:solidFill>
                          <a:schemeClr val="tx1"/>
                        </a:solidFill>
                        <a:effectLst/>
                        <a:latin typeface="Palatino Linotype" pitchFamily="18" charset="0"/>
                      </a:endParaRP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2" name="Group 132"/>
          <p:cNvGraphicFramePr>
            <a:graphicFrameLocks noGrp="1"/>
          </p:cNvGraphicFramePr>
          <p:nvPr>
            <p:extLst>
              <p:ext uri="{D42A27DB-BD31-4B8C-83A1-F6EECF244321}">
                <p14:modId xmlns:p14="http://schemas.microsoft.com/office/powerpoint/2010/main" val="2472175084"/>
              </p:ext>
            </p:extLst>
          </p:nvPr>
        </p:nvGraphicFramePr>
        <p:xfrm>
          <a:off x="31750" y="5259803"/>
          <a:ext cx="3886200" cy="1374775"/>
        </p:xfrm>
        <a:graphic>
          <a:graphicData uri="http://schemas.openxmlformats.org/drawingml/2006/table">
            <a:tbl>
              <a:tblPr/>
              <a:tblGrid>
                <a:gridCol w="1554163">
                  <a:extLst>
                    <a:ext uri="{9D8B030D-6E8A-4147-A177-3AD203B41FA5}">
                      <a16:colId xmlns:a16="http://schemas.microsoft.com/office/drawing/2014/main" val="20000"/>
                    </a:ext>
                  </a:extLst>
                </a:gridCol>
                <a:gridCol w="1184275">
                  <a:extLst>
                    <a:ext uri="{9D8B030D-6E8A-4147-A177-3AD203B41FA5}">
                      <a16:colId xmlns:a16="http://schemas.microsoft.com/office/drawing/2014/main" val="20001"/>
                    </a:ext>
                  </a:extLst>
                </a:gridCol>
                <a:gridCol w="1147762">
                  <a:extLst>
                    <a:ext uri="{9D8B030D-6E8A-4147-A177-3AD203B41FA5}">
                      <a16:colId xmlns:a16="http://schemas.microsoft.com/office/drawing/2014/main" val="20002"/>
                    </a:ext>
                  </a:extLst>
                </a:gridCol>
              </a:tblGrid>
              <a:tr h="460375">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accent2"/>
                          </a:solidFill>
                          <a:effectLst/>
                          <a:latin typeface="Palatino Linotype" pitchFamily="18" charset="0"/>
                        </a:rPr>
                        <a:t>Humidity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Palatino Linotype" pitchFamily="18" charset="0"/>
                        </a:rPr>
                        <a:t>Play=</a:t>
                      </a:r>
                      <a:r>
                        <a:rPr kumimoji="0" lang="en-GB" sz="2000" b="0" i="1" u="none" strike="noStrike" cap="none" normalizeH="0" baseline="0" dirty="0" smtClean="0">
                          <a:ln>
                            <a:noFill/>
                          </a:ln>
                          <a:solidFill>
                            <a:schemeClr val="tx1"/>
                          </a:solidFill>
                          <a:effectLst/>
                          <a:latin typeface="Palatino Linotype" pitchFamily="18" charset="0"/>
                        </a:rPr>
                        <a:t>Yes</a:t>
                      </a:r>
                      <a:endParaRPr kumimoji="0" lang="en-GB" sz="2400" b="0" i="0" u="none" strike="noStrike" cap="none" normalizeH="0" baseline="0" dirty="0" smtClean="0">
                        <a:ln>
                          <a:noFill/>
                        </a:ln>
                        <a:solidFill>
                          <a:schemeClr val="tx1"/>
                        </a:solidFill>
                        <a:effectLst/>
                        <a:latin typeface="Palatino Linotype"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Palatino Linotype" pitchFamily="18" charset="0"/>
                        </a:rPr>
                        <a:t>Play=N</a:t>
                      </a:r>
                      <a:r>
                        <a:rPr kumimoji="0" lang="en-GB" sz="2000" b="0" i="1" u="none" strike="noStrike" cap="none" normalizeH="0" baseline="0" smtClean="0">
                          <a:ln>
                            <a:noFill/>
                          </a:ln>
                          <a:solidFill>
                            <a:schemeClr val="tx1"/>
                          </a:solidFill>
                          <a:effectLst/>
                          <a:latin typeface="Palatino Linotype" pitchFamily="18" charset="0"/>
                        </a:rPr>
                        <a:t>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7200">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1800" b="0" i="1" u="none" strike="noStrike" cap="none" normalizeH="0" baseline="0" smtClean="0">
                          <a:ln>
                            <a:noFill/>
                          </a:ln>
                          <a:solidFill>
                            <a:schemeClr val="tx1"/>
                          </a:solidFill>
                          <a:effectLst/>
                          <a:latin typeface="Palatino Linotype" pitchFamily="18" charset="0"/>
                        </a:rPr>
                        <a:t>High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Palatino Linotype" pitchFamily="18" charset="0"/>
                        </a:rPr>
                        <a:t>3/9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Palatino Linotype" pitchFamily="18" charset="0"/>
                        </a:rPr>
                        <a:t>4/5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5613">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1800" b="0" i="1" u="none" strike="noStrike" cap="none" normalizeH="0" baseline="0" smtClean="0">
                          <a:ln>
                            <a:noFill/>
                          </a:ln>
                          <a:solidFill>
                            <a:schemeClr val="tx1"/>
                          </a:solidFill>
                          <a:effectLst/>
                          <a:latin typeface="Palatino Linotype" pitchFamily="18" charset="0"/>
                        </a:rPr>
                        <a:t>Normal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Palatino Linotype" pitchFamily="18" charset="0"/>
                        </a:rPr>
                        <a:t>6/9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Palatino Linotype" pitchFamily="18" charset="0"/>
                        </a:rPr>
                        <a:t>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13" name="Group 137"/>
          <p:cNvGraphicFramePr>
            <a:graphicFrameLocks noGrp="1"/>
          </p:cNvGraphicFramePr>
          <p:nvPr>
            <p:extLst>
              <p:ext uri="{D42A27DB-BD31-4B8C-83A1-F6EECF244321}">
                <p14:modId xmlns:p14="http://schemas.microsoft.com/office/powerpoint/2010/main" val="298563760"/>
              </p:ext>
            </p:extLst>
          </p:nvPr>
        </p:nvGraphicFramePr>
        <p:xfrm>
          <a:off x="4491099" y="5259803"/>
          <a:ext cx="3886200" cy="1311276"/>
        </p:xfrm>
        <a:graphic>
          <a:graphicData uri="http://schemas.openxmlformats.org/drawingml/2006/table">
            <a:tbl>
              <a:tblPr/>
              <a:tblGrid>
                <a:gridCol w="1357313">
                  <a:extLst>
                    <a:ext uri="{9D8B030D-6E8A-4147-A177-3AD203B41FA5}">
                      <a16:colId xmlns:a16="http://schemas.microsoft.com/office/drawing/2014/main" val="20000"/>
                    </a:ext>
                  </a:extLst>
                </a:gridCol>
                <a:gridCol w="1233487">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tblGrid>
              <a:tr h="396432">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accent2"/>
                          </a:solidFill>
                          <a:effectLst/>
                          <a:latin typeface="Palatino Linotype" pitchFamily="18" charset="0"/>
                        </a:rPr>
                        <a:t>Wind</a:t>
                      </a:r>
                    </a:p>
                  </a:txBody>
                  <a:tcPr marT="45742" marB="4574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Palatino Linotype" pitchFamily="18" charset="0"/>
                        </a:rPr>
                        <a:t>Play=</a:t>
                      </a:r>
                      <a:r>
                        <a:rPr kumimoji="0" lang="en-GB" sz="2000" b="0" i="1" u="none" strike="noStrike" cap="none" normalizeH="0" baseline="0" smtClean="0">
                          <a:ln>
                            <a:noFill/>
                          </a:ln>
                          <a:solidFill>
                            <a:schemeClr val="tx1"/>
                          </a:solidFill>
                          <a:effectLst/>
                          <a:latin typeface="Palatino Linotype" pitchFamily="18" charset="0"/>
                        </a:rPr>
                        <a:t>Yes</a:t>
                      </a:r>
                      <a:endParaRPr kumimoji="0" lang="en-GB" sz="2400" b="0" i="0" u="none" strike="noStrike" cap="none" normalizeH="0" baseline="0" smtClean="0">
                        <a:ln>
                          <a:noFill/>
                        </a:ln>
                        <a:solidFill>
                          <a:schemeClr val="tx1"/>
                        </a:solidFill>
                        <a:effectLst/>
                        <a:latin typeface="Palatino Linotype" pitchFamily="18" charset="0"/>
                      </a:endParaRPr>
                    </a:p>
                  </a:txBody>
                  <a:tcPr marT="45742" marB="457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Palatino Linotype" pitchFamily="18" charset="0"/>
                        </a:rPr>
                        <a:t>Play=</a:t>
                      </a:r>
                      <a:r>
                        <a:rPr kumimoji="0" lang="en-GB" sz="2000" b="0" i="1" u="none" strike="noStrike" cap="none" normalizeH="0" baseline="0" smtClean="0">
                          <a:ln>
                            <a:noFill/>
                          </a:ln>
                          <a:solidFill>
                            <a:schemeClr val="tx1"/>
                          </a:solidFill>
                          <a:effectLst/>
                          <a:latin typeface="Palatino Linotype" pitchFamily="18" charset="0"/>
                        </a:rPr>
                        <a:t>No</a:t>
                      </a:r>
                    </a:p>
                  </a:txBody>
                  <a:tcPr marT="45742" marB="4574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7422">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1800" b="0" i="1" u="none" strike="noStrike" cap="none" normalizeH="0" baseline="0" smtClean="0">
                          <a:ln>
                            <a:noFill/>
                          </a:ln>
                          <a:solidFill>
                            <a:schemeClr val="tx1"/>
                          </a:solidFill>
                          <a:effectLst/>
                          <a:latin typeface="Palatino Linotype" pitchFamily="18" charset="0"/>
                        </a:rPr>
                        <a:t>Strong</a:t>
                      </a:r>
                    </a:p>
                  </a:txBody>
                  <a:tcPr marT="45742" marB="4574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Palatino Linotype" pitchFamily="18" charset="0"/>
                        </a:rPr>
                        <a:t>3/9</a:t>
                      </a:r>
                    </a:p>
                  </a:txBody>
                  <a:tcPr marT="45742" marB="457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Palatino Linotype" pitchFamily="18" charset="0"/>
                        </a:rPr>
                        <a:t>3/5</a:t>
                      </a:r>
                    </a:p>
                  </a:txBody>
                  <a:tcPr marT="45742" marB="4574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7422">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1800" b="0" i="1" u="none" strike="noStrike" cap="none" normalizeH="0" baseline="0" smtClean="0">
                          <a:ln>
                            <a:noFill/>
                          </a:ln>
                          <a:solidFill>
                            <a:schemeClr val="tx1"/>
                          </a:solidFill>
                          <a:effectLst/>
                          <a:latin typeface="Palatino Linotype" pitchFamily="18" charset="0"/>
                        </a:rPr>
                        <a:t>Weak</a:t>
                      </a:r>
                    </a:p>
                  </a:txBody>
                  <a:tcPr marT="45742" marB="4574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Palatino Linotype" pitchFamily="18" charset="0"/>
                        </a:rPr>
                        <a:t>6/9</a:t>
                      </a:r>
                    </a:p>
                  </a:txBody>
                  <a:tcPr marT="45742" marB="457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Palatino Linotype" pitchFamily="18" charset="0"/>
                        </a:rPr>
                        <a:t>2/5</a:t>
                      </a:r>
                    </a:p>
                  </a:txBody>
                  <a:tcPr marT="45742" marB="4574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4" name="Text Box 119"/>
          <p:cNvSpPr txBox="1">
            <a:spLocks noChangeArrowheads="1"/>
          </p:cNvSpPr>
          <p:nvPr/>
        </p:nvSpPr>
        <p:spPr bwMode="auto">
          <a:xfrm>
            <a:off x="4802794" y="1021643"/>
            <a:ext cx="2622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042988" eaLnBrk="0" hangingPunct="0">
              <a:spcBef>
                <a:spcPct val="20000"/>
              </a:spcBef>
              <a:buFont typeface="Arial" panose="020B0604020202020204" pitchFamily="34" charset="0"/>
              <a:buChar char="•"/>
              <a:defRPr sz="3700">
                <a:solidFill>
                  <a:schemeClr val="tx1"/>
                </a:solidFill>
                <a:latin typeface="Calibri" panose="020F0502020204030204" pitchFamily="34" charset="0"/>
              </a:defRPr>
            </a:lvl1pPr>
            <a:lvl2pPr marL="742950" indent="-285750" defTabSz="1042988"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2pPr>
            <a:lvl3pPr marL="1143000" indent="-228600" defTabSz="1042988" eaLnBrk="0" hangingPunct="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defTabSz="1042988" eaLnBrk="0" hangingPunct="0">
              <a:spcBef>
                <a:spcPct val="20000"/>
              </a:spcBef>
              <a:buFont typeface="Arial" panose="020B0604020202020204" pitchFamily="34" charset="0"/>
              <a:buChar char="–"/>
              <a:defRPr sz="2300">
                <a:solidFill>
                  <a:schemeClr val="tx1"/>
                </a:solidFill>
                <a:latin typeface="Calibri" panose="020F0502020204030204" pitchFamily="34" charset="0"/>
              </a:defRPr>
            </a:lvl4pPr>
            <a:lvl5pPr marL="2057400" indent="-228600" defTabSz="1042988" eaLnBrk="0" hangingPunct="0">
              <a:spcBef>
                <a:spcPct val="20000"/>
              </a:spcBef>
              <a:buFont typeface="Arial" panose="020B0604020202020204" pitchFamily="34" charset="0"/>
              <a:buChar char="»"/>
              <a:defRPr sz="2300">
                <a:solidFill>
                  <a:schemeClr val="tx1"/>
                </a:solidFill>
                <a:latin typeface="Calibri" panose="020F0502020204030204" pitchFamily="34" charset="0"/>
              </a:defRPr>
            </a:lvl5pPr>
            <a:lvl6pPr marL="2514600" indent="-22860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defRPr>
            </a:lvl6pPr>
            <a:lvl7pPr marL="2971800" indent="-22860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defRPr>
            </a:lvl7pPr>
            <a:lvl8pPr marL="3429000" indent="-22860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defRPr>
            </a:lvl8pPr>
            <a:lvl9pPr marL="3886200" indent="-22860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defRPr>
            </a:lvl9pPr>
          </a:lstStyle>
          <a:p>
            <a:pPr eaLnBrk="1" hangingPunct="1">
              <a:spcBef>
                <a:spcPct val="0"/>
              </a:spcBef>
              <a:buFontTx/>
              <a:buNone/>
            </a:pPr>
            <a:r>
              <a:rPr lang="en-GB" altLang="en-US" sz="2400" i="1" dirty="0">
                <a:latin typeface="Palatino Linotype" panose="02040502050505030304" pitchFamily="18" charset="0"/>
              </a:rPr>
              <a:t>P</a:t>
            </a:r>
            <a:r>
              <a:rPr lang="en-GB" altLang="en-US" sz="2400" dirty="0">
                <a:latin typeface="Palatino Linotype" panose="02040502050505030304" pitchFamily="18" charset="0"/>
              </a:rPr>
              <a:t>(Play</a:t>
            </a:r>
            <a:r>
              <a:rPr lang="en-GB" altLang="en-US" sz="2400" i="1" dirty="0">
                <a:latin typeface="Palatino Linotype" panose="02040502050505030304" pitchFamily="18" charset="0"/>
              </a:rPr>
              <a:t>=Yes) = </a:t>
            </a:r>
            <a:r>
              <a:rPr lang="en-GB" altLang="en-US" sz="2400" dirty="0">
                <a:latin typeface="Palatino Linotype" panose="02040502050505030304" pitchFamily="18" charset="0"/>
              </a:rPr>
              <a:t>9/14</a:t>
            </a:r>
          </a:p>
        </p:txBody>
      </p:sp>
      <p:sp>
        <p:nvSpPr>
          <p:cNvPr id="15" name="Text Box 120"/>
          <p:cNvSpPr txBox="1">
            <a:spLocks noChangeArrowheads="1"/>
          </p:cNvSpPr>
          <p:nvPr/>
        </p:nvSpPr>
        <p:spPr bwMode="auto">
          <a:xfrm>
            <a:off x="4802794" y="1613346"/>
            <a:ext cx="2552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042988" eaLnBrk="0" hangingPunct="0">
              <a:spcBef>
                <a:spcPct val="20000"/>
              </a:spcBef>
              <a:buFont typeface="Arial" panose="020B0604020202020204" pitchFamily="34" charset="0"/>
              <a:buChar char="•"/>
              <a:defRPr sz="3700">
                <a:solidFill>
                  <a:schemeClr val="tx1"/>
                </a:solidFill>
                <a:latin typeface="Calibri" panose="020F0502020204030204" pitchFamily="34" charset="0"/>
              </a:defRPr>
            </a:lvl1pPr>
            <a:lvl2pPr marL="742950" indent="-285750" defTabSz="1042988"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2pPr>
            <a:lvl3pPr marL="1143000" indent="-228600" defTabSz="1042988" eaLnBrk="0" hangingPunct="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defTabSz="1042988" eaLnBrk="0" hangingPunct="0">
              <a:spcBef>
                <a:spcPct val="20000"/>
              </a:spcBef>
              <a:buFont typeface="Arial" panose="020B0604020202020204" pitchFamily="34" charset="0"/>
              <a:buChar char="–"/>
              <a:defRPr sz="2300">
                <a:solidFill>
                  <a:schemeClr val="tx1"/>
                </a:solidFill>
                <a:latin typeface="Calibri" panose="020F0502020204030204" pitchFamily="34" charset="0"/>
              </a:defRPr>
            </a:lvl4pPr>
            <a:lvl5pPr marL="2057400" indent="-228600" defTabSz="1042988" eaLnBrk="0" hangingPunct="0">
              <a:spcBef>
                <a:spcPct val="20000"/>
              </a:spcBef>
              <a:buFont typeface="Arial" panose="020B0604020202020204" pitchFamily="34" charset="0"/>
              <a:buChar char="»"/>
              <a:defRPr sz="2300">
                <a:solidFill>
                  <a:schemeClr val="tx1"/>
                </a:solidFill>
                <a:latin typeface="Calibri" panose="020F0502020204030204" pitchFamily="34" charset="0"/>
              </a:defRPr>
            </a:lvl5pPr>
            <a:lvl6pPr marL="2514600" indent="-22860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defRPr>
            </a:lvl6pPr>
            <a:lvl7pPr marL="2971800" indent="-22860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defRPr>
            </a:lvl7pPr>
            <a:lvl8pPr marL="3429000" indent="-22860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defRPr>
            </a:lvl8pPr>
            <a:lvl9pPr marL="3886200" indent="-22860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defRPr>
            </a:lvl9pPr>
          </a:lstStyle>
          <a:p>
            <a:pPr eaLnBrk="1" hangingPunct="1">
              <a:spcBef>
                <a:spcPct val="0"/>
              </a:spcBef>
              <a:buFontTx/>
              <a:buNone/>
            </a:pPr>
            <a:r>
              <a:rPr lang="en-GB" altLang="en-US" sz="2400" i="1" dirty="0">
                <a:latin typeface="Palatino Linotype" panose="02040502050505030304" pitchFamily="18" charset="0"/>
              </a:rPr>
              <a:t>P</a:t>
            </a:r>
            <a:r>
              <a:rPr lang="en-GB" altLang="en-US" sz="2400" dirty="0">
                <a:latin typeface="Palatino Linotype" panose="02040502050505030304" pitchFamily="18" charset="0"/>
              </a:rPr>
              <a:t>(Play</a:t>
            </a:r>
            <a:r>
              <a:rPr lang="en-GB" altLang="en-US" sz="2400" i="1" dirty="0">
                <a:latin typeface="Palatino Linotype" panose="02040502050505030304" pitchFamily="18" charset="0"/>
              </a:rPr>
              <a:t>=No) = </a:t>
            </a:r>
            <a:r>
              <a:rPr lang="en-GB" altLang="en-US" sz="2400" dirty="0">
                <a:latin typeface="Palatino Linotype" panose="02040502050505030304" pitchFamily="18" charset="0"/>
              </a:rPr>
              <a:t>5/14</a:t>
            </a:r>
          </a:p>
        </p:txBody>
      </p:sp>
      <p:cxnSp>
        <p:nvCxnSpPr>
          <p:cNvPr id="16" name="Straight Arrow Connector 2"/>
          <p:cNvCxnSpPr/>
          <p:nvPr/>
        </p:nvCxnSpPr>
        <p:spPr>
          <a:xfrm>
            <a:off x="3836988" y="3149600"/>
            <a:ext cx="736202" cy="329163"/>
          </a:xfrm>
          <a:prstGeom prst="straightConnector1">
            <a:avLst/>
          </a:prstGeom>
          <a:ln w="762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4"/>
          <p:cNvCxnSpPr>
            <a:stCxn id="14" idx="1"/>
          </p:cNvCxnSpPr>
          <p:nvPr/>
        </p:nvCxnSpPr>
        <p:spPr>
          <a:xfrm flipH="1">
            <a:off x="3836988" y="1250243"/>
            <a:ext cx="965806" cy="7137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6"/>
          <p:cNvCxnSpPr>
            <a:stCxn id="15" idx="1"/>
          </p:cNvCxnSpPr>
          <p:nvPr/>
        </p:nvCxnSpPr>
        <p:spPr>
          <a:xfrm flipH="1">
            <a:off x="3836988" y="1841946"/>
            <a:ext cx="965806" cy="11070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TextBox 10"/>
          <p:cNvSpPr txBox="1">
            <a:spLocks noChangeArrowheads="1"/>
          </p:cNvSpPr>
          <p:nvPr/>
        </p:nvSpPr>
        <p:spPr bwMode="auto">
          <a:xfrm>
            <a:off x="4257422" y="2205049"/>
            <a:ext cx="4886578" cy="70788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7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3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3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defRPr>
            </a:lvl9pPr>
          </a:lstStyle>
          <a:p>
            <a:pPr eaLnBrk="1" hangingPunct="1">
              <a:spcBef>
                <a:spcPct val="0"/>
              </a:spcBef>
              <a:buFontTx/>
              <a:buNone/>
            </a:pPr>
            <a:r>
              <a:rPr lang="en-US" altLang="en-US" sz="2000" dirty="0">
                <a:latin typeface="Times New Roman" panose="02020603050405020304" pitchFamily="18" charset="0"/>
              </a:rPr>
              <a:t>We have four variables, we calculate for each we calculate the conditional probability table</a:t>
            </a:r>
          </a:p>
        </p:txBody>
      </p:sp>
    </p:spTree>
    <p:extLst>
      <p:ext uri="{BB962C8B-B14F-4D97-AF65-F5344CB8AC3E}">
        <p14:creationId xmlns:p14="http://schemas.microsoft.com/office/powerpoint/2010/main" val="29524010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The test phase for the tennis example</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smtClean="0"/>
                  <a:t>Given a new instance of variable values, </a:t>
                </a:r>
              </a:p>
              <a:p>
                <a:pPr lvl="1"/>
                <a14:m>
                  <m:oMath xmlns:m="http://schemas.openxmlformats.org/officeDocument/2006/math">
                    <m:sSup>
                      <m:sSupPr>
                        <m:ctrlPr>
                          <a:rPr lang="en-US" i="1">
                            <a:latin typeface="Cambria Math" panose="02040503050406030204" pitchFamily="18" charset="0"/>
                          </a:rPr>
                        </m:ctrlPr>
                      </m:sSupPr>
                      <m:e>
                        <m:r>
                          <a:rPr lang="en-US" b="1" i="1">
                            <a:latin typeface="Cambria Math" panose="02040503050406030204" pitchFamily="18" charset="0"/>
                          </a:rPr>
                          <m:t>𝒙</m:t>
                        </m:r>
                      </m:e>
                      <m:sup>
                        <m:r>
                          <a:rPr lang="en-US" i="1">
                            <a:latin typeface="Cambria Math" panose="02040503050406030204" pitchFamily="18" charset="0"/>
                          </a:rPr>
                          <m:t>′</m:t>
                        </m:r>
                      </m:sup>
                    </m:sSup>
                  </m:oMath>
                </a14:m>
                <a:r>
                  <a:rPr lang="en-US" dirty="0" smtClean="0"/>
                  <a:t>=(</a:t>
                </a:r>
                <a:r>
                  <a:rPr lang="en-US" dirty="0"/>
                  <a:t>Outlook=Sunny, Temperature=Cool, Humidity=High, Wind=Strong)</a:t>
                </a:r>
              </a:p>
              <a:p>
                <a:r>
                  <a:rPr lang="en-US" dirty="0" smtClean="0"/>
                  <a:t>Compute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𝑌𝑒𝑠</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m:t>
                        </m:r>
                      </m:sup>
                    </m:sSup>
                    <m:r>
                      <a:rPr lang="en-US" b="0" i="1" smtClean="0">
                        <a:latin typeface="Cambria Math" panose="02040503050406030204" pitchFamily="18" charset="0"/>
                      </a:rPr>
                      <m:t>)</m:t>
                    </m:r>
                  </m:oMath>
                </a14:m>
                <a:r>
                  <a:rPr lang="en-US" dirty="0" smtClean="0"/>
                  <a:t> and </a:t>
                </a:r>
                <a14:m>
                  <m:oMath xmlns:m="http://schemas.openxmlformats.org/officeDocument/2006/math">
                    <m:r>
                      <a:rPr lang="en-US" altLang="zh-CN" i="1">
                        <a:latin typeface="Cambria Math" panose="02040503050406030204" pitchFamily="18" charset="0"/>
                      </a:rPr>
                      <m:t>𝑃</m:t>
                    </m:r>
                    <m:r>
                      <a:rPr lang="en-US" altLang="zh-CN" i="1">
                        <a:latin typeface="Cambria Math" panose="02040503050406030204" pitchFamily="18" charset="0"/>
                      </a:rPr>
                      <m:t>(</m:t>
                    </m:r>
                    <m:r>
                      <a:rPr lang="en-US" altLang="zh-CN" b="0" i="1" smtClean="0">
                        <a:latin typeface="Cambria Math" panose="02040503050406030204" pitchFamily="18" charset="0"/>
                      </a:rPr>
                      <m:t>𝑁𝑜</m:t>
                    </m:r>
                    <m:r>
                      <a:rPr lang="en-US" altLang="zh-CN" i="1">
                        <a:latin typeface="Cambria Math" panose="02040503050406030204" pitchFamily="18" charset="0"/>
                      </a:rPr>
                      <m:t>|</m:t>
                    </m:r>
                    <m:sSup>
                      <m:sSupPr>
                        <m:ctrlPr>
                          <a:rPr lang="en-US" altLang="zh-CN" i="1">
                            <a:latin typeface="Cambria Math" panose="02040503050406030204" pitchFamily="18" charset="0"/>
                          </a:rPr>
                        </m:ctrlPr>
                      </m:sSupPr>
                      <m:e>
                        <m:r>
                          <a:rPr lang="en-US" altLang="zh-CN" i="1">
                            <a:latin typeface="Cambria Math" panose="02040503050406030204" pitchFamily="18" charset="0"/>
                          </a:rPr>
                          <m:t>𝑥</m:t>
                        </m:r>
                      </m:e>
                      <m:sup>
                        <m:r>
                          <a:rPr lang="en-US" altLang="zh-CN" i="1">
                            <a:latin typeface="Cambria Math" panose="02040503050406030204" pitchFamily="18" charset="0"/>
                          </a:rPr>
                          <m:t>′</m:t>
                        </m:r>
                      </m:sup>
                    </m:sSup>
                    <m:r>
                      <a:rPr lang="en-US" altLang="zh-CN" i="1">
                        <a:latin typeface="Cambria Math" panose="02040503050406030204" pitchFamily="18" charset="0"/>
                      </a:rPr>
                      <m:t>)</m:t>
                    </m:r>
                  </m:oMath>
                </a14:m>
                <a:r>
                  <a:rPr lang="en-US" altLang="zh-CN" dirty="0"/>
                  <a:t> </a:t>
                </a:r>
                <a:endParaRPr lang="en-US" dirty="0" smtClean="0"/>
              </a:p>
              <a:p>
                <a:r>
                  <a:rPr lang="en-US" dirty="0" smtClean="0"/>
                  <a:t>Given </a:t>
                </a:r>
                <a:r>
                  <a:rPr lang="en-US" dirty="0"/>
                  <a:t>calculated Look up </a:t>
                </a:r>
                <a:r>
                  <a:rPr lang="en-US" dirty="0" smtClean="0"/>
                  <a:t>tables</a:t>
                </a:r>
              </a:p>
              <a:p>
                <a:endParaRPr lang="en-US" dirty="0"/>
              </a:p>
              <a:p>
                <a:endParaRPr lang="en-US" dirty="0" smtClean="0"/>
              </a:p>
              <a:p>
                <a:endParaRPr lang="en-US" dirty="0"/>
              </a:p>
              <a:p>
                <a:endParaRPr lang="en-US" dirty="0" smtClean="0"/>
              </a:p>
              <a:p>
                <a:endParaRPr lang="en-US" sz="100" dirty="0" smtClean="0"/>
              </a:p>
              <a:p>
                <a:endParaRPr lang="en-US" dirty="0" smtClean="0"/>
              </a:p>
              <a:p>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12/16/2020</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14</a:t>
            </a:fld>
            <a:endParaRPr lang="en-US"/>
          </a:p>
        </p:txBody>
      </p:sp>
      <mc:AlternateContent xmlns:mc="http://schemas.openxmlformats.org/markup-compatibility/2006" xmlns:a14="http://schemas.microsoft.com/office/drawing/2010/main">
        <mc:Choice Requires="a14">
          <p:sp>
            <p:nvSpPr>
              <p:cNvPr id="7" name="Text Box 91"/>
              <p:cNvSpPr txBox="1">
                <a:spLocks noChangeArrowheads="1"/>
              </p:cNvSpPr>
              <p:nvPr/>
            </p:nvSpPr>
            <p:spPr bwMode="auto">
              <a:xfrm>
                <a:off x="4786158" y="2689999"/>
                <a:ext cx="4276388" cy="3656386"/>
              </a:xfrm>
              <a:prstGeom prst="rect">
                <a:avLst/>
              </a:prstGeom>
              <a:solidFill>
                <a:schemeClr val="bg2"/>
              </a:solidFill>
              <a:ln>
                <a:noFill/>
              </a:ln>
            </p:spPr>
            <p:txBody>
              <a:bodyPr wrap="square">
                <a:spAutoFit/>
              </a:bodyPr>
              <a:lstStyle>
                <a:lvl1pPr defTabSz="1042988" eaLnBrk="0" hangingPunct="0">
                  <a:defRPr sz="5000">
                    <a:solidFill>
                      <a:schemeClr val="tx1"/>
                    </a:solidFill>
                    <a:latin typeface="Times New Roman" charset="0"/>
                  </a:defRPr>
                </a:lvl1pPr>
                <a:lvl2pPr marL="742950" indent="-285750" defTabSz="1042988" eaLnBrk="0" hangingPunct="0">
                  <a:defRPr sz="5000">
                    <a:solidFill>
                      <a:schemeClr val="tx1"/>
                    </a:solidFill>
                    <a:latin typeface="Times New Roman" charset="0"/>
                  </a:defRPr>
                </a:lvl2pPr>
                <a:lvl3pPr marL="1143000" indent="-228600" defTabSz="1042988" eaLnBrk="0" hangingPunct="0">
                  <a:defRPr sz="5000">
                    <a:solidFill>
                      <a:schemeClr val="tx1"/>
                    </a:solidFill>
                    <a:latin typeface="Times New Roman" charset="0"/>
                  </a:defRPr>
                </a:lvl3pPr>
                <a:lvl4pPr marL="1600200" indent="-228600" defTabSz="1042988" eaLnBrk="0" hangingPunct="0">
                  <a:defRPr sz="5000">
                    <a:solidFill>
                      <a:schemeClr val="tx1"/>
                    </a:solidFill>
                    <a:latin typeface="Times New Roman" charset="0"/>
                  </a:defRPr>
                </a:lvl4pPr>
                <a:lvl5pPr marL="2057400" indent="-228600" defTabSz="1042988" eaLnBrk="0" hangingPunct="0">
                  <a:defRPr sz="5000">
                    <a:solidFill>
                      <a:schemeClr val="tx1"/>
                    </a:solidFill>
                    <a:latin typeface="Times New Roman" charset="0"/>
                  </a:defRPr>
                </a:lvl5pPr>
                <a:lvl6pPr marL="2514600" indent="-228600" defTabSz="1042988" eaLnBrk="0" fontAlgn="base" hangingPunct="0">
                  <a:spcBef>
                    <a:spcPct val="0"/>
                  </a:spcBef>
                  <a:spcAft>
                    <a:spcPct val="0"/>
                  </a:spcAft>
                  <a:defRPr sz="5000">
                    <a:solidFill>
                      <a:schemeClr val="tx1"/>
                    </a:solidFill>
                    <a:latin typeface="Times New Roman" charset="0"/>
                  </a:defRPr>
                </a:lvl6pPr>
                <a:lvl7pPr marL="2971800" indent="-228600" defTabSz="1042988" eaLnBrk="0" fontAlgn="base" hangingPunct="0">
                  <a:spcBef>
                    <a:spcPct val="0"/>
                  </a:spcBef>
                  <a:spcAft>
                    <a:spcPct val="0"/>
                  </a:spcAft>
                  <a:defRPr sz="5000">
                    <a:solidFill>
                      <a:schemeClr val="tx1"/>
                    </a:solidFill>
                    <a:latin typeface="Times New Roman" charset="0"/>
                  </a:defRPr>
                </a:lvl7pPr>
                <a:lvl8pPr marL="3429000" indent="-228600" defTabSz="1042988" eaLnBrk="0" fontAlgn="base" hangingPunct="0">
                  <a:spcBef>
                    <a:spcPct val="0"/>
                  </a:spcBef>
                  <a:spcAft>
                    <a:spcPct val="0"/>
                  </a:spcAft>
                  <a:defRPr sz="5000">
                    <a:solidFill>
                      <a:schemeClr val="tx1"/>
                    </a:solidFill>
                    <a:latin typeface="Times New Roman" charset="0"/>
                  </a:defRPr>
                </a:lvl8pPr>
                <a:lvl9pPr marL="3886200" indent="-228600" defTabSz="1042988" eaLnBrk="0" fontAlgn="base" hangingPunct="0">
                  <a:spcBef>
                    <a:spcPct val="0"/>
                  </a:spcBef>
                  <a:spcAft>
                    <a:spcPct val="0"/>
                  </a:spcAft>
                  <a:defRPr sz="5000">
                    <a:solidFill>
                      <a:schemeClr val="tx1"/>
                    </a:solidFill>
                    <a:latin typeface="Times New Roman" charset="0"/>
                  </a:defRPr>
                </a:lvl9pPr>
              </a:lstStyle>
              <a:p>
                <a:pPr eaLnBrk="1" hangingPunct="1">
                  <a:lnSpc>
                    <a:spcPct val="130000"/>
                  </a:lnSpc>
                  <a:defRPr/>
                </a:pPr>
                <a14:m>
                  <m:oMathPara xmlns:m="http://schemas.openxmlformats.org/officeDocument/2006/math">
                    <m:oMathParaPr>
                      <m:jc m:val="left"/>
                    </m:oMathParaPr>
                    <m:oMath xmlns:m="http://schemas.openxmlformats.org/officeDocument/2006/math">
                      <m:r>
                        <a:rPr lang="en-GB" sz="2000" i="1" dirty="0" smtClean="0">
                          <a:latin typeface="Cambria Math" panose="02040503050406030204" pitchFamily="18" charset="0"/>
                          <a:cs typeface="Times New Roman" panose="02020603050405020304" pitchFamily="18" charset="0"/>
                        </a:rPr>
                        <m:t>𝑃</m:t>
                      </m:r>
                      <m:r>
                        <a:rPr lang="en-GB" sz="2000" i="1" dirty="0" smtClean="0">
                          <a:latin typeface="Cambria Math" panose="02040503050406030204" pitchFamily="18" charset="0"/>
                          <a:cs typeface="Times New Roman" panose="02020603050405020304" pitchFamily="18" charset="0"/>
                        </a:rPr>
                        <m:t>(</m:t>
                      </m:r>
                      <m:r>
                        <a:rPr lang="en-GB" sz="2000" i="1" dirty="0" smtClean="0">
                          <a:latin typeface="Cambria Math" panose="02040503050406030204" pitchFamily="18" charset="0"/>
                          <a:cs typeface="Times New Roman" panose="02020603050405020304" pitchFamily="18" charset="0"/>
                        </a:rPr>
                        <m:t>𝑂𝑢𝑡𝑙𝑜𝑜𝑘</m:t>
                      </m:r>
                      <m:r>
                        <a:rPr lang="en-GB" sz="2000" i="1" dirty="0" smtClean="0">
                          <a:latin typeface="Cambria Math" panose="02040503050406030204" pitchFamily="18" charset="0"/>
                          <a:cs typeface="Times New Roman" panose="02020603050405020304" pitchFamily="18" charset="0"/>
                        </a:rPr>
                        <m:t>=</m:t>
                      </m:r>
                      <m:r>
                        <a:rPr lang="en-GB" sz="2000" i="1" dirty="0" err="1" smtClean="0">
                          <a:latin typeface="Cambria Math" panose="02040503050406030204" pitchFamily="18" charset="0"/>
                          <a:cs typeface="Times New Roman" panose="02020603050405020304" pitchFamily="18" charset="0"/>
                        </a:rPr>
                        <m:t>𝑆𝑢𝑛𝑛𝑦</m:t>
                      </m:r>
                      <m:r>
                        <a:rPr lang="en-GB" sz="2000" i="1" dirty="0" err="1" smtClean="0">
                          <a:latin typeface="Cambria Math" panose="02040503050406030204" pitchFamily="18" charset="0"/>
                          <a:cs typeface="Times New Roman" panose="02020603050405020304" pitchFamily="18" charset="0"/>
                        </a:rPr>
                        <m:t>|</m:t>
                      </m:r>
                      <m:r>
                        <a:rPr lang="en-GB" sz="2000" i="1" dirty="0" err="1" smtClean="0">
                          <a:latin typeface="Cambria Math" panose="02040503050406030204" pitchFamily="18" charset="0"/>
                          <a:cs typeface="Times New Roman" panose="02020603050405020304" pitchFamily="18" charset="0"/>
                        </a:rPr>
                        <m:t>𝑃𝑙𝑎𝑦</m:t>
                      </m:r>
                      <m:r>
                        <a:rPr lang="en-GB" sz="2000" i="1" dirty="0" smtClean="0">
                          <a:latin typeface="Cambria Math" panose="02040503050406030204" pitchFamily="18" charset="0"/>
                          <a:cs typeface="Times New Roman" panose="02020603050405020304" pitchFamily="18" charset="0"/>
                        </a:rPr>
                        <m:t>=</m:t>
                      </m:r>
                      <m:r>
                        <a:rPr lang="en-GB" sz="2000" b="0" i="1" dirty="0" smtClean="0">
                          <a:solidFill>
                            <a:schemeClr val="tx1"/>
                          </a:solidFill>
                          <a:latin typeface="Cambria Math" panose="02040503050406030204" pitchFamily="18" charset="0"/>
                          <a:cs typeface="Times New Roman" panose="02020603050405020304" pitchFamily="18" charset="0"/>
                        </a:rPr>
                        <m:t>𝑁𝑜</m:t>
                      </m:r>
                      <m:r>
                        <a:rPr lang="en-GB" sz="2000" i="1" dirty="0" smtClean="0">
                          <a:latin typeface="Cambria Math" panose="02040503050406030204" pitchFamily="18" charset="0"/>
                          <a:cs typeface="Times New Roman" panose="02020603050405020304" pitchFamily="18" charset="0"/>
                        </a:rPr>
                        <m:t>) = 3/5</m:t>
                      </m:r>
                    </m:oMath>
                  </m:oMathPara>
                </a14:m>
                <a:endParaRPr lang="en-GB" sz="2000" dirty="0" smtClean="0">
                  <a:latin typeface="Times New Roman" panose="02020603050405020304" pitchFamily="18" charset="0"/>
                  <a:cs typeface="Times New Roman" panose="02020603050405020304" pitchFamily="18" charset="0"/>
                </a:endParaRPr>
              </a:p>
              <a:p>
                <a:pPr eaLnBrk="1" hangingPunct="1">
                  <a:lnSpc>
                    <a:spcPct val="130000"/>
                  </a:lnSpc>
                  <a:defRPr/>
                </a:pPr>
                <a14:m>
                  <m:oMathPara xmlns:m="http://schemas.openxmlformats.org/officeDocument/2006/math">
                    <m:oMathParaPr>
                      <m:jc m:val="left"/>
                    </m:oMathParaPr>
                    <m:oMath xmlns:m="http://schemas.openxmlformats.org/officeDocument/2006/math">
                      <m:r>
                        <a:rPr lang="en-GB" sz="2000" i="1" dirty="0" smtClean="0">
                          <a:latin typeface="Cambria Math" panose="02040503050406030204" pitchFamily="18" charset="0"/>
                          <a:cs typeface="Times New Roman" panose="02020603050405020304" pitchFamily="18" charset="0"/>
                        </a:rPr>
                        <m:t>𝑃</m:t>
                      </m:r>
                      <m:r>
                        <a:rPr lang="en-GB" sz="2000" i="1" dirty="0" smtClean="0">
                          <a:latin typeface="Cambria Math" panose="02040503050406030204" pitchFamily="18" charset="0"/>
                          <a:cs typeface="Times New Roman" panose="02020603050405020304" pitchFamily="18" charset="0"/>
                        </a:rPr>
                        <m:t>(</m:t>
                      </m:r>
                      <m:r>
                        <a:rPr lang="en-GB" sz="2000" i="1" dirty="0" smtClean="0">
                          <a:latin typeface="Cambria Math" panose="02040503050406030204" pitchFamily="18" charset="0"/>
                          <a:cs typeface="Times New Roman" panose="02020603050405020304" pitchFamily="18" charset="0"/>
                        </a:rPr>
                        <m:t>𝑇𝑒𝑚𝑝𝑒𝑟𝑎𝑡𝑢𝑟𝑒</m:t>
                      </m:r>
                      <m:r>
                        <a:rPr lang="en-GB" sz="2000" i="1" dirty="0" smtClean="0">
                          <a:latin typeface="Cambria Math" panose="02040503050406030204" pitchFamily="18" charset="0"/>
                          <a:cs typeface="Times New Roman" panose="02020603050405020304" pitchFamily="18" charset="0"/>
                        </a:rPr>
                        <m:t>=</m:t>
                      </m:r>
                      <m:r>
                        <a:rPr lang="en-GB" sz="2000" i="1" dirty="0" err="1" smtClean="0">
                          <a:latin typeface="Cambria Math" panose="02040503050406030204" pitchFamily="18" charset="0"/>
                          <a:cs typeface="Times New Roman" panose="02020603050405020304" pitchFamily="18" charset="0"/>
                        </a:rPr>
                        <m:t>𝐶𝑜𝑜𝑙</m:t>
                      </m:r>
                      <m:r>
                        <a:rPr lang="en-GB" sz="2000" i="1" dirty="0" err="1" smtClean="0">
                          <a:latin typeface="Cambria Math" panose="02040503050406030204" pitchFamily="18" charset="0"/>
                          <a:cs typeface="Times New Roman" panose="02020603050405020304" pitchFamily="18" charset="0"/>
                        </a:rPr>
                        <m:t>|</m:t>
                      </m:r>
                      <m:r>
                        <a:rPr lang="en-GB" sz="2000" i="1" dirty="0" err="1" smtClean="0">
                          <a:latin typeface="Cambria Math" panose="02040503050406030204" pitchFamily="18" charset="0"/>
                          <a:cs typeface="Times New Roman" panose="02020603050405020304" pitchFamily="18" charset="0"/>
                        </a:rPr>
                        <m:t>𝑃𝑙𝑎𝑦</m:t>
                      </m:r>
                      <m:r>
                        <a:rPr lang="en-GB" sz="2000" i="1" dirty="0" smtClean="0">
                          <a:latin typeface="Cambria Math" panose="02040503050406030204" pitchFamily="18" charset="0"/>
                          <a:cs typeface="Times New Roman" panose="02020603050405020304" pitchFamily="18" charset="0"/>
                        </a:rPr>
                        <m:t>==</m:t>
                      </m:r>
                      <m:r>
                        <a:rPr lang="en-GB" sz="2000" i="1" dirty="0" smtClean="0">
                          <a:latin typeface="Cambria Math" panose="02040503050406030204" pitchFamily="18" charset="0"/>
                          <a:cs typeface="Times New Roman" panose="02020603050405020304" pitchFamily="18" charset="0"/>
                        </a:rPr>
                        <m:t>𝑁𝑜</m:t>
                      </m:r>
                      <m:r>
                        <a:rPr lang="en-GB" sz="2000" i="1" dirty="0" smtClean="0">
                          <a:latin typeface="Cambria Math" panose="02040503050406030204" pitchFamily="18" charset="0"/>
                          <a:cs typeface="Times New Roman" panose="02020603050405020304" pitchFamily="18" charset="0"/>
                        </a:rPr>
                        <m:t>) = 1/5</m:t>
                      </m:r>
                    </m:oMath>
                  </m:oMathPara>
                </a14:m>
                <a:endParaRPr lang="en-GB" sz="2000" dirty="0" smtClean="0">
                  <a:latin typeface="Times New Roman" panose="02020603050405020304" pitchFamily="18" charset="0"/>
                  <a:cs typeface="Times New Roman" panose="02020603050405020304" pitchFamily="18" charset="0"/>
                </a:endParaRPr>
              </a:p>
              <a:p>
                <a:pPr eaLnBrk="1" hangingPunct="1">
                  <a:lnSpc>
                    <a:spcPct val="130000"/>
                  </a:lnSpc>
                  <a:defRPr/>
                </a:pPr>
                <a14:m>
                  <m:oMathPara xmlns:m="http://schemas.openxmlformats.org/officeDocument/2006/math">
                    <m:oMathParaPr>
                      <m:jc m:val="left"/>
                    </m:oMathParaPr>
                    <m:oMath xmlns:m="http://schemas.openxmlformats.org/officeDocument/2006/math">
                      <m:r>
                        <a:rPr lang="en-GB" sz="2000" i="1" dirty="0" smtClean="0">
                          <a:latin typeface="Cambria Math" panose="02040503050406030204" pitchFamily="18" charset="0"/>
                          <a:cs typeface="Times New Roman" panose="02020603050405020304" pitchFamily="18" charset="0"/>
                        </a:rPr>
                        <m:t>𝑃</m:t>
                      </m:r>
                      <m:r>
                        <a:rPr lang="en-GB" sz="2000" i="1" dirty="0" smtClean="0">
                          <a:latin typeface="Cambria Math" panose="02040503050406030204" pitchFamily="18" charset="0"/>
                          <a:cs typeface="Times New Roman" panose="02020603050405020304" pitchFamily="18" charset="0"/>
                        </a:rPr>
                        <m:t>(</m:t>
                      </m:r>
                      <m:r>
                        <a:rPr lang="en-GB" sz="2000" i="1" dirty="0" err="1" smtClean="0">
                          <a:latin typeface="Cambria Math" panose="02040503050406030204" pitchFamily="18" charset="0"/>
                          <a:cs typeface="Times New Roman" panose="02020603050405020304" pitchFamily="18" charset="0"/>
                        </a:rPr>
                        <m:t>𝐻𝑢𝑚𝑖𝑛𝑖𝑡𝑦</m:t>
                      </m:r>
                      <m:r>
                        <a:rPr lang="en-GB" sz="2000" i="1" dirty="0" smtClean="0">
                          <a:latin typeface="Cambria Math" panose="02040503050406030204" pitchFamily="18" charset="0"/>
                          <a:cs typeface="Times New Roman" panose="02020603050405020304" pitchFamily="18" charset="0"/>
                        </a:rPr>
                        <m:t>=</m:t>
                      </m:r>
                      <m:r>
                        <a:rPr lang="en-GB" sz="2000" i="1" dirty="0" err="1" smtClean="0">
                          <a:latin typeface="Cambria Math" panose="02040503050406030204" pitchFamily="18" charset="0"/>
                          <a:cs typeface="Times New Roman" panose="02020603050405020304" pitchFamily="18" charset="0"/>
                        </a:rPr>
                        <m:t>𝐻𝑖𝑔h</m:t>
                      </m:r>
                      <m:r>
                        <a:rPr lang="en-GB" sz="2000" i="1" dirty="0" err="1" smtClean="0">
                          <a:latin typeface="Cambria Math" panose="02040503050406030204" pitchFamily="18" charset="0"/>
                          <a:cs typeface="Times New Roman" panose="02020603050405020304" pitchFamily="18" charset="0"/>
                        </a:rPr>
                        <m:t>|</m:t>
                      </m:r>
                      <m:r>
                        <a:rPr lang="en-GB" sz="2000" i="1" dirty="0" err="1" smtClean="0">
                          <a:latin typeface="Cambria Math" panose="02040503050406030204" pitchFamily="18" charset="0"/>
                          <a:cs typeface="Times New Roman" panose="02020603050405020304" pitchFamily="18" charset="0"/>
                        </a:rPr>
                        <m:t>𝑃𝑙𝑎𝑦</m:t>
                      </m:r>
                      <m:r>
                        <a:rPr lang="en-GB" sz="2000" i="1" dirty="0" smtClean="0">
                          <a:latin typeface="Cambria Math" panose="02040503050406030204" pitchFamily="18" charset="0"/>
                          <a:cs typeface="Times New Roman" panose="02020603050405020304" pitchFamily="18" charset="0"/>
                        </a:rPr>
                        <m:t>=</m:t>
                      </m:r>
                      <m:r>
                        <a:rPr lang="en-GB" sz="2000" i="1" dirty="0" smtClean="0">
                          <a:latin typeface="Cambria Math" panose="02040503050406030204" pitchFamily="18" charset="0"/>
                          <a:cs typeface="Times New Roman" panose="02020603050405020304" pitchFamily="18" charset="0"/>
                        </a:rPr>
                        <m:t>𝑁𝑜</m:t>
                      </m:r>
                      <m:r>
                        <a:rPr lang="en-GB" sz="2000" i="1" dirty="0" smtClean="0">
                          <a:latin typeface="Cambria Math" panose="02040503050406030204" pitchFamily="18" charset="0"/>
                          <a:cs typeface="Times New Roman" panose="02020603050405020304" pitchFamily="18" charset="0"/>
                        </a:rPr>
                        <m:t>) = 4/5</m:t>
                      </m:r>
                    </m:oMath>
                  </m:oMathPara>
                </a14:m>
                <a:endParaRPr lang="en-GB" sz="2000" dirty="0" smtClean="0">
                  <a:latin typeface="Times New Roman" panose="02020603050405020304" pitchFamily="18" charset="0"/>
                  <a:cs typeface="Times New Roman" panose="02020603050405020304" pitchFamily="18" charset="0"/>
                </a:endParaRPr>
              </a:p>
              <a:p>
                <a:pPr eaLnBrk="1" hangingPunct="1">
                  <a:lnSpc>
                    <a:spcPct val="130000"/>
                  </a:lnSpc>
                  <a:defRPr/>
                </a:pPr>
                <a14:m>
                  <m:oMathPara xmlns:m="http://schemas.openxmlformats.org/officeDocument/2006/math">
                    <m:oMathParaPr>
                      <m:jc m:val="left"/>
                    </m:oMathParaPr>
                    <m:oMath xmlns:m="http://schemas.openxmlformats.org/officeDocument/2006/math">
                      <m:r>
                        <a:rPr lang="en-GB" sz="2000" i="1" dirty="0" smtClean="0">
                          <a:latin typeface="Cambria Math" panose="02040503050406030204" pitchFamily="18" charset="0"/>
                          <a:cs typeface="Times New Roman" panose="02020603050405020304" pitchFamily="18" charset="0"/>
                        </a:rPr>
                        <m:t>𝑃</m:t>
                      </m:r>
                      <m:r>
                        <a:rPr lang="en-GB" sz="2000" i="1" dirty="0" smtClean="0">
                          <a:latin typeface="Cambria Math" panose="02040503050406030204" pitchFamily="18" charset="0"/>
                          <a:cs typeface="Times New Roman" panose="02020603050405020304" pitchFamily="18" charset="0"/>
                        </a:rPr>
                        <m:t>(</m:t>
                      </m:r>
                      <m:r>
                        <a:rPr lang="en-GB" sz="2000" i="1" dirty="0" smtClean="0">
                          <a:latin typeface="Cambria Math" panose="02040503050406030204" pitchFamily="18" charset="0"/>
                          <a:cs typeface="Times New Roman" panose="02020603050405020304" pitchFamily="18" charset="0"/>
                        </a:rPr>
                        <m:t>𝑊𝑖𝑛𝑑</m:t>
                      </m:r>
                      <m:r>
                        <a:rPr lang="en-GB" sz="2000" i="1" dirty="0" smtClean="0">
                          <a:latin typeface="Cambria Math" panose="02040503050406030204" pitchFamily="18" charset="0"/>
                          <a:cs typeface="Times New Roman" panose="02020603050405020304" pitchFamily="18" charset="0"/>
                        </a:rPr>
                        <m:t>=</m:t>
                      </m:r>
                      <m:r>
                        <a:rPr lang="en-GB" sz="2000" i="1" dirty="0" err="1" smtClean="0">
                          <a:latin typeface="Cambria Math" panose="02040503050406030204" pitchFamily="18" charset="0"/>
                          <a:cs typeface="Times New Roman" panose="02020603050405020304" pitchFamily="18" charset="0"/>
                        </a:rPr>
                        <m:t>𝑆𝑡𝑟𝑜𝑛𝑔</m:t>
                      </m:r>
                      <m:r>
                        <a:rPr lang="en-GB" sz="2000" i="1" dirty="0" err="1" smtClean="0">
                          <a:latin typeface="Cambria Math" panose="02040503050406030204" pitchFamily="18" charset="0"/>
                          <a:cs typeface="Times New Roman" panose="02020603050405020304" pitchFamily="18" charset="0"/>
                        </a:rPr>
                        <m:t>|</m:t>
                      </m:r>
                      <m:r>
                        <a:rPr lang="en-GB" sz="2000" i="1" dirty="0" err="1" smtClean="0">
                          <a:latin typeface="Cambria Math" panose="02040503050406030204" pitchFamily="18" charset="0"/>
                          <a:cs typeface="Times New Roman" panose="02020603050405020304" pitchFamily="18" charset="0"/>
                        </a:rPr>
                        <m:t>𝑃𝑙𝑎𝑦</m:t>
                      </m:r>
                      <m:r>
                        <a:rPr lang="en-GB" sz="2000" i="1" dirty="0" smtClean="0">
                          <a:latin typeface="Cambria Math" panose="02040503050406030204" pitchFamily="18" charset="0"/>
                          <a:cs typeface="Times New Roman" panose="02020603050405020304" pitchFamily="18" charset="0"/>
                        </a:rPr>
                        <m:t>=</m:t>
                      </m:r>
                      <m:r>
                        <a:rPr lang="en-GB" sz="2000" i="1" dirty="0" smtClean="0">
                          <a:latin typeface="Cambria Math" panose="02040503050406030204" pitchFamily="18" charset="0"/>
                          <a:cs typeface="Times New Roman" panose="02020603050405020304" pitchFamily="18" charset="0"/>
                        </a:rPr>
                        <m:t>𝑁𝑜</m:t>
                      </m:r>
                      <m:r>
                        <a:rPr lang="en-GB" sz="2000" i="1" dirty="0" smtClean="0">
                          <a:latin typeface="Cambria Math" panose="02040503050406030204" pitchFamily="18" charset="0"/>
                          <a:cs typeface="Times New Roman" panose="02020603050405020304" pitchFamily="18" charset="0"/>
                        </a:rPr>
                        <m:t>) = 3/5</m:t>
                      </m:r>
                    </m:oMath>
                  </m:oMathPara>
                </a14:m>
                <a:endParaRPr lang="en-GB" sz="2000" dirty="0" smtClean="0">
                  <a:latin typeface="Times New Roman" panose="02020603050405020304" pitchFamily="18" charset="0"/>
                  <a:cs typeface="Times New Roman" panose="02020603050405020304" pitchFamily="18" charset="0"/>
                </a:endParaRPr>
              </a:p>
              <a:p>
                <a:pPr eaLnBrk="1" hangingPunct="1">
                  <a:lnSpc>
                    <a:spcPct val="130000"/>
                  </a:lnSpc>
                  <a:defRPr/>
                </a:pPr>
                <a14:m>
                  <m:oMathPara xmlns:m="http://schemas.openxmlformats.org/officeDocument/2006/math">
                    <m:oMathParaPr>
                      <m:jc m:val="left"/>
                    </m:oMathParaPr>
                    <m:oMath xmlns:m="http://schemas.openxmlformats.org/officeDocument/2006/math">
                      <m:r>
                        <a:rPr lang="en-GB" sz="2000" i="1" dirty="0" smtClean="0">
                          <a:latin typeface="Cambria Math" panose="02040503050406030204" pitchFamily="18" charset="0"/>
                          <a:cs typeface="Times New Roman" panose="02020603050405020304" pitchFamily="18" charset="0"/>
                        </a:rPr>
                        <m:t>𝑃</m:t>
                      </m:r>
                      <m:r>
                        <a:rPr lang="en-GB" sz="2000" i="1" dirty="0" smtClean="0">
                          <a:latin typeface="Cambria Math" panose="02040503050406030204" pitchFamily="18" charset="0"/>
                          <a:cs typeface="Times New Roman" panose="02020603050405020304" pitchFamily="18" charset="0"/>
                        </a:rPr>
                        <m:t>(</m:t>
                      </m:r>
                      <m:r>
                        <a:rPr lang="en-GB" sz="2000" i="1" dirty="0" smtClean="0">
                          <a:latin typeface="Cambria Math" panose="02040503050406030204" pitchFamily="18" charset="0"/>
                          <a:cs typeface="Times New Roman" panose="02020603050405020304" pitchFamily="18" charset="0"/>
                        </a:rPr>
                        <m:t>𝑃𝑙𝑎𝑦</m:t>
                      </m:r>
                      <m:r>
                        <a:rPr lang="en-GB" sz="2000" i="1" dirty="0" smtClean="0">
                          <a:latin typeface="Cambria Math" panose="02040503050406030204" pitchFamily="18" charset="0"/>
                          <a:cs typeface="Times New Roman" panose="02020603050405020304" pitchFamily="18" charset="0"/>
                        </a:rPr>
                        <m:t>=</m:t>
                      </m:r>
                      <m:r>
                        <a:rPr lang="en-GB" sz="2000" i="1" dirty="0" smtClean="0">
                          <a:latin typeface="Cambria Math" panose="02040503050406030204" pitchFamily="18" charset="0"/>
                          <a:cs typeface="Times New Roman" panose="02020603050405020304" pitchFamily="18" charset="0"/>
                        </a:rPr>
                        <m:t>𝑁𝑜</m:t>
                      </m:r>
                      <m:r>
                        <a:rPr lang="en-GB" sz="2000" i="1" dirty="0" smtClean="0">
                          <a:latin typeface="Cambria Math" panose="02040503050406030204" pitchFamily="18" charset="0"/>
                          <a:cs typeface="Times New Roman" panose="02020603050405020304" pitchFamily="18" charset="0"/>
                        </a:rPr>
                        <m:t>) = 5/14</m:t>
                      </m:r>
                    </m:oMath>
                  </m:oMathPara>
                </a14:m>
                <a:endParaRPr lang="en-GB" sz="2000" dirty="0" smtClean="0">
                  <a:latin typeface="Times New Roman" panose="02020603050405020304" pitchFamily="18" charset="0"/>
                  <a:cs typeface="Times New Roman" panose="02020603050405020304" pitchFamily="18" charset="0"/>
                </a:endParaRPr>
              </a:p>
            </p:txBody>
          </p:sp>
        </mc:Choice>
        <mc:Fallback xmlns="">
          <p:sp>
            <p:nvSpPr>
              <p:cNvPr id="7" name="Text Box 91"/>
              <p:cNvSpPr txBox="1">
                <a:spLocks noRot="1" noChangeAspect="1" noMove="1" noResize="1" noEditPoints="1" noAdjustHandles="1" noChangeArrowheads="1" noChangeShapeType="1" noTextEdit="1"/>
              </p:cNvSpPr>
              <p:nvPr/>
            </p:nvSpPr>
            <p:spPr bwMode="auto">
              <a:xfrm>
                <a:off x="4786158" y="2689999"/>
                <a:ext cx="4276388" cy="3656386"/>
              </a:xfrm>
              <a:prstGeom prst="rect">
                <a:avLst/>
              </a:prstGeom>
              <a:blipFill>
                <a:blip r:embed="rId3"/>
                <a:stretch>
                  <a:fillRect/>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Text Box 93"/>
              <p:cNvSpPr txBox="1">
                <a:spLocks noChangeArrowheads="1"/>
              </p:cNvSpPr>
              <p:nvPr/>
            </p:nvSpPr>
            <p:spPr bwMode="auto">
              <a:xfrm>
                <a:off x="72247" y="2686722"/>
                <a:ext cx="4458931" cy="3656386"/>
              </a:xfrm>
              <a:prstGeom prst="rect">
                <a:avLst/>
              </a:prstGeom>
              <a:solidFill>
                <a:schemeClr val="bg2"/>
              </a:solidFill>
              <a:ln>
                <a:noFill/>
              </a:ln>
            </p:spPr>
            <p:txBody>
              <a:bodyPr wrap="square">
                <a:spAutoFit/>
              </a:bodyPr>
              <a:lstStyle>
                <a:lvl1pPr defTabSz="1042988" eaLnBrk="0" hangingPunct="0">
                  <a:defRPr sz="5000">
                    <a:solidFill>
                      <a:schemeClr val="tx1"/>
                    </a:solidFill>
                    <a:latin typeface="Times New Roman" charset="0"/>
                  </a:defRPr>
                </a:lvl1pPr>
                <a:lvl2pPr marL="742950" indent="-285750" defTabSz="1042988" eaLnBrk="0" hangingPunct="0">
                  <a:defRPr sz="5000">
                    <a:solidFill>
                      <a:schemeClr val="tx1"/>
                    </a:solidFill>
                    <a:latin typeface="Times New Roman" charset="0"/>
                  </a:defRPr>
                </a:lvl2pPr>
                <a:lvl3pPr marL="1143000" indent="-228600" defTabSz="1042988" eaLnBrk="0" hangingPunct="0">
                  <a:defRPr sz="5000">
                    <a:solidFill>
                      <a:schemeClr val="tx1"/>
                    </a:solidFill>
                    <a:latin typeface="Times New Roman" charset="0"/>
                  </a:defRPr>
                </a:lvl3pPr>
                <a:lvl4pPr marL="1600200" indent="-228600" defTabSz="1042988" eaLnBrk="0" hangingPunct="0">
                  <a:defRPr sz="5000">
                    <a:solidFill>
                      <a:schemeClr val="tx1"/>
                    </a:solidFill>
                    <a:latin typeface="Times New Roman" charset="0"/>
                  </a:defRPr>
                </a:lvl4pPr>
                <a:lvl5pPr marL="2057400" indent="-228600" defTabSz="1042988" eaLnBrk="0" hangingPunct="0">
                  <a:defRPr sz="5000">
                    <a:solidFill>
                      <a:schemeClr val="tx1"/>
                    </a:solidFill>
                    <a:latin typeface="Times New Roman" charset="0"/>
                  </a:defRPr>
                </a:lvl5pPr>
                <a:lvl6pPr marL="2514600" indent="-228600" defTabSz="1042988" eaLnBrk="0" fontAlgn="base" hangingPunct="0">
                  <a:spcBef>
                    <a:spcPct val="0"/>
                  </a:spcBef>
                  <a:spcAft>
                    <a:spcPct val="0"/>
                  </a:spcAft>
                  <a:defRPr sz="5000">
                    <a:solidFill>
                      <a:schemeClr val="tx1"/>
                    </a:solidFill>
                    <a:latin typeface="Times New Roman" charset="0"/>
                  </a:defRPr>
                </a:lvl6pPr>
                <a:lvl7pPr marL="2971800" indent="-228600" defTabSz="1042988" eaLnBrk="0" fontAlgn="base" hangingPunct="0">
                  <a:spcBef>
                    <a:spcPct val="0"/>
                  </a:spcBef>
                  <a:spcAft>
                    <a:spcPct val="0"/>
                  </a:spcAft>
                  <a:defRPr sz="5000">
                    <a:solidFill>
                      <a:schemeClr val="tx1"/>
                    </a:solidFill>
                    <a:latin typeface="Times New Roman" charset="0"/>
                  </a:defRPr>
                </a:lvl7pPr>
                <a:lvl8pPr marL="3429000" indent="-228600" defTabSz="1042988" eaLnBrk="0" fontAlgn="base" hangingPunct="0">
                  <a:spcBef>
                    <a:spcPct val="0"/>
                  </a:spcBef>
                  <a:spcAft>
                    <a:spcPct val="0"/>
                  </a:spcAft>
                  <a:defRPr sz="5000">
                    <a:solidFill>
                      <a:schemeClr val="tx1"/>
                    </a:solidFill>
                    <a:latin typeface="Times New Roman" charset="0"/>
                  </a:defRPr>
                </a:lvl8pPr>
                <a:lvl9pPr marL="3886200" indent="-228600" defTabSz="1042988" eaLnBrk="0" fontAlgn="base" hangingPunct="0">
                  <a:spcBef>
                    <a:spcPct val="0"/>
                  </a:spcBef>
                  <a:spcAft>
                    <a:spcPct val="0"/>
                  </a:spcAft>
                  <a:defRPr sz="5000">
                    <a:solidFill>
                      <a:schemeClr val="tx1"/>
                    </a:solidFill>
                    <a:latin typeface="Times New Roman" charset="0"/>
                  </a:defRPr>
                </a:lvl9pPr>
              </a:lstStyle>
              <a:p>
                <a:pPr eaLnBrk="1" hangingPunct="1">
                  <a:lnSpc>
                    <a:spcPct val="130000"/>
                  </a:lnSpc>
                  <a:defRPr/>
                </a:pPr>
                <a14:m>
                  <m:oMathPara xmlns:m="http://schemas.openxmlformats.org/officeDocument/2006/math">
                    <m:oMathParaPr>
                      <m:jc m:val="left"/>
                    </m:oMathParaPr>
                    <m:oMath xmlns:m="http://schemas.openxmlformats.org/officeDocument/2006/math">
                      <m:r>
                        <a:rPr lang="en-GB" sz="2000" i="1" dirty="0">
                          <a:latin typeface="Cambria Math" panose="02040503050406030204" pitchFamily="18" charset="0"/>
                          <a:cs typeface="Times New Roman" panose="02020603050405020304" pitchFamily="18" charset="0"/>
                        </a:rPr>
                        <m:t>𝑃</m:t>
                      </m:r>
                      <m:r>
                        <a:rPr lang="en-GB" sz="2000" i="1" dirty="0">
                          <a:latin typeface="Cambria Math" panose="02040503050406030204" pitchFamily="18" charset="0"/>
                          <a:cs typeface="Times New Roman" panose="02020603050405020304" pitchFamily="18" charset="0"/>
                        </a:rPr>
                        <m:t>(</m:t>
                      </m:r>
                      <m:r>
                        <a:rPr lang="en-GB" sz="2000" i="1" dirty="0">
                          <a:latin typeface="Cambria Math" panose="02040503050406030204" pitchFamily="18" charset="0"/>
                          <a:cs typeface="Times New Roman" panose="02020603050405020304" pitchFamily="18" charset="0"/>
                        </a:rPr>
                        <m:t>𝑂𝑢𝑡𝑙𝑜𝑜𝑘</m:t>
                      </m:r>
                      <m:r>
                        <a:rPr lang="en-GB" sz="2000" i="1" dirty="0">
                          <a:latin typeface="Cambria Math" panose="02040503050406030204" pitchFamily="18" charset="0"/>
                          <a:cs typeface="Times New Roman" panose="02020603050405020304" pitchFamily="18" charset="0"/>
                        </a:rPr>
                        <m:t>=</m:t>
                      </m:r>
                      <m:r>
                        <a:rPr lang="en-GB" sz="2000" i="1" dirty="0" err="1">
                          <a:latin typeface="Cambria Math" panose="02040503050406030204" pitchFamily="18" charset="0"/>
                          <a:cs typeface="Times New Roman" panose="02020603050405020304" pitchFamily="18" charset="0"/>
                        </a:rPr>
                        <m:t>𝑆𝑢𝑛𝑛𝑦</m:t>
                      </m:r>
                      <m:r>
                        <a:rPr lang="en-GB" sz="2000" i="1" dirty="0" err="1">
                          <a:latin typeface="Cambria Math" panose="02040503050406030204" pitchFamily="18" charset="0"/>
                          <a:cs typeface="Times New Roman" panose="02020603050405020304" pitchFamily="18" charset="0"/>
                        </a:rPr>
                        <m:t>|</m:t>
                      </m:r>
                      <m:r>
                        <a:rPr lang="en-GB" sz="2000" i="1" dirty="0" err="1">
                          <a:latin typeface="Cambria Math" panose="02040503050406030204" pitchFamily="18" charset="0"/>
                          <a:cs typeface="Times New Roman" panose="02020603050405020304" pitchFamily="18" charset="0"/>
                        </a:rPr>
                        <m:t>𝑃𝑙𝑎𝑦</m:t>
                      </m:r>
                      <m:r>
                        <a:rPr lang="en-GB" sz="2000" i="1" dirty="0">
                          <a:latin typeface="Cambria Math" panose="02040503050406030204" pitchFamily="18" charset="0"/>
                          <a:cs typeface="Times New Roman" panose="02020603050405020304" pitchFamily="18" charset="0"/>
                        </a:rPr>
                        <m:t>=</m:t>
                      </m:r>
                      <m:r>
                        <a:rPr lang="en-GB" sz="2000" b="0" i="1" dirty="0">
                          <a:latin typeface="Cambria Math" panose="02040503050406030204" pitchFamily="18" charset="0"/>
                          <a:cs typeface="Times New Roman" panose="02020603050405020304" pitchFamily="18" charset="0"/>
                        </a:rPr>
                        <m:t>𝑌</m:t>
                      </m:r>
                      <m:r>
                        <a:rPr lang="en-US" sz="2000" b="0" i="1" dirty="0">
                          <a:latin typeface="Cambria Math" panose="02040503050406030204" pitchFamily="18" charset="0"/>
                          <a:cs typeface="Times New Roman" panose="02020603050405020304" pitchFamily="18" charset="0"/>
                        </a:rPr>
                        <m:t>𝑒𝑠</m:t>
                      </m:r>
                      <m:r>
                        <a:rPr lang="en-GB" sz="2000" i="1" dirty="0">
                          <a:latin typeface="Cambria Math" panose="02040503050406030204" pitchFamily="18" charset="0"/>
                          <a:cs typeface="Times New Roman" panose="02020603050405020304" pitchFamily="18" charset="0"/>
                        </a:rPr>
                        <m:t>) = 2/9</m:t>
                      </m:r>
                    </m:oMath>
                  </m:oMathPara>
                </a14:m>
                <a:endParaRPr lang="en-GB" sz="2000" i="1" dirty="0">
                  <a:latin typeface="Cambria Math" panose="02040503050406030204" pitchFamily="18" charset="0"/>
                  <a:cs typeface="Times New Roman" panose="02020603050405020304" pitchFamily="18" charset="0"/>
                </a:endParaRPr>
              </a:p>
              <a:p>
                <a:pPr eaLnBrk="1" hangingPunct="1">
                  <a:lnSpc>
                    <a:spcPct val="130000"/>
                  </a:lnSpc>
                  <a:defRPr/>
                </a:pPr>
                <a14:m>
                  <m:oMathPara xmlns:m="http://schemas.openxmlformats.org/officeDocument/2006/math">
                    <m:oMathParaPr>
                      <m:jc m:val="left"/>
                    </m:oMathParaPr>
                    <m:oMath xmlns:m="http://schemas.openxmlformats.org/officeDocument/2006/math">
                      <m:r>
                        <a:rPr lang="en-GB" sz="2000" i="1" dirty="0" smtClean="0">
                          <a:latin typeface="Cambria Math" panose="02040503050406030204" pitchFamily="18" charset="0"/>
                          <a:cs typeface="Times New Roman" panose="02020603050405020304" pitchFamily="18" charset="0"/>
                        </a:rPr>
                        <m:t>𝑃</m:t>
                      </m:r>
                      <m:r>
                        <a:rPr lang="en-GB" sz="2000" i="1" dirty="0" smtClean="0">
                          <a:latin typeface="Cambria Math" panose="02040503050406030204" pitchFamily="18" charset="0"/>
                          <a:cs typeface="Times New Roman" panose="02020603050405020304" pitchFamily="18" charset="0"/>
                        </a:rPr>
                        <m:t>(</m:t>
                      </m:r>
                      <m:r>
                        <a:rPr lang="en-GB" sz="2000" i="1" dirty="0" smtClean="0">
                          <a:latin typeface="Cambria Math" panose="02040503050406030204" pitchFamily="18" charset="0"/>
                          <a:cs typeface="Times New Roman" panose="02020603050405020304" pitchFamily="18" charset="0"/>
                        </a:rPr>
                        <m:t>𝑇𝑒𝑚𝑝𝑒𝑟𝑎𝑡𝑢𝑟𝑒</m:t>
                      </m:r>
                      <m:r>
                        <a:rPr lang="en-GB" sz="2000" i="1" dirty="0" smtClean="0">
                          <a:latin typeface="Cambria Math" panose="02040503050406030204" pitchFamily="18" charset="0"/>
                          <a:cs typeface="Times New Roman" panose="02020603050405020304" pitchFamily="18" charset="0"/>
                        </a:rPr>
                        <m:t>=</m:t>
                      </m:r>
                      <m:r>
                        <a:rPr lang="en-GB" sz="2000" i="1" dirty="0" err="1" smtClean="0">
                          <a:latin typeface="Cambria Math" panose="02040503050406030204" pitchFamily="18" charset="0"/>
                          <a:cs typeface="Times New Roman" panose="02020603050405020304" pitchFamily="18" charset="0"/>
                        </a:rPr>
                        <m:t>𝐶𝑜𝑜𝑙</m:t>
                      </m:r>
                      <m:r>
                        <a:rPr lang="en-GB" sz="2000" i="1" dirty="0" err="1" smtClean="0">
                          <a:latin typeface="Cambria Math" panose="02040503050406030204" pitchFamily="18" charset="0"/>
                          <a:cs typeface="Times New Roman" panose="02020603050405020304" pitchFamily="18" charset="0"/>
                        </a:rPr>
                        <m:t>|</m:t>
                      </m:r>
                      <m:r>
                        <a:rPr lang="en-GB" sz="2000" i="1" dirty="0" err="1" smtClean="0">
                          <a:latin typeface="Cambria Math" panose="02040503050406030204" pitchFamily="18" charset="0"/>
                          <a:cs typeface="Times New Roman" panose="02020603050405020304" pitchFamily="18" charset="0"/>
                        </a:rPr>
                        <m:t>𝑃𝑙𝑎𝑦</m:t>
                      </m:r>
                      <m:r>
                        <a:rPr lang="en-GB" sz="2000" i="1" dirty="0" smtClean="0">
                          <a:latin typeface="Cambria Math" panose="02040503050406030204" pitchFamily="18" charset="0"/>
                          <a:cs typeface="Times New Roman" panose="02020603050405020304" pitchFamily="18" charset="0"/>
                        </a:rPr>
                        <m:t>=</m:t>
                      </m:r>
                      <m:r>
                        <a:rPr lang="en-GB" sz="2000" i="1" dirty="0" smtClean="0">
                          <a:latin typeface="Cambria Math" panose="02040503050406030204" pitchFamily="18" charset="0"/>
                          <a:cs typeface="Times New Roman" panose="02020603050405020304" pitchFamily="18" charset="0"/>
                        </a:rPr>
                        <m:t>𝑌𝑒𝑠</m:t>
                      </m:r>
                      <m:r>
                        <a:rPr lang="en-GB" sz="2000" i="1" dirty="0" smtClean="0">
                          <a:latin typeface="Cambria Math" panose="02040503050406030204" pitchFamily="18" charset="0"/>
                          <a:cs typeface="Times New Roman" panose="02020603050405020304" pitchFamily="18" charset="0"/>
                        </a:rPr>
                        <m:t>) = 3/9</m:t>
                      </m:r>
                    </m:oMath>
                  </m:oMathPara>
                </a14:m>
                <a:endParaRPr lang="en-GB" sz="2000" dirty="0" smtClean="0">
                  <a:latin typeface="Times New Roman" panose="02020603050405020304" pitchFamily="18" charset="0"/>
                  <a:cs typeface="Times New Roman" panose="02020603050405020304" pitchFamily="18" charset="0"/>
                </a:endParaRPr>
              </a:p>
              <a:p>
                <a:pPr eaLnBrk="1" hangingPunct="1">
                  <a:lnSpc>
                    <a:spcPct val="130000"/>
                  </a:lnSpc>
                  <a:defRPr/>
                </a:pPr>
                <a14:m>
                  <m:oMathPara xmlns:m="http://schemas.openxmlformats.org/officeDocument/2006/math">
                    <m:oMathParaPr>
                      <m:jc m:val="left"/>
                    </m:oMathParaPr>
                    <m:oMath xmlns:m="http://schemas.openxmlformats.org/officeDocument/2006/math">
                      <m:r>
                        <a:rPr lang="en-GB" sz="2000" i="1" dirty="0" smtClean="0">
                          <a:latin typeface="Cambria Math" panose="02040503050406030204" pitchFamily="18" charset="0"/>
                          <a:cs typeface="Times New Roman" panose="02020603050405020304" pitchFamily="18" charset="0"/>
                        </a:rPr>
                        <m:t>𝑃</m:t>
                      </m:r>
                      <m:r>
                        <a:rPr lang="en-GB" sz="2000" i="1" dirty="0" smtClean="0">
                          <a:latin typeface="Cambria Math" panose="02040503050406030204" pitchFamily="18" charset="0"/>
                          <a:cs typeface="Times New Roman" panose="02020603050405020304" pitchFamily="18" charset="0"/>
                        </a:rPr>
                        <m:t>(</m:t>
                      </m:r>
                      <m:r>
                        <a:rPr lang="en-GB" sz="2000" i="1" dirty="0" err="1" smtClean="0">
                          <a:latin typeface="Cambria Math" panose="02040503050406030204" pitchFamily="18" charset="0"/>
                          <a:cs typeface="Times New Roman" panose="02020603050405020304" pitchFamily="18" charset="0"/>
                        </a:rPr>
                        <m:t>𝐻𝑢𝑚𝑖𝑛𝑖𝑡𝑦</m:t>
                      </m:r>
                      <m:r>
                        <a:rPr lang="en-GB" sz="2000" i="1" dirty="0" smtClean="0">
                          <a:latin typeface="Cambria Math" panose="02040503050406030204" pitchFamily="18" charset="0"/>
                          <a:cs typeface="Times New Roman" panose="02020603050405020304" pitchFamily="18" charset="0"/>
                        </a:rPr>
                        <m:t>=</m:t>
                      </m:r>
                      <m:r>
                        <a:rPr lang="en-GB" sz="2000" i="1" dirty="0" err="1" smtClean="0">
                          <a:latin typeface="Cambria Math" panose="02040503050406030204" pitchFamily="18" charset="0"/>
                          <a:cs typeface="Times New Roman" panose="02020603050405020304" pitchFamily="18" charset="0"/>
                        </a:rPr>
                        <m:t>𝐻𝑖𝑔h</m:t>
                      </m:r>
                      <m:r>
                        <a:rPr lang="en-GB" sz="2000" i="1" dirty="0" err="1" smtClean="0">
                          <a:latin typeface="Cambria Math" panose="02040503050406030204" pitchFamily="18" charset="0"/>
                          <a:cs typeface="Times New Roman" panose="02020603050405020304" pitchFamily="18" charset="0"/>
                        </a:rPr>
                        <m:t>|</m:t>
                      </m:r>
                      <m:r>
                        <a:rPr lang="en-GB" sz="2000" i="1" dirty="0" err="1" smtClean="0">
                          <a:latin typeface="Cambria Math" panose="02040503050406030204" pitchFamily="18" charset="0"/>
                          <a:cs typeface="Times New Roman" panose="02020603050405020304" pitchFamily="18" charset="0"/>
                        </a:rPr>
                        <m:t>𝑃𝑙𝑎𝑦</m:t>
                      </m:r>
                      <m:r>
                        <a:rPr lang="en-GB" sz="2000" i="1" dirty="0" smtClean="0">
                          <a:latin typeface="Cambria Math" panose="02040503050406030204" pitchFamily="18" charset="0"/>
                          <a:cs typeface="Times New Roman" panose="02020603050405020304" pitchFamily="18" charset="0"/>
                        </a:rPr>
                        <m:t>=</m:t>
                      </m:r>
                      <m:r>
                        <a:rPr lang="en-GB" sz="2000" i="1" dirty="0" smtClean="0">
                          <a:latin typeface="Cambria Math" panose="02040503050406030204" pitchFamily="18" charset="0"/>
                          <a:cs typeface="Times New Roman" panose="02020603050405020304" pitchFamily="18" charset="0"/>
                        </a:rPr>
                        <m:t>𝑌𝑒𝑠</m:t>
                      </m:r>
                      <m:r>
                        <a:rPr lang="en-GB" sz="2000" i="1" dirty="0" smtClean="0">
                          <a:latin typeface="Cambria Math" panose="02040503050406030204" pitchFamily="18" charset="0"/>
                          <a:cs typeface="Times New Roman" panose="02020603050405020304" pitchFamily="18" charset="0"/>
                        </a:rPr>
                        <m:t>) = 3/9</m:t>
                      </m:r>
                    </m:oMath>
                  </m:oMathPara>
                </a14:m>
                <a:endParaRPr lang="en-GB" sz="2000" dirty="0" smtClean="0">
                  <a:latin typeface="Times New Roman" panose="02020603050405020304" pitchFamily="18" charset="0"/>
                  <a:cs typeface="Times New Roman" panose="02020603050405020304" pitchFamily="18" charset="0"/>
                </a:endParaRPr>
              </a:p>
              <a:p>
                <a:pPr eaLnBrk="1" hangingPunct="1">
                  <a:lnSpc>
                    <a:spcPct val="130000"/>
                  </a:lnSpc>
                  <a:defRPr/>
                </a:pPr>
                <a14:m>
                  <m:oMathPara xmlns:m="http://schemas.openxmlformats.org/officeDocument/2006/math">
                    <m:oMathParaPr>
                      <m:jc m:val="left"/>
                    </m:oMathParaPr>
                    <m:oMath xmlns:m="http://schemas.openxmlformats.org/officeDocument/2006/math">
                      <m:r>
                        <a:rPr lang="en-GB" sz="2000" i="1" dirty="0" smtClean="0">
                          <a:latin typeface="Cambria Math" panose="02040503050406030204" pitchFamily="18" charset="0"/>
                          <a:cs typeface="Times New Roman" panose="02020603050405020304" pitchFamily="18" charset="0"/>
                        </a:rPr>
                        <m:t>𝑃</m:t>
                      </m:r>
                      <m:r>
                        <a:rPr lang="en-GB" sz="2000" i="1" dirty="0" smtClean="0">
                          <a:latin typeface="Cambria Math" panose="02040503050406030204" pitchFamily="18" charset="0"/>
                          <a:cs typeface="Times New Roman" panose="02020603050405020304" pitchFamily="18" charset="0"/>
                        </a:rPr>
                        <m:t>(</m:t>
                      </m:r>
                      <m:r>
                        <a:rPr lang="en-GB" sz="2000" i="1" dirty="0" smtClean="0">
                          <a:latin typeface="Cambria Math" panose="02040503050406030204" pitchFamily="18" charset="0"/>
                          <a:cs typeface="Times New Roman" panose="02020603050405020304" pitchFamily="18" charset="0"/>
                        </a:rPr>
                        <m:t>𝑊𝑖𝑛𝑑</m:t>
                      </m:r>
                      <m:r>
                        <a:rPr lang="en-GB" sz="2000" i="1" dirty="0" smtClean="0">
                          <a:latin typeface="Cambria Math" panose="02040503050406030204" pitchFamily="18" charset="0"/>
                          <a:cs typeface="Times New Roman" panose="02020603050405020304" pitchFamily="18" charset="0"/>
                        </a:rPr>
                        <m:t>=</m:t>
                      </m:r>
                      <m:r>
                        <a:rPr lang="en-GB" sz="2000" i="1" dirty="0" err="1" smtClean="0">
                          <a:latin typeface="Cambria Math" panose="02040503050406030204" pitchFamily="18" charset="0"/>
                          <a:cs typeface="Times New Roman" panose="02020603050405020304" pitchFamily="18" charset="0"/>
                        </a:rPr>
                        <m:t>𝑆𝑡𝑟𝑜𝑛𝑔</m:t>
                      </m:r>
                      <m:r>
                        <a:rPr lang="en-GB" sz="2000" i="1" dirty="0" err="1" smtClean="0">
                          <a:latin typeface="Cambria Math" panose="02040503050406030204" pitchFamily="18" charset="0"/>
                          <a:cs typeface="Times New Roman" panose="02020603050405020304" pitchFamily="18" charset="0"/>
                        </a:rPr>
                        <m:t>|</m:t>
                      </m:r>
                      <m:r>
                        <a:rPr lang="en-GB" sz="2000" i="1" dirty="0" err="1" smtClean="0">
                          <a:latin typeface="Cambria Math" panose="02040503050406030204" pitchFamily="18" charset="0"/>
                          <a:cs typeface="Times New Roman" panose="02020603050405020304" pitchFamily="18" charset="0"/>
                        </a:rPr>
                        <m:t>𝑃𝑙𝑎𝑦</m:t>
                      </m:r>
                      <m:r>
                        <a:rPr lang="en-GB" sz="2000" i="1" dirty="0" smtClean="0">
                          <a:latin typeface="Cambria Math" panose="02040503050406030204" pitchFamily="18" charset="0"/>
                          <a:cs typeface="Times New Roman" panose="02020603050405020304" pitchFamily="18" charset="0"/>
                        </a:rPr>
                        <m:t>=</m:t>
                      </m:r>
                      <m:r>
                        <a:rPr lang="en-GB" sz="2000" i="1" dirty="0" smtClean="0">
                          <a:latin typeface="Cambria Math" panose="02040503050406030204" pitchFamily="18" charset="0"/>
                          <a:cs typeface="Times New Roman" panose="02020603050405020304" pitchFamily="18" charset="0"/>
                        </a:rPr>
                        <m:t>𝑌𝑒𝑠</m:t>
                      </m:r>
                      <m:r>
                        <a:rPr lang="en-GB" sz="2000" i="1" dirty="0" smtClean="0">
                          <a:latin typeface="Cambria Math" panose="02040503050406030204" pitchFamily="18" charset="0"/>
                          <a:cs typeface="Times New Roman" panose="02020603050405020304" pitchFamily="18" charset="0"/>
                        </a:rPr>
                        <m:t>) = 3/9</m:t>
                      </m:r>
                    </m:oMath>
                  </m:oMathPara>
                </a14:m>
                <a:endParaRPr lang="en-GB" sz="2000" dirty="0" smtClean="0">
                  <a:latin typeface="Times New Roman" panose="02020603050405020304" pitchFamily="18" charset="0"/>
                  <a:cs typeface="Times New Roman" panose="02020603050405020304" pitchFamily="18" charset="0"/>
                </a:endParaRPr>
              </a:p>
              <a:p>
                <a:pPr eaLnBrk="1" hangingPunct="1">
                  <a:lnSpc>
                    <a:spcPct val="130000"/>
                  </a:lnSpc>
                  <a:defRPr/>
                </a:pPr>
                <a14:m>
                  <m:oMathPara xmlns:m="http://schemas.openxmlformats.org/officeDocument/2006/math">
                    <m:oMathParaPr>
                      <m:jc m:val="left"/>
                    </m:oMathParaPr>
                    <m:oMath xmlns:m="http://schemas.openxmlformats.org/officeDocument/2006/math">
                      <m:r>
                        <a:rPr lang="en-GB" sz="2000" i="1" dirty="0" smtClean="0">
                          <a:latin typeface="Cambria Math" panose="02040503050406030204" pitchFamily="18" charset="0"/>
                          <a:cs typeface="Times New Roman" panose="02020603050405020304" pitchFamily="18" charset="0"/>
                        </a:rPr>
                        <m:t>𝑃</m:t>
                      </m:r>
                      <m:r>
                        <a:rPr lang="en-GB" sz="2000" i="1" dirty="0" smtClean="0">
                          <a:latin typeface="Cambria Math" panose="02040503050406030204" pitchFamily="18" charset="0"/>
                          <a:cs typeface="Times New Roman" panose="02020603050405020304" pitchFamily="18" charset="0"/>
                        </a:rPr>
                        <m:t>(</m:t>
                      </m:r>
                      <m:r>
                        <a:rPr lang="en-GB" sz="2000" i="1" dirty="0" smtClean="0">
                          <a:latin typeface="Cambria Math" panose="02040503050406030204" pitchFamily="18" charset="0"/>
                          <a:cs typeface="Times New Roman" panose="02020603050405020304" pitchFamily="18" charset="0"/>
                        </a:rPr>
                        <m:t>𝑃𝑙𝑎𝑦</m:t>
                      </m:r>
                      <m:r>
                        <a:rPr lang="en-GB" sz="2000" i="1" dirty="0" smtClean="0">
                          <a:latin typeface="Cambria Math" panose="02040503050406030204" pitchFamily="18" charset="0"/>
                          <a:cs typeface="Times New Roman" panose="02020603050405020304" pitchFamily="18" charset="0"/>
                        </a:rPr>
                        <m:t>=</m:t>
                      </m:r>
                      <m:r>
                        <a:rPr lang="en-GB" sz="2000" i="1" dirty="0" smtClean="0">
                          <a:latin typeface="Cambria Math" panose="02040503050406030204" pitchFamily="18" charset="0"/>
                          <a:cs typeface="Times New Roman" panose="02020603050405020304" pitchFamily="18" charset="0"/>
                        </a:rPr>
                        <m:t>𝑌𝑒𝑠</m:t>
                      </m:r>
                      <m:r>
                        <a:rPr lang="en-GB" sz="2000" i="1" dirty="0" smtClean="0">
                          <a:latin typeface="Cambria Math" panose="02040503050406030204" pitchFamily="18" charset="0"/>
                          <a:cs typeface="Times New Roman" panose="02020603050405020304" pitchFamily="18" charset="0"/>
                        </a:rPr>
                        <m:t>) = 9/14</m:t>
                      </m:r>
                    </m:oMath>
                  </m:oMathPara>
                </a14:m>
                <a:endParaRPr lang="en-GB" sz="2000" dirty="0" smtClean="0">
                  <a:latin typeface="Times New Roman" panose="02020603050405020304" pitchFamily="18" charset="0"/>
                  <a:cs typeface="Times New Roman" panose="02020603050405020304" pitchFamily="18" charset="0"/>
                </a:endParaRPr>
              </a:p>
            </p:txBody>
          </p:sp>
        </mc:Choice>
        <mc:Fallback xmlns="">
          <p:sp>
            <p:nvSpPr>
              <p:cNvPr id="8" name="Text Box 93"/>
              <p:cNvSpPr txBox="1">
                <a:spLocks noRot="1" noChangeAspect="1" noMove="1" noResize="1" noEditPoints="1" noAdjustHandles="1" noChangeArrowheads="1" noChangeShapeType="1" noTextEdit="1"/>
              </p:cNvSpPr>
              <p:nvPr/>
            </p:nvSpPr>
            <p:spPr bwMode="auto">
              <a:xfrm>
                <a:off x="72247" y="2686722"/>
                <a:ext cx="4458931" cy="3656386"/>
              </a:xfrm>
              <a:prstGeom prst="rect">
                <a:avLst/>
              </a:prstGeom>
              <a:blipFill>
                <a:blip r:embed="rId4"/>
                <a:stretch>
                  <a:fillRect/>
                </a:stretch>
              </a:blipFill>
              <a:ln>
                <a:noFill/>
              </a:ln>
            </p:spPr>
            <p:txBody>
              <a:bodyPr/>
              <a:lstStyle/>
              <a:p>
                <a:r>
                  <a:rPr lang="zh-CN" altLang="en-US">
                    <a:noFill/>
                  </a:rPr>
                  <a:t> </a:t>
                </a:r>
              </a:p>
            </p:txBody>
          </p:sp>
        </mc:Fallback>
      </mc:AlternateContent>
    </p:spTree>
    <p:extLst>
      <p:ext uri="{BB962C8B-B14F-4D97-AF65-F5344CB8AC3E}">
        <p14:creationId xmlns:p14="http://schemas.microsoft.com/office/powerpoint/2010/main" val="10648438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The test phase for the tennis example</a:t>
            </a:r>
            <a:endParaRPr lang="zh-CN" altLang="en-US" dirty="0"/>
          </a:p>
        </p:txBody>
      </p:sp>
      <p:sp>
        <p:nvSpPr>
          <p:cNvPr id="3" name="内容占位符 2"/>
          <p:cNvSpPr>
            <a:spLocks noGrp="1"/>
          </p:cNvSpPr>
          <p:nvPr>
            <p:ph idx="1"/>
          </p:nvPr>
        </p:nvSpPr>
        <p:spPr/>
        <p:txBody>
          <a:bodyPr/>
          <a:lstStyle/>
          <a:p>
            <a:r>
              <a:rPr lang="en-US" altLang="zh-CN" dirty="0"/>
              <a:t>Use the MAP rule to calculate Yes or No</a:t>
            </a:r>
          </a:p>
          <a:p>
            <a:endParaRPr lang="zh-CN" altLang="en-US" dirty="0"/>
          </a:p>
        </p:txBody>
      </p:sp>
      <p:sp>
        <p:nvSpPr>
          <p:cNvPr id="4" name="日期占位符 3"/>
          <p:cNvSpPr>
            <a:spLocks noGrp="1"/>
          </p:cNvSpPr>
          <p:nvPr>
            <p:ph type="dt" sz="half" idx="10"/>
          </p:nvPr>
        </p:nvSpPr>
        <p:spPr/>
        <p:txBody>
          <a:bodyPr/>
          <a:lstStyle/>
          <a:p>
            <a:fld id="{568E3CEA-F198-483E-B136-E6DE4D19DBBA}" type="datetime1">
              <a:rPr lang="en-US" smtClean="0"/>
              <a:t>12/16/2020</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15</a:t>
            </a:fld>
            <a:endParaRPr lang="en-US"/>
          </a:p>
        </p:txBody>
      </p:sp>
      <mc:AlternateContent xmlns:mc="http://schemas.openxmlformats.org/markup-compatibility/2006" xmlns:a14="http://schemas.microsoft.com/office/drawing/2010/main">
        <mc:Choice Requires="a14">
          <p:sp>
            <p:nvSpPr>
              <p:cNvPr id="7" name="Text Box 94"/>
              <p:cNvSpPr txBox="1">
                <a:spLocks noChangeArrowheads="1"/>
              </p:cNvSpPr>
              <p:nvPr/>
            </p:nvSpPr>
            <p:spPr bwMode="auto">
              <a:xfrm>
                <a:off x="0" y="1540595"/>
                <a:ext cx="9144000" cy="3378810"/>
              </a:xfrm>
              <a:prstGeom prst="rect">
                <a:avLst/>
              </a:prstGeom>
              <a:solidFill>
                <a:schemeClr val="accent1">
                  <a:lumMod val="20000"/>
                  <a:lumOff val="80000"/>
                </a:schemeClr>
              </a:solidFill>
              <a:ln>
                <a:noFill/>
              </a:ln>
            </p:spPr>
            <p:txBody>
              <a:bodyPr wrap="square">
                <a:spAutoFit/>
              </a:bodyPr>
              <a:lstStyle>
                <a:lvl1pPr defTabSz="1042988" eaLnBrk="0" hangingPunct="0">
                  <a:defRPr sz="5000">
                    <a:solidFill>
                      <a:schemeClr val="tx1"/>
                    </a:solidFill>
                    <a:latin typeface="Times New Roman" charset="0"/>
                  </a:defRPr>
                </a:lvl1pPr>
                <a:lvl2pPr marL="742950" indent="-285750" defTabSz="1042988" eaLnBrk="0" hangingPunct="0">
                  <a:defRPr sz="5000">
                    <a:solidFill>
                      <a:schemeClr val="tx1"/>
                    </a:solidFill>
                    <a:latin typeface="Times New Roman" charset="0"/>
                  </a:defRPr>
                </a:lvl2pPr>
                <a:lvl3pPr marL="1143000" indent="-228600" defTabSz="1042988" eaLnBrk="0" hangingPunct="0">
                  <a:defRPr sz="5000">
                    <a:solidFill>
                      <a:schemeClr val="tx1"/>
                    </a:solidFill>
                    <a:latin typeface="Times New Roman" charset="0"/>
                  </a:defRPr>
                </a:lvl3pPr>
                <a:lvl4pPr marL="1600200" indent="-228600" defTabSz="1042988" eaLnBrk="0" hangingPunct="0">
                  <a:defRPr sz="5000">
                    <a:solidFill>
                      <a:schemeClr val="tx1"/>
                    </a:solidFill>
                    <a:latin typeface="Times New Roman" charset="0"/>
                  </a:defRPr>
                </a:lvl4pPr>
                <a:lvl5pPr marL="2057400" indent="-228600" defTabSz="1042988" eaLnBrk="0" hangingPunct="0">
                  <a:defRPr sz="5000">
                    <a:solidFill>
                      <a:schemeClr val="tx1"/>
                    </a:solidFill>
                    <a:latin typeface="Times New Roman" charset="0"/>
                  </a:defRPr>
                </a:lvl5pPr>
                <a:lvl6pPr marL="2514600" indent="-228600" defTabSz="1042988" eaLnBrk="0" fontAlgn="base" hangingPunct="0">
                  <a:spcBef>
                    <a:spcPct val="0"/>
                  </a:spcBef>
                  <a:spcAft>
                    <a:spcPct val="0"/>
                  </a:spcAft>
                  <a:defRPr sz="5000">
                    <a:solidFill>
                      <a:schemeClr val="tx1"/>
                    </a:solidFill>
                    <a:latin typeface="Times New Roman" charset="0"/>
                  </a:defRPr>
                </a:lvl6pPr>
                <a:lvl7pPr marL="2971800" indent="-228600" defTabSz="1042988" eaLnBrk="0" fontAlgn="base" hangingPunct="0">
                  <a:spcBef>
                    <a:spcPct val="0"/>
                  </a:spcBef>
                  <a:spcAft>
                    <a:spcPct val="0"/>
                  </a:spcAft>
                  <a:defRPr sz="5000">
                    <a:solidFill>
                      <a:schemeClr val="tx1"/>
                    </a:solidFill>
                    <a:latin typeface="Times New Roman" charset="0"/>
                  </a:defRPr>
                </a:lvl7pPr>
                <a:lvl8pPr marL="3429000" indent="-228600" defTabSz="1042988" eaLnBrk="0" fontAlgn="base" hangingPunct="0">
                  <a:spcBef>
                    <a:spcPct val="0"/>
                  </a:spcBef>
                  <a:spcAft>
                    <a:spcPct val="0"/>
                  </a:spcAft>
                  <a:defRPr sz="5000">
                    <a:solidFill>
                      <a:schemeClr val="tx1"/>
                    </a:solidFill>
                    <a:latin typeface="Times New Roman" charset="0"/>
                  </a:defRPr>
                </a:lvl8pPr>
                <a:lvl9pPr marL="3886200" indent="-228600" defTabSz="1042988" eaLnBrk="0" fontAlgn="base" hangingPunct="0">
                  <a:spcBef>
                    <a:spcPct val="0"/>
                  </a:spcBef>
                  <a:spcAft>
                    <a:spcPct val="0"/>
                  </a:spcAft>
                  <a:defRPr sz="5000">
                    <a:solidFill>
                      <a:schemeClr val="tx1"/>
                    </a:solidFill>
                    <a:latin typeface="Times New Roman" charset="0"/>
                  </a:defRPr>
                </a:lvl9pPr>
              </a:lstStyle>
              <a:p>
                <a:pPr eaLnBrk="1" hangingPunct="1">
                  <a:lnSpc>
                    <a:spcPct val="130000"/>
                  </a:lnSpc>
                  <a:defRPr/>
                </a:pPr>
                <a14:m>
                  <m:oMathPara xmlns:m="http://schemas.openxmlformats.org/officeDocument/2006/math">
                    <m:oMathParaPr>
                      <m:jc m:val="left"/>
                    </m:oMathParaPr>
                    <m:oMath xmlns:m="http://schemas.openxmlformats.org/officeDocument/2006/math">
                      <m:r>
                        <a:rPr lang="en-GB" sz="2000" i="1" dirty="0" smtClean="0">
                          <a:solidFill>
                            <a:schemeClr val="accent2"/>
                          </a:solidFill>
                          <a:latin typeface="Cambria Math" panose="02040503050406030204" pitchFamily="18" charset="0"/>
                          <a:cs typeface="Times New Roman" panose="02020603050405020304" pitchFamily="18" charset="0"/>
                        </a:rPr>
                        <m:t>𝑃</m:t>
                      </m:r>
                      <m:d>
                        <m:dPr>
                          <m:ctrlPr>
                            <a:rPr lang="en-GB" sz="2000" i="1" dirty="0" smtClean="0">
                              <a:solidFill>
                                <a:schemeClr val="accent2"/>
                              </a:solidFill>
                              <a:latin typeface="Cambria Math" panose="02040503050406030204" pitchFamily="18" charset="0"/>
                              <a:cs typeface="Times New Roman" panose="02020603050405020304" pitchFamily="18" charset="0"/>
                            </a:rPr>
                          </m:ctrlPr>
                        </m:dPr>
                        <m:e>
                          <m:r>
                            <a:rPr lang="en-GB" sz="2000" i="1" dirty="0" err="1" smtClean="0">
                              <a:solidFill>
                                <a:schemeClr val="accent2"/>
                              </a:solidFill>
                              <a:latin typeface="Cambria Math" panose="02040503050406030204" pitchFamily="18" charset="0"/>
                              <a:cs typeface="Times New Roman" panose="02020603050405020304" pitchFamily="18" charset="0"/>
                            </a:rPr>
                            <m:t>𝑌𝑒𝑠</m:t>
                          </m:r>
                        </m:e>
                        <m:e>
                          <m:r>
                            <a:rPr lang="en-GB" sz="2000" b="1" i="1" dirty="0" err="1" smtClean="0">
                              <a:solidFill>
                                <a:schemeClr val="accent2"/>
                              </a:solidFill>
                              <a:latin typeface="Cambria Math" panose="02040503050406030204" pitchFamily="18" charset="0"/>
                              <a:cs typeface="Times New Roman" panose="02020603050405020304" pitchFamily="18" charset="0"/>
                            </a:rPr>
                            <m:t>𝒙</m:t>
                          </m:r>
                          <m:r>
                            <a:rPr lang="en-GB" sz="2000" i="1" dirty="0" smtClean="0">
                              <a:solidFill>
                                <a:schemeClr val="accent2"/>
                              </a:solidFill>
                              <a:latin typeface="Cambria Math" panose="02040503050406030204" pitchFamily="18" charset="0"/>
                              <a:cs typeface="Times New Roman" panose="02020603050405020304" pitchFamily="18" charset="0"/>
                            </a:rPr>
                            <m:t>’</m:t>
                          </m:r>
                        </m:e>
                      </m:d>
                      <m:r>
                        <a:rPr lang="en-GB" sz="2000" i="1" dirty="0" smtClean="0">
                          <a:solidFill>
                            <a:schemeClr val="accent2"/>
                          </a:solidFill>
                          <a:latin typeface="Cambria Math" panose="02040503050406030204" pitchFamily="18" charset="0"/>
                          <a:cs typeface="Times New Roman" panose="02020603050405020304" pitchFamily="18" charset="0"/>
                        </a:rPr>
                        <m:t>:</m:t>
                      </m:r>
                    </m:oMath>
                  </m:oMathPara>
                </a14:m>
                <a:endParaRPr lang="en-US" sz="2000" i="1" dirty="0" smtClean="0">
                  <a:solidFill>
                    <a:schemeClr val="accent2"/>
                  </a:solidFill>
                  <a:latin typeface="Cambria Math" panose="02040503050406030204" pitchFamily="18" charset="0"/>
                  <a:cs typeface="Times New Roman" panose="02020603050405020304" pitchFamily="18" charset="0"/>
                </a:endParaRPr>
              </a:p>
              <a:p>
                <a:pPr eaLnBrk="1" hangingPunct="1">
                  <a:lnSpc>
                    <a:spcPct val="130000"/>
                  </a:lnSpc>
                  <a:defRPr/>
                </a:pPr>
                <a14:m>
                  <m:oMathPara xmlns:m="http://schemas.openxmlformats.org/officeDocument/2006/math">
                    <m:oMathParaPr>
                      <m:jc m:val="left"/>
                    </m:oMathParaPr>
                    <m:oMath xmlns:m="http://schemas.openxmlformats.org/officeDocument/2006/math">
                      <m:r>
                        <a:rPr lang="en-GB" sz="2000" i="1" dirty="0" smtClean="0">
                          <a:latin typeface="Cambria Math" panose="02040503050406030204" pitchFamily="18" charset="0"/>
                          <a:cs typeface="Times New Roman" panose="02020603050405020304" pitchFamily="18" charset="0"/>
                        </a:rPr>
                        <m:t> </m:t>
                      </m:r>
                      <m:d>
                        <m:dPr>
                          <m:begChr m:val="["/>
                          <m:endChr m:val="]"/>
                          <m:ctrlPr>
                            <a:rPr lang="en-GB" sz="2000" i="1" dirty="0" smtClean="0">
                              <a:solidFill>
                                <a:schemeClr val="tx1"/>
                              </a:solidFill>
                              <a:latin typeface="Cambria Math" panose="02040503050406030204" pitchFamily="18" charset="0"/>
                              <a:cs typeface="Times New Roman" panose="02020603050405020304" pitchFamily="18" charset="0"/>
                            </a:rPr>
                          </m:ctrlPr>
                        </m:dPr>
                        <m:e>
                          <m:r>
                            <a:rPr lang="en-GB" sz="2000" i="1" dirty="0" smtClean="0">
                              <a:solidFill>
                                <a:schemeClr val="tx1"/>
                              </a:solidFill>
                              <a:latin typeface="Cambria Math" panose="02040503050406030204" pitchFamily="18" charset="0"/>
                              <a:cs typeface="Times New Roman" panose="02020603050405020304" pitchFamily="18" charset="0"/>
                            </a:rPr>
                            <m:t>𝑃</m:t>
                          </m:r>
                          <m:d>
                            <m:dPr>
                              <m:ctrlPr>
                                <a:rPr lang="en-GB" sz="2000" i="1" dirty="0" smtClean="0">
                                  <a:solidFill>
                                    <a:schemeClr val="tx1"/>
                                  </a:solidFill>
                                  <a:latin typeface="Cambria Math" panose="02040503050406030204" pitchFamily="18" charset="0"/>
                                  <a:cs typeface="Times New Roman" panose="02020603050405020304" pitchFamily="18" charset="0"/>
                                </a:rPr>
                              </m:ctrlPr>
                            </m:dPr>
                            <m:e>
                              <m:r>
                                <a:rPr lang="en-GB" sz="2000" i="1" dirty="0" err="1" smtClean="0">
                                  <a:solidFill>
                                    <a:schemeClr val="tx1"/>
                                  </a:solidFill>
                                  <a:latin typeface="Cambria Math" panose="02040503050406030204" pitchFamily="18" charset="0"/>
                                  <a:cs typeface="Times New Roman" panose="02020603050405020304" pitchFamily="18" charset="0"/>
                                </a:rPr>
                                <m:t>𝑆𝑢𝑛𝑛𝑦</m:t>
                              </m:r>
                            </m:e>
                            <m:e>
                              <m:r>
                                <a:rPr lang="en-GB" sz="2000" i="1" dirty="0" err="1" smtClean="0">
                                  <a:solidFill>
                                    <a:schemeClr val="tx1"/>
                                  </a:solidFill>
                                  <a:latin typeface="Cambria Math" panose="02040503050406030204" pitchFamily="18" charset="0"/>
                                  <a:cs typeface="Times New Roman" panose="02020603050405020304" pitchFamily="18" charset="0"/>
                                </a:rPr>
                                <m:t>𝑌𝑒𝑠</m:t>
                              </m:r>
                            </m:e>
                          </m:d>
                          <m:r>
                            <a:rPr lang="en-GB" sz="2000" i="1" dirty="0" smtClean="0">
                              <a:solidFill>
                                <a:schemeClr val="tx1"/>
                              </a:solidFill>
                              <a:latin typeface="Cambria Math" panose="02040503050406030204" pitchFamily="18" charset="0"/>
                              <a:cs typeface="Times New Roman" panose="02020603050405020304" pitchFamily="18" charset="0"/>
                            </a:rPr>
                            <m:t>𝑃</m:t>
                          </m:r>
                          <m:d>
                            <m:dPr>
                              <m:ctrlPr>
                                <a:rPr lang="en-GB" sz="2000" i="1" dirty="0" smtClean="0">
                                  <a:solidFill>
                                    <a:schemeClr val="tx1"/>
                                  </a:solidFill>
                                  <a:latin typeface="Cambria Math" panose="02040503050406030204" pitchFamily="18" charset="0"/>
                                  <a:cs typeface="Times New Roman" panose="02020603050405020304" pitchFamily="18" charset="0"/>
                                </a:rPr>
                              </m:ctrlPr>
                            </m:dPr>
                            <m:e>
                              <m:r>
                                <a:rPr lang="en-GB" sz="2000" i="1" dirty="0" err="1" smtClean="0">
                                  <a:solidFill>
                                    <a:schemeClr val="tx1"/>
                                  </a:solidFill>
                                  <a:latin typeface="Cambria Math" panose="02040503050406030204" pitchFamily="18" charset="0"/>
                                  <a:cs typeface="Times New Roman" panose="02020603050405020304" pitchFamily="18" charset="0"/>
                                </a:rPr>
                                <m:t>𝐶𝑜𝑜𝑙</m:t>
                              </m:r>
                            </m:e>
                            <m:e>
                              <m:r>
                                <a:rPr lang="en-GB" sz="2000" i="1" dirty="0" err="1" smtClean="0">
                                  <a:solidFill>
                                    <a:schemeClr val="tx1"/>
                                  </a:solidFill>
                                  <a:latin typeface="Cambria Math" panose="02040503050406030204" pitchFamily="18" charset="0"/>
                                  <a:cs typeface="Times New Roman" panose="02020603050405020304" pitchFamily="18" charset="0"/>
                                </a:rPr>
                                <m:t>𝑌𝑒𝑠</m:t>
                              </m:r>
                            </m:e>
                          </m:d>
                          <m:r>
                            <a:rPr lang="en-GB" sz="2000" i="1" dirty="0" smtClean="0">
                              <a:solidFill>
                                <a:schemeClr val="tx1"/>
                              </a:solidFill>
                              <a:latin typeface="Cambria Math" panose="02040503050406030204" pitchFamily="18" charset="0"/>
                              <a:cs typeface="Times New Roman" panose="02020603050405020304" pitchFamily="18" charset="0"/>
                            </a:rPr>
                            <m:t>𝑃</m:t>
                          </m:r>
                          <m:d>
                            <m:dPr>
                              <m:ctrlPr>
                                <a:rPr lang="en-GB" sz="2000" i="1" dirty="0" smtClean="0">
                                  <a:solidFill>
                                    <a:schemeClr val="tx1"/>
                                  </a:solidFill>
                                  <a:latin typeface="Cambria Math" panose="02040503050406030204" pitchFamily="18" charset="0"/>
                                  <a:cs typeface="Times New Roman" panose="02020603050405020304" pitchFamily="18" charset="0"/>
                                </a:rPr>
                              </m:ctrlPr>
                            </m:dPr>
                            <m:e>
                              <m:r>
                                <a:rPr lang="en-GB" sz="2000" i="1" dirty="0" err="1" smtClean="0">
                                  <a:solidFill>
                                    <a:schemeClr val="tx1"/>
                                  </a:solidFill>
                                  <a:latin typeface="Cambria Math" panose="02040503050406030204" pitchFamily="18" charset="0"/>
                                  <a:cs typeface="Times New Roman" panose="02020603050405020304" pitchFamily="18" charset="0"/>
                                </a:rPr>
                                <m:t>𝐻𝑖𝑔h</m:t>
                              </m:r>
                            </m:e>
                            <m:e>
                              <m:r>
                                <a:rPr lang="en-GB" sz="2000" i="1" dirty="0" err="1" smtClean="0">
                                  <a:solidFill>
                                    <a:schemeClr val="tx1"/>
                                  </a:solidFill>
                                  <a:latin typeface="Cambria Math" panose="02040503050406030204" pitchFamily="18" charset="0"/>
                                  <a:cs typeface="Times New Roman" panose="02020603050405020304" pitchFamily="18" charset="0"/>
                                </a:rPr>
                                <m:t>𝑌𝑒𝑠</m:t>
                              </m:r>
                            </m:e>
                          </m:d>
                          <m:r>
                            <a:rPr lang="en-GB" sz="2000" i="1" dirty="0" smtClean="0">
                              <a:solidFill>
                                <a:schemeClr val="tx1"/>
                              </a:solidFill>
                              <a:latin typeface="Cambria Math" panose="02040503050406030204" pitchFamily="18" charset="0"/>
                              <a:cs typeface="Times New Roman" panose="02020603050405020304" pitchFamily="18" charset="0"/>
                            </a:rPr>
                            <m:t>𝑃</m:t>
                          </m:r>
                          <m:d>
                            <m:dPr>
                              <m:ctrlPr>
                                <a:rPr lang="en-GB" sz="2000" i="1" dirty="0" smtClean="0">
                                  <a:solidFill>
                                    <a:schemeClr val="tx1"/>
                                  </a:solidFill>
                                  <a:latin typeface="Cambria Math" panose="02040503050406030204" pitchFamily="18" charset="0"/>
                                  <a:cs typeface="Times New Roman" panose="02020603050405020304" pitchFamily="18" charset="0"/>
                                </a:rPr>
                              </m:ctrlPr>
                            </m:dPr>
                            <m:e>
                              <m:r>
                                <a:rPr lang="en-GB" sz="2000" i="1" dirty="0" err="1" smtClean="0">
                                  <a:solidFill>
                                    <a:schemeClr val="tx1"/>
                                  </a:solidFill>
                                  <a:latin typeface="Cambria Math" panose="02040503050406030204" pitchFamily="18" charset="0"/>
                                  <a:cs typeface="Times New Roman" panose="02020603050405020304" pitchFamily="18" charset="0"/>
                                </a:rPr>
                                <m:t>𝑆𝑡𝑟𝑜𝑛𝑔</m:t>
                              </m:r>
                            </m:e>
                            <m:e>
                              <m:r>
                                <a:rPr lang="en-GB" sz="2000" i="1" dirty="0" err="1" smtClean="0">
                                  <a:solidFill>
                                    <a:schemeClr val="tx1"/>
                                  </a:solidFill>
                                  <a:latin typeface="Cambria Math" panose="02040503050406030204" pitchFamily="18" charset="0"/>
                                  <a:cs typeface="Times New Roman" panose="02020603050405020304" pitchFamily="18" charset="0"/>
                                </a:rPr>
                                <m:t>𝑌𝑒𝑠</m:t>
                              </m:r>
                            </m:e>
                          </m:d>
                        </m:e>
                      </m:d>
                      <m:r>
                        <a:rPr lang="en-GB" sz="2000" i="1" dirty="0" smtClean="0">
                          <a:latin typeface="Cambria Math" panose="02040503050406030204" pitchFamily="18" charset="0"/>
                          <a:cs typeface="Times New Roman" panose="02020603050405020304" pitchFamily="18" charset="0"/>
                        </a:rPr>
                        <m:t>𝑃</m:t>
                      </m:r>
                      <m:d>
                        <m:dPr>
                          <m:ctrlPr>
                            <a:rPr lang="en-GB" sz="2000" i="1" dirty="0" smtClean="0">
                              <a:latin typeface="Cambria Math" panose="02040503050406030204" pitchFamily="18" charset="0"/>
                              <a:cs typeface="Times New Roman" panose="02020603050405020304" pitchFamily="18" charset="0"/>
                            </a:rPr>
                          </m:ctrlPr>
                        </m:dPr>
                        <m:e>
                          <m:r>
                            <a:rPr lang="en-GB" sz="2000" i="1" dirty="0" smtClean="0">
                              <a:latin typeface="Cambria Math" panose="02040503050406030204" pitchFamily="18" charset="0"/>
                              <a:cs typeface="Times New Roman" panose="02020603050405020304" pitchFamily="18" charset="0"/>
                            </a:rPr>
                            <m:t>𝑃𝑙𝑎𝑦</m:t>
                          </m:r>
                          <m:r>
                            <a:rPr lang="en-GB" sz="2000" i="1" dirty="0" smtClean="0">
                              <a:latin typeface="Cambria Math" panose="02040503050406030204" pitchFamily="18" charset="0"/>
                              <a:cs typeface="Times New Roman" panose="02020603050405020304" pitchFamily="18" charset="0"/>
                            </a:rPr>
                            <m:t>=</m:t>
                          </m:r>
                          <m:r>
                            <a:rPr lang="en-GB" sz="2000" i="1" dirty="0" smtClean="0">
                              <a:latin typeface="Cambria Math" panose="02040503050406030204" pitchFamily="18" charset="0"/>
                              <a:cs typeface="Times New Roman" panose="02020603050405020304" pitchFamily="18" charset="0"/>
                            </a:rPr>
                            <m:t>𝑌𝑒𝑠</m:t>
                          </m:r>
                        </m:e>
                      </m:d>
                      <m:r>
                        <a:rPr lang="en-GB" sz="2000" i="1" dirty="0" smtClean="0">
                          <a:latin typeface="Cambria Math" panose="02040503050406030204" pitchFamily="18" charset="0"/>
                          <a:cs typeface="Times New Roman" panose="02020603050405020304" pitchFamily="18" charset="0"/>
                        </a:rPr>
                        <m:t>=</m:t>
                      </m:r>
                      <m:f>
                        <m:fPr>
                          <m:ctrlPr>
                            <a:rPr lang="en-US" sz="2000" b="0" i="1" dirty="0" smtClean="0">
                              <a:latin typeface="Cambria Math" panose="02040503050406030204" pitchFamily="18" charset="0"/>
                              <a:cs typeface="Times New Roman" panose="02020603050405020304" pitchFamily="18" charset="0"/>
                            </a:rPr>
                          </m:ctrlPr>
                        </m:fPr>
                        <m:num>
                          <m:r>
                            <a:rPr lang="en-US" sz="2000" b="0" i="1" dirty="0" smtClean="0">
                              <a:latin typeface="Cambria Math" panose="02040503050406030204" pitchFamily="18" charset="0"/>
                              <a:cs typeface="Times New Roman" panose="02020603050405020304" pitchFamily="18" charset="0"/>
                            </a:rPr>
                            <m:t>2</m:t>
                          </m:r>
                        </m:num>
                        <m:den>
                          <m:r>
                            <a:rPr lang="en-US" sz="2000" b="0" i="1" dirty="0" smtClean="0">
                              <a:latin typeface="Cambria Math" panose="02040503050406030204" pitchFamily="18" charset="0"/>
                              <a:cs typeface="Times New Roman" panose="02020603050405020304" pitchFamily="18" charset="0"/>
                            </a:rPr>
                            <m:t>9</m:t>
                          </m:r>
                        </m:den>
                      </m:f>
                      <m:r>
                        <a:rPr lang="en-US" sz="2000" b="0" i="1" dirty="0" smtClean="0">
                          <a:latin typeface="Cambria Math" panose="02040503050406030204" pitchFamily="18" charset="0"/>
                          <a:cs typeface="Times New Roman" panose="02020603050405020304" pitchFamily="18" charset="0"/>
                        </a:rPr>
                        <m:t>×</m:t>
                      </m:r>
                      <m:f>
                        <m:fPr>
                          <m:ctrlPr>
                            <a:rPr lang="en-US" sz="2000" b="0" i="1" dirty="0" smtClean="0">
                              <a:latin typeface="Cambria Math" panose="02040503050406030204" pitchFamily="18" charset="0"/>
                              <a:cs typeface="Times New Roman" panose="02020603050405020304" pitchFamily="18" charset="0"/>
                            </a:rPr>
                          </m:ctrlPr>
                        </m:fPr>
                        <m:num>
                          <m:r>
                            <a:rPr lang="en-US" sz="2000" b="0" i="1" dirty="0" smtClean="0">
                              <a:latin typeface="Cambria Math" panose="02040503050406030204" pitchFamily="18" charset="0"/>
                              <a:cs typeface="Times New Roman" panose="02020603050405020304" pitchFamily="18" charset="0"/>
                            </a:rPr>
                            <m:t>3</m:t>
                          </m:r>
                        </m:num>
                        <m:den>
                          <m:r>
                            <a:rPr lang="en-US" sz="2000" b="0" i="1" dirty="0" smtClean="0">
                              <a:latin typeface="Cambria Math" panose="02040503050406030204" pitchFamily="18" charset="0"/>
                              <a:cs typeface="Times New Roman" panose="02020603050405020304" pitchFamily="18" charset="0"/>
                            </a:rPr>
                            <m:t>9</m:t>
                          </m:r>
                        </m:den>
                      </m:f>
                      <m:r>
                        <a:rPr lang="en-US" sz="2000" b="0" i="1" dirty="0" smtClean="0">
                          <a:latin typeface="Cambria Math" panose="02040503050406030204" pitchFamily="18" charset="0"/>
                          <a:cs typeface="Times New Roman" panose="02020603050405020304" pitchFamily="18" charset="0"/>
                        </a:rPr>
                        <m:t>×</m:t>
                      </m:r>
                      <m:f>
                        <m:fPr>
                          <m:ctrlPr>
                            <a:rPr lang="en-US" sz="2000" b="0" i="1" dirty="0" smtClean="0">
                              <a:latin typeface="Cambria Math" panose="02040503050406030204" pitchFamily="18" charset="0"/>
                              <a:cs typeface="Times New Roman" panose="02020603050405020304" pitchFamily="18" charset="0"/>
                            </a:rPr>
                          </m:ctrlPr>
                        </m:fPr>
                        <m:num>
                          <m:r>
                            <a:rPr lang="en-US" sz="2000" b="0" i="1" dirty="0" smtClean="0">
                              <a:latin typeface="Cambria Math" panose="02040503050406030204" pitchFamily="18" charset="0"/>
                              <a:cs typeface="Times New Roman" panose="02020603050405020304" pitchFamily="18" charset="0"/>
                            </a:rPr>
                            <m:t>3</m:t>
                          </m:r>
                        </m:num>
                        <m:den>
                          <m:r>
                            <a:rPr lang="en-US" sz="2000" b="0" i="1" dirty="0" smtClean="0">
                              <a:latin typeface="Cambria Math" panose="02040503050406030204" pitchFamily="18" charset="0"/>
                              <a:cs typeface="Times New Roman" panose="02020603050405020304" pitchFamily="18" charset="0"/>
                            </a:rPr>
                            <m:t>9</m:t>
                          </m:r>
                        </m:den>
                      </m:f>
                      <m:r>
                        <a:rPr lang="en-US" sz="2000" b="0" i="1" dirty="0" smtClean="0">
                          <a:latin typeface="Cambria Math" panose="02040503050406030204" pitchFamily="18" charset="0"/>
                          <a:cs typeface="Times New Roman" panose="02020603050405020304" pitchFamily="18" charset="0"/>
                        </a:rPr>
                        <m:t>×</m:t>
                      </m:r>
                      <m:f>
                        <m:fPr>
                          <m:ctrlPr>
                            <a:rPr lang="en-US" sz="2000" b="0" i="1" dirty="0" smtClean="0">
                              <a:latin typeface="Cambria Math" panose="02040503050406030204" pitchFamily="18" charset="0"/>
                              <a:cs typeface="Times New Roman" panose="02020603050405020304" pitchFamily="18" charset="0"/>
                            </a:rPr>
                          </m:ctrlPr>
                        </m:fPr>
                        <m:num>
                          <m:r>
                            <a:rPr lang="en-US" sz="2000" b="0" i="1" dirty="0" smtClean="0">
                              <a:latin typeface="Cambria Math" panose="02040503050406030204" pitchFamily="18" charset="0"/>
                              <a:cs typeface="Times New Roman" panose="02020603050405020304" pitchFamily="18" charset="0"/>
                            </a:rPr>
                            <m:t>3</m:t>
                          </m:r>
                        </m:num>
                        <m:den>
                          <m:r>
                            <a:rPr lang="en-US" sz="2000" b="0" i="1" dirty="0" smtClean="0">
                              <a:latin typeface="Cambria Math" panose="02040503050406030204" pitchFamily="18" charset="0"/>
                              <a:cs typeface="Times New Roman" panose="02020603050405020304" pitchFamily="18" charset="0"/>
                            </a:rPr>
                            <m:t>9</m:t>
                          </m:r>
                        </m:den>
                      </m:f>
                      <m:r>
                        <a:rPr lang="en-US" sz="2000" b="0" i="1" dirty="0" smtClean="0">
                          <a:latin typeface="Cambria Math" panose="02040503050406030204" pitchFamily="18" charset="0"/>
                          <a:cs typeface="Times New Roman" panose="02020603050405020304" pitchFamily="18" charset="0"/>
                        </a:rPr>
                        <m:t>×</m:t>
                      </m:r>
                      <m:f>
                        <m:fPr>
                          <m:ctrlPr>
                            <a:rPr lang="en-US" sz="2000" b="0" i="1" dirty="0" smtClean="0">
                              <a:latin typeface="Cambria Math" panose="02040503050406030204" pitchFamily="18" charset="0"/>
                              <a:cs typeface="Times New Roman" panose="02020603050405020304" pitchFamily="18" charset="0"/>
                            </a:rPr>
                          </m:ctrlPr>
                        </m:fPr>
                        <m:num>
                          <m:r>
                            <a:rPr lang="en-US" sz="2000" b="0" i="1" dirty="0" smtClean="0">
                              <a:latin typeface="Cambria Math" panose="02040503050406030204" pitchFamily="18" charset="0"/>
                              <a:cs typeface="Times New Roman" panose="02020603050405020304" pitchFamily="18" charset="0"/>
                            </a:rPr>
                            <m:t>9</m:t>
                          </m:r>
                        </m:num>
                        <m:den>
                          <m:r>
                            <a:rPr lang="en-US" sz="2000" b="0" i="1" dirty="0" smtClean="0">
                              <a:latin typeface="Cambria Math" panose="02040503050406030204" pitchFamily="18" charset="0"/>
                              <a:cs typeface="Times New Roman" panose="02020603050405020304" pitchFamily="18" charset="0"/>
                            </a:rPr>
                            <m:t>14</m:t>
                          </m:r>
                        </m:den>
                      </m:f>
                      <m:r>
                        <a:rPr lang="en-US" sz="2000" b="0" i="1" dirty="0" smtClean="0">
                          <a:latin typeface="Cambria Math" panose="02040503050406030204" pitchFamily="18" charset="0"/>
                          <a:cs typeface="Times New Roman" panose="02020603050405020304" pitchFamily="18" charset="0"/>
                        </a:rPr>
                        <m:t>=</m:t>
                      </m:r>
                      <m:r>
                        <a:rPr lang="en-GB" sz="2000" i="1" dirty="0" smtClean="0">
                          <a:latin typeface="Cambria Math" panose="02040503050406030204" pitchFamily="18" charset="0"/>
                          <a:cs typeface="Times New Roman" panose="02020603050405020304" pitchFamily="18" charset="0"/>
                        </a:rPr>
                        <m:t>0.0053</m:t>
                      </m:r>
                    </m:oMath>
                  </m:oMathPara>
                </a14:m>
                <a:endParaRPr lang="en-GB" sz="2000" dirty="0" smtClean="0">
                  <a:latin typeface="Times New Roman" panose="02020603050405020304" pitchFamily="18" charset="0"/>
                  <a:cs typeface="Times New Roman" panose="02020603050405020304" pitchFamily="18" charset="0"/>
                </a:endParaRPr>
              </a:p>
              <a:p>
                <a:pPr eaLnBrk="1" hangingPunct="1">
                  <a:lnSpc>
                    <a:spcPct val="130000"/>
                  </a:lnSpc>
                  <a:defRPr/>
                </a:pPr>
                <a:endParaRPr lang="en-GB" sz="1800" dirty="0" smtClean="0">
                  <a:latin typeface="Times New Roman" panose="02020603050405020304" pitchFamily="18" charset="0"/>
                  <a:cs typeface="Times New Roman" panose="02020603050405020304" pitchFamily="18" charset="0"/>
                </a:endParaRPr>
              </a:p>
              <a:p>
                <a:pPr eaLnBrk="1" hangingPunct="1">
                  <a:defRPr/>
                </a:pPr>
                <a14:m>
                  <m:oMathPara xmlns:m="http://schemas.openxmlformats.org/officeDocument/2006/math">
                    <m:oMathParaPr>
                      <m:jc m:val="left"/>
                    </m:oMathParaPr>
                    <m:oMath xmlns:m="http://schemas.openxmlformats.org/officeDocument/2006/math">
                      <m:r>
                        <a:rPr lang="en-GB" sz="2000" i="1" dirty="0" smtClean="0">
                          <a:latin typeface="Cambria Math" panose="02040503050406030204" pitchFamily="18" charset="0"/>
                          <a:cs typeface="Times New Roman" panose="02020603050405020304" pitchFamily="18" charset="0"/>
                        </a:rPr>
                        <m:t> </m:t>
                      </m:r>
                      <m:r>
                        <a:rPr lang="en-GB" sz="2000" i="1" dirty="0" smtClean="0">
                          <a:solidFill>
                            <a:schemeClr val="accent2"/>
                          </a:solidFill>
                          <a:latin typeface="Cambria Math" panose="02040503050406030204" pitchFamily="18" charset="0"/>
                          <a:cs typeface="Times New Roman" panose="02020603050405020304" pitchFamily="18" charset="0"/>
                        </a:rPr>
                        <m:t>𝑃</m:t>
                      </m:r>
                      <m:d>
                        <m:dPr>
                          <m:ctrlPr>
                            <a:rPr lang="en-GB" sz="2000" i="1" dirty="0" smtClean="0">
                              <a:solidFill>
                                <a:schemeClr val="accent2"/>
                              </a:solidFill>
                              <a:latin typeface="Cambria Math" panose="02040503050406030204" pitchFamily="18" charset="0"/>
                              <a:cs typeface="Times New Roman" panose="02020603050405020304" pitchFamily="18" charset="0"/>
                            </a:rPr>
                          </m:ctrlPr>
                        </m:dPr>
                        <m:e>
                          <m:r>
                            <a:rPr lang="en-GB" sz="2000" i="1" dirty="0" err="1" smtClean="0">
                              <a:solidFill>
                                <a:schemeClr val="accent2"/>
                              </a:solidFill>
                              <a:latin typeface="Cambria Math" panose="02040503050406030204" pitchFamily="18" charset="0"/>
                              <a:cs typeface="Times New Roman" panose="02020603050405020304" pitchFamily="18" charset="0"/>
                            </a:rPr>
                            <m:t>𝑁𝑜</m:t>
                          </m:r>
                        </m:e>
                        <m:e>
                          <m:r>
                            <a:rPr lang="en-GB" sz="2000" b="1" i="1" dirty="0" err="1" smtClean="0">
                              <a:solidFill>
                                <a:schemeClr val="accent2"/>
                              </a:solidFill>
                              <a:latin typeface="Cambria Math" panose="02040503050406030204" pitchFamily="18" charset="0"/>
                              <a:cs typeface="Times New Roman" panose="02020603050405020304" pitchFamily="18" charset="0"/>
                            </a:rPr>
                            <m:t>𝒙</m:t>
                          </m:r>
                          <m:r>
                            <a:rPr lang="en-GB" sz="2000" i="1" dirty="0" smtClean="0">
                              <a:solidFill>
                                <a:schemeClr val="accent2"/>
                              </a:solidFill>
                              <a:latin typeface="Cambria Math" panose="02040503050406030204" pitchFamily="18" charset="0"/>
                              <a:cs typeface="Times New Roman" panose="02020603050405020304" pitchFamily="18" charset="0"/>
                            </a:rPr>
                            <m:t>’</m:t>
                          </m:r>
                        </m:e>
                      </m:d>
                      <m:r>
                        <a:rPr lang="en-GB" sz="2000" i="1" dirty="0" smtClean="0">
                          <a:solidFill>
                            <a:schemeClr val="accent2"/>
                          </a:solidFill>
                          <a:latin typeface="Cambria Math" panose="02040503050406030204" pitchFamily="18" charset="0"/>
                          <a:cs typeface="Times New Roman" panose="02020603050405020304" pitchFamily="18" charset="0"/>
                        </a:rPr>
                        <m:t>:</m:t>
                      </m:r>
                      <m:r>
                        <a:rPr lang="en-GB" sz="2000" i="1" dirty="0" smtClean="0">
                          <a:latin typeface="Cambria Math" panose="02040503050406030204" pitchFamily="18" charset="0"/>
                          <a:cs typeface="Times New Roman" panose="02020603050405020304" pitchFamily="18" charset="0"/>
                        </a:rPr>
                        <m:t> </m:t>
                      </m:r>
                    </m:oMath>
                  </m:oMathPara>
                </a14:m>
                <a:endParaRPr lang="en-US" sz="2000" i="1" dirty="0" smtClean="0">
                  <a:latin typeface="Cambria Math" panose="02040503050406030204" pitchFamily="18" charset="0"/>
                  <a:cs typeface="Times New Roman" panose="02020603050405020304" pitchFamily="18" charset="0"/>
                </a:endParaRPr>
              </a:p>
              <a:p>
                <a:pPr eaLnBrk="1" hangingPunct="1">
                  <a:defRPr/>
                </a:pPr>
                <a14:m>
                  <m:oMathPara xmlns:m="http://schemas.openxmlformats.org/officeDocument/2006/math">
                    <m:oMathParaPr>
                      <m:jc m:val="left"/>
                    </m:oMathParaPr>
                    <m:oMath xmlns:m="http://schemas.openxmlformats.org/officeDocument/2006/math">
                      <m:d>
                        <m:dPr>
                          <m:begChr m:val="["/>
                          <m:endChr m:val="]"/>
                          <m:ctrlPr>
                            <a:rPr lang="en-GB" sz="2000" i="1" dirty="0" smtClean="0">
                              <a:latin typeface="Cambria Math" panose="02040503050406030204" pitchFamily="18" charset="0"/>
                              <a:cs typeface="Times New Roman" panose="02020603050405020304" pitchFamily="18" charset="0"/>
                            </a:rPr>
                          </m:ctrlPr>
                        </m:dPr>
                        <m:e>
                          <m:r>
                            <a:rPr lang="en-GB" sz="2000" i="1" dirty="0" smtClean="0">
                              <a:latin typeface="Cambria Math" panose="02040503050406030204" pitchFamily="18" charset="0"/>
                              <a:cs typeface="Times New Roman" panose="02020603050405020304" pitchFamily="18" charset="0"/>
                            </a:rPr>
                            <m:t>𝑃</m:t>
                          </m:r>
                          <m:d>
                            <m:dPr>
                              <m:ctrlPr>
                                <a:rPr lang="en-GB" sz="2000" i="1" dirty="0" smtClean="0">
                                  <a:latin typeface="Cambria Math" panose="02040503050406030204" pitchFamily="18" charset="0"/>
                                  <a:cs typeface="Times New Roman" panose="02020603050405020304" pitchFamily="18" charset="0"/>
                                </a:rPr>
                              </m:ctrlPr>
                            </m:dPr>
                            <m:e>
                              <m:r>
                                <a:rPr lang="en-GB" sz="2000" i="1" dirty="0" err="1" smtClean="0">
                                  <a:latin typeface="Cambria Math" panose="02040503050406030204" pitchFamily="18" charset="0"/>
                                  <a:cs typeface="Times New Roman" panose="02020603050405020304" pitchFamily="18" charset="0"/>
                                </a:rPr>
                                <m:t>𝑆𝑢𝑛𝑛𝑦</m:t>
                              </m:r>
                            </m:e>
                            <m:e>
                              <m:r>
                                <a:rPr lang="en-GB" sz="2000" i="1" dirty="0" err="1" smtClean="0">
                                  <a:latin typeface="Cambria Math" panose="02040503050406030204" pitchFamily="18" charset="0"/>
                                  <a:cs typeface="Times New Roman" panose="02020603050405020304" pitchFamily="18" charset="0"/>
                                </a:rPr>
                                <m:t>𝑁𝑜</m:t>
                              </m:r>
                            </m:e>
                          </m:d>
                          <m:r>
                            <a:rPr lang="en-GB" sz="2000" i="1" dirty="0" smtClean="0">
                              <a:latin typeface="Cambria Math" panose="02040503050406030204" pitchFamily="18" charset="0"/>
                              <a:cs typeface="Times New Roman" panose="02020603050405020304" pitchFamily="18" charset="0"/>
                            </a:rPr>
                            <m:t>𝑃</m:t>
                          </m:r>
                          <m:d>
                            <m:dPr>
                              <m:ctrlPr>
                                <a:rPr lang="en-GB" sz="2000" i="1" dirty="0" smtClean="0">
                                  <a:latin typeface="Cambria Math" panose="02040503050406030204" pitchFamily="18" charset="0"/>
                                  <a:cs typeface="Times New Roman" panose="02020603050405020304" pitchFamily="18" charset="0"/>
                                </a:rPr>
                              </m:ctrlPr>
                            </m:dPr>
                            <m:e>
                              <m:r>
                                <a:rPr lang="en-GB" sz="2000" i="1" dirty="0" err="1" smtClean="0">
                                  <a:latin typeface="Cambria Math" panose="02040503050406030204" pitchFamily="18" charset="0"/>
                                  <a:cs typeface="Times New Roman" panose="02020603050405020304" pitchFamily="18" charset="0"/>
                                </a:rPr>
                                <m:t>𝐶𝑜𝑜𝑙</m:t>
                              </m:r>
                            </m:e>
                            <m:e>
                              <m:r>
                                <a:rPr lang="en-GB" sz="2000" i="1" dirty="0" err="1" smtClean="0">
                                  <a:latin typeface="Cambria Math" panose="02040503050406030204" pitchFamily="18" charset="0"/>
                                  <a:cs typeface="Times New Roman" panose="02020603050405020304" pitchFamily="18" charset="0"/>
                                </a:rPr>
                                <m:t>𝑁𝑜</m:t>
                              </m:r>
                            </m:e>
                          </m:d>
                          <m:r>
                            <a:rPr lang="en-GB" sz="2000" i="1" dirty="0" smtClean="0">
                              <a:latin typeface="Cambria Math" panose="02040503050406030204" pitchFamily="18" charset="0"/>
                              <a:cs typeface="Times New Roman" panose="02020603050405020304" pitchFamily="18" charset="0"/>
                            </a:rPr>
                            <m:t>𝑃</m:t>
                          </m:r>
                          <m:d>
                            <m:dPr>
                              <m:ctrlPr>
                                <a:rPr lang="en-GB" sz="2000" i="1" dirty="0" smtClean="0">
                                  <a:latin typeface="Cambria Math" panose="02040503050406030204" pitchFamily="18" charset="0"/>
                                  <a:cs typeface="Times New Roman" panose="02020603050405020304" pitchFamily="18" charset="0"/>
                                </a:rPr>
                              </m:ctrlPr>
                            </m:dPr>
                            <m:e>
                              <m:r>
                                <a:rPr lang="en-GB" sz="2000" i="1" dirty="0" err="1" smtClean="0">
                                  <a:latin typeface="Cambria Math" panose="02040503050406030204" pitchFamily="18" charset="0"/>
                                  <a:cs typeface="Times New Roman" panose="02020603050405020304" pitchFamily="18" charset="0"/>
                                </a:rPr>
                                <m:t>𝐻𝑖𝑔h</m:t>
                              </m:r>
                            </m:e>
                            <m:e>
                              <m:r>
                                <a:rPr lang="en-GB" sz="2000" i="1" dirty="0" err="1" smtClean="0">
                                  <a:latin typeface="Cambria Math" panose="02040503050406030204" pitchFamily="18" charset="0"/>
                                  <a:cs typeface="Times New Roman" panose="02020603050405020304" pitchFamily="18" charset="0"/>
                                </a:rPr>
                                <m:t>𝑁𝑜</m:t>
                              </m:r>
                            </m:e>
                          </m:d>
                          <m:r>
                            <a:rPr lang="en-GB" sz="2000" i="1" dirty="0" smtClean="0">
                              <a:latin typeface="Cambria Math" panose="02040503050406030204" pitchFamily="18" charset="0"/>
                              <a:cs typeface="Times New Roman" panose="02020603050405020304" pitchFamily="18" charset="0"/>
                            </a:rPr>
                            <m:t>𝑃</m:t>
                          </m:r>
                          <m:d>
                            <m:dPr>
                              <m:ctrlPr>
                                <a:rPr lang="en-GB" sz="2000" i="1" dirty="0" smtClean="0">
                                  <a:latin typeface="Cambria Math" panose="02040503050406030204" pitchFamily="18" charset="0"/>
                                  <a:cs typeface="Times New Roman" panose="02020603050405020304" pitchFamily="18" charset="0"/>
                                </a:rPr>
                              </m:ctrlPr>
                            </m:dPr>
                            <m:e>
                              <m:r>
                                <a:rPr lang="en-GB" sz="2000" i="1" dirty="0" err="1" smtClean="0">
                                  <a:latin typeface="Cambria Math" panose="02040503050406030204" pitchFamily="18" charset="0"/>
                                  <a:cs typeface="Times New Roman" panose="02020603050405020304" pitchFamily="18" charset="0"/>
                                </a:rPr>
                                <m:t>𝑆𝑡𝑟𝑜𝑛𝑔</m:t>
                              </m:r>
                            </m:e>
                            <m:e>
                              <m:r>
                                <a:rPr lang="en-GB" sz="2000" i="1" dirty="0" err="1" smtClean="0">
                                  <a:latin typeface="Cambria Math" panose="02040503050406030204" pitchFamily="18" charset="0"/>
                                  <a:cs typeface="Times New Roman" panose="02020603050405020304" pitchFamily="18" charset="0"/>
                                </a:rPr>
                                <m:t>𝑁𝑜</m:t>
                              </m:r>
                            </m:e>
                          </m:d>
                        </m:e>
                      </m:d>
                      <m:r>
                        <a:rPr lang="en-GB" sz="2000" i="1" dirty="0" smtClean="0">
                          <a:latin typeface="Cambria Math" panose="02040503050406030204" pitchFamily="18" charset="0"/>
                          <a:cs typeface="Times New Roman" panose="02020603050405020304" pitchFamily="18" charset="0"/>
                        </a:rPr>
                        <m:t>𝑃</m:t>
                      </m:r>
                      <m:d>
                        <m:dPr>
                          <m:ctrlPr>
                            <a:rPr lang="en-GB" sz="2000" i="1" dirty="0" smtClean="0">
                              <a:latin typeface="Cambria Math" panose="02040503050406030204" pitchFamily="18" charset="0"/>
                              <a:cs typeface="Times New Roman" panose="02020603050405020304" pitchFamily="18" charset="0"/>
                            </a:rPr>
                          </m:ctrlPr>
                        </m:dPr>
                        <m:e>
                          <m:r>
                            <a:rPr lang="en-GB" sz="2000" i="1" dirty="0" smtClean="0">
                              <a:latin typeface="Cambria Math" panose="02040503050406030204" pitchFamily="18" charset="0"/>
                              <a:cs typeface="Times New Roman" panose="02020603050405020304" pitchFamily="18" charset="0"/>
                            </a:rPr>
                            <m:t>𝑃𝑙𝑎𝑦</m:t>
                          </m:r>
                          <m:r>
                            <a:rPr lang="en-GB" sz="2000" i="1" dirty="0" smtClean="0">
                              <a:latin typeface="Cambria Math" panose="02040503050406030204" pitchFamily="18" charset="0"/>
                              <a:cs typeface="Times New Roman" panose="02020603050405020304" pitchFamily="18" charset="0"/>
                            </a:rPr>
                            <m:t>=</m:t>
                          </m:r>
                          <m:r>
                            <a:rPr lang="en-GB" sz="2000" i="1" dirty="0" smtClean="0">
                              <a:latin typeface="Cambria Math" panose="02040503050406030204" pitchFamily="18" charset="0"/>
                              <a:cs typeface="Times New Roman" panose="02020603050405020304" pitchFamily="18" charset="0"/>
                            </a:rPr>
                            <m:t>𝑁𝑜</m:t>
                          </m:r>
                        </m:e>
                      </m:d>
                    </m:oMath>
                  </m:oMathPara>
                </a14:m>
                <a:endParaRPr lang="en-US" sz="2000" i="1" dirty="0" smtClean="0">
                  <a:latin typeface="Cambria Math" panose="02040503050406030204" pitchFamily="18" charset="0"/>
                  <a:cs typeface="Times New Roman" panose="02020603050405020304" pitchFamily="18" charset="0"/>
                </a:endParaRPr>
              </a:p>
              <a:p>
                <a:pPr eaLnBrk="1" hangingPunct="1">
                  <a:defRPr/>
                </a:pPr>
                <a14:m>
                  <m:oMathPara xmlns:m="http://schemas.openxmlformats.org/officeDocument/2006/math">
                    <m:oMathParaPr>
                      <m:jc m:val="left"/>
                    </m:oMathParaPr>
                    <m:oMath xmlns:m="http://schemas.openxmlformats.org/officeDocument/2006/math">
                      <m:r>
                        <a:rPr lang="en-GB" sz="2000" i="1" dirty="0" smtClean="0">
                          <a:latin typeface="Cambria Math" panose="02040503050406030204" pitchFamily="18" charset="0"/>
                          <a:cs typeface="Times New Roman" panose="02020603050405020304" pitchFamily="18" charset="0"/>
                        </a:rPr>
                        <m:t>=</m:t>
                      </m:r>
                      <m:f>
                        <m:fPr>
                          <m:ctrlPr>
                            <a:rPr lang="en-US" sz="2000" b="0" i="1" dirty="0" smtClean="0">
                              <a:latin typeface="Cambria Math" panose="02040503050406030204" pitchFamily="18" charset="0"/>
                              <a:cs typeface="Times New Roman" panose="02020603050405020304" pitchFamily="18" charset="0"/>
                            </a:rPr>
                          </m:ctrlPr>
                        </m:fPr>
                        <m:num>
                          <m:r>
                            <a:rPr lang="en-US" sz="2000" b="0" i="1" dirty="0" smtClean="0">
                              <a:latin typeface="Cambria Math" panose="02040503050406030204" pitchFamily="18" charset="0"/>
                              <a:cs typeface="Times New Roman" panose="02020603050405020304" pitchFamily="18" charset="0"/>
                            </a:rPr>
                            <m:t>3</m:t>
                          </m:r>
                        </m:num>
                        <m:den>
                          <m:r>
                            <a:rPr lang="en-US" sz="2000" b="0" i="1" dirty="0" smtClean="0">
                              <a:latin typeface="Cambria Math" panose="02040503050406030204" pitchFamily="18" charset="0"/>
                              <a:cs typeface="Times New Roman" panose="02020603050405020304" pitchFamily="18" charset="0"/>
                            </a:rPr>
                            <m:t>5</m:t>
                          </m:r>
                        </m:den>
                      </m:f>
                      <m:r>
                        <a:rPr lang="en-US" sz="2000" b="0" i="1" dirty="0" smtClean="0">
                          <a:latin typeface="Cambria Math" panose="02040503050406030204" pitchFamily="18" charset="0"/>
                          <a:cs typeface="Times New Roman" panose="02020603050405020304" pitchFamily="18" charset="0"/>
                        </a:rPr>
                        <m:t>×</m:t>
                      </m:r>
                      <m:f>
                        <m:fPr>
                          <m:ctrlPr>
                            <a:rPr lang="en-US" sz="2000" b="0" i="1" dirty="0" smtClean="0">
                              <a:latin typeface="Cambria Math" panose="02040503050406030204" pitchFamily="18" charset="0"/>
                              <a:cs typeface="Times New Roman" panose="02020603050405020304" pitchFamily="18" charset="0"/>
                            </a:rPr>
                          </m:ctrlPr>
                        </m:fPr>
                        <m:num>
                          <m:r>
                            <a:rPr lang="en-US" sz="2000" b="0" i="1" dirty="0" smtClean="0">
                              <a:latin typeface="Cambria Math" panose="02040503050406030204" pitchFamily="18" charset="0"/>
                              <a:cs typeface="Times New Roman" panose="02020603050405020304" pitchFamily="18" charset="0"/>
                            </a:rPr>
                            <m:t>1</m:t>
                          </m:r>
                        </m:num>
                        <m:den>
                          <m:r>
                            <a:rPr lang="en-US" sz="2000" b="0" i="1" dirty="0" smtClean="0">
                              <a:latin typeface="Cambria Math" panose="02040503050406030204" pitchFamily="18" charset="0"/>
                              <a:cs typeface="Times New Roman" panose="02020603050405020304" pitchFamily="18" charset="0"/>
                            </a:rPr>
                            <m:t>5</m:t>
                          </m:r>
                        </m:den>
                      </m:f>
                      <m:r>
                        <a:rPr lang="en-US" sz="2000" b="0" i="1" dirty="0" smtClean="0">
                          <a:latin typeface="Cambria Math" panose="02040503050406030204" pitchFamily="18" charset="0"/>
                          <a:cs typeface="Times New Roman" panose="02020603050405020304" pitchFamily="18" charset="0"/>
                        </a:rPr>
                        <m:t>×</m:t>
                      </m:r>
                      <m:f>
                        <m:fPr>
                          <m:ctrlPr>
                            <a:rPr lang="en-US" sz="2000" b="0" i="1" dirty="0" smtClean="0">
                              <a:latin typeface="Cambria Math" panose="02040503050406030204" pitchFamily="18" charset="0"/>
                              <a:cs typeface="Times New Roman" panose="02020603050405020304" pitchFamily="18" charset="0"/>
                            </a:rPr>
                          </m:ctrlPr>
                        </m:fPr>
                        <m:num>
                          <m:r>
                            <a:rPr lang="en-US" sz="2000" b="0" i="1" dirty="0" smtClean="0">
                              <a:latin typeface="Cambria Math" panose="02040503050406030204" pitchFamily="18" charset="0"/>
                              <a:cs typeface="Times New Roman" panose="02020603050405020304" pitchFamily="18" charset="0"/>
                            </a:rPr>
                            <m:t>4</m:t>
                          </m:r>
                        </m:num>
                        <m:den>
                          <m:r>
                            <a:rPr lang="en-US" sz="2000" b="0" i="1" dirty="0" smtClean="0">
                              <a:latin typeface="Cambria Math" panose="02040503050406030204" pitchFamily="18" charset="0"/>
                              <a:cs typeface="Times New Roman" panose="02020603050405020304" pitchFamily="18" charset="0"/>
                            </a:rPr>
                            <m:t>5</m:t>
                          </m:r>
                        </m:den>
                      </m:f>
                      <m:r>
                        <a:rPr lang="en-US" sz="2000" b="0" i="1" dirty="0" smtClean="0">
                          <a:latin typeface="Cambria Math" panose="02040503050406030204" pitchFamily="18" charset="0"/>
                          <a:cs typeface="Times New Roman" panose="02020603050405020304" pitchFamily="18" charset="0"/>
                        </a:rPr>
                        <m:t>×</m:t>
                      </m:r>
                      <m:f>
                        <m:fPr>
                          <m:ctrlPr>
                            <a:rPr lang="en-US" sz="2000" b="0" i="1" dirty="0" smtClean="0">
                              <a:latin typeface="Cambria Math" panose="02040503050406030204" pitchFamily="18" charset="0"/>
                              <a:cs typeface="Times New Roman" panose="02020603050405020304" pitchFamily="18" charset="0"/>
                            </a:rPr>
                          </m:ctrlPr>
                        </m:fPr>
                        <m:num>
                          <m:r>
                            <a:rPr lang="en-US" sz="2000" b="0" i="1" dirty="0" smtClean="0">
                              <a:latin typeface="Cambria Math" panose="02040503050406030204" pitchFamily="18" charset="0"/>
                              <a:cs typeface="Times New Roman" panose="02020603050405020304" pitchFamily="18" charset="0"/>
                            </a:rPr>
                            <m:t>3</m:t>
                          </m:r>
                        </m:num>
                        <m:den>
                          <m:r>
                            <a:rPr lang="en-US" sz="2000" b="0" i="1" dirty="0" smtClean="0">
                              <a:latin typeface="Cambria Math" panose="02040503050406030204" pitchFamily="18" charset="0"/>
                              <a:cs typeface="Times New Roman" panose="02020603050405020304" pitchFamily="18" charset="0"/>
                            </a:rPr>
                            <m:t>5</m:t>
                          </m:r>
                        </m:den>
                      </m:f>
                      <m:r>
                        <a:rPr lang="en-US" sz="2000" b="0" i="1" dirty="0" smtClean="0">
                          <a:latin typeface="Cambria Math" panose="02040503050406030204" pitchFamily="18" charset="0"/>
                          <a:cs typeface="Times New Roman" panose="02020603050405020304" pitchFamily="18" charset="0"/>
                        </a:rPr>
                        <m:t>×</m:t>
                      </m:r>
                      <m:f>
                        <m:fPr>
                          <m:ctrlPr>
                            <a:rPr lang="en-US" sz="2000" b="0" i="1" dirty="0" smtClean="0">
                              <a:latin typeface="Cambria Math" panose="02040503050406030204" pitchFamily="18" charset="0"/>
                              <a:cs typeface="Times New Roman" panose="02020603050405020304" pitchFamily="18" charset="0"/>
                            </a:rPr>
                          </m:ctrlPr>
                        </m:fPr>
                        <m:num>
                          <m:r>
                            <a:rPr lang="en-US" sz="2000" b="0" i="1" dirty="0" smtClean="0">
                              <a:latin typeface="Cambria Math" panose="02040503050406030204" pitchFamily="18" charset="0"/>
                              <a:cs typeface="Times New Roman" panose="02020603050405020304" pitchFamily="18" charset="0"/>
                            </a:rPr>
                            <m:t>5</m:t>
                          </m:r>
                        </m:num>
                        <m:den>
                          <m:r>
                            <a:rPr lang="en-US" sz="2000" b="0" i="1" dirty="0" smtClean="0">
                              <a:latin typeface="Cambria Math" panose="02040503050406030204" pitchFamily="18" charset="0"/>
                              <a:cs typeface="Times New Roman" panose="02020603050405020304" pitchFamily="18" charset="0"/>
                            </a:rPr>
                            <m:t>14</m:t>
                          </m:r>
                        </m:den>
                      </m:f>
                      <m:r>
                        <a:rPr lang="en-US" sz="2000" b="0" i="1" dirty="0" smtClean="0">
                          <a:latin typeface="Cambria Math" panose="02040503050406030204" pitchFamily="18" charset="0"/>
                          <a:cs typeface="Times New Roman" panose="02020603050405020304" pitchFamily="18" charset="0"/>
                        </a:rPr>
                        <m:t>=</m:t>
                      </m:r>
                      <m:r>
                        <a:rPr lang="en-GB" sz="2000" i="1" dirty="0" smtClean="0">
                          <a:latin typeface="Cambria Math" panose="02040503050406030204" pitchFamily="18" charset="0"/>
                          <a:cs typeface="Times New Roman" panose="02020603050405020304" pitchFamily="18" charset="0"/>
                        </a:rPr>
                        <m:t> 0.0206</m:t>
                      </m:r>
                    </m:oMath>
                  </m:oMathPara>
                </a14:m>
                <a:endParaRPr lang="en-GB" sz="2000" dirty="0" smtClean="0">
                  <a:latin typeface="Times New Roman" panose="02020603050405020304" pitchFamily="18" charset="0"/>
                  <a:cs typeface="Times New Roman" panose="02020603050405020304" pitchFamily="18" charset="0"/>
                </a:endParaRPr>
              </a:p>
              <a:p>
                <a:pPr eaLnBrk="1" hangingPunct="1">
                  <a:lnSpc>
                    <a:spcPct val="50000"/>
                  </a:lnSpc>
                  <a:defRPr/>
                </a:pPr>
                <a:endParaRPr lang="en-GB" sz="2000" dirty="0" smtClean="0">
                  <a:latin typeface="Palatino Linotype" pitchFamily="18" charset="0"/>
                </a:endParaRPr>
              </a:p>
            </p:txBody>
          </p:sp>
        </mc:Choice>
        <mc:Fallback xmlns="">
          <p:sp>
            <p:nvSpPr>
              <p:cNvPr id="7" name="Text Box 94"/>
              <p:cNvSpPr txBox="1">
                <a:spLocks noRot="1" noChangeAspect="1" noMove="1" noResize="1" noEditPoints="1" noAdjustHandles="1" noChangeArrowheads="1" noChangeShapeType="1" noTextEdit="1"/>
              </p:cNvSpPr>
              <p:nvPr/>
            </p:nvSpPr>
            <p:spPr bwMode="auto">
              <a:xfrm>
                <a:off x="0" y="1540595"/>
                <a:ext cx="9144000" cy="3378810"/>
              </a:xfrm>
              <a:prstGeom prst="rect">
                <a:avLst/>
              </a:prstGeom>
              <a:blipFill>
                <a:blip r:embed="rId2"/>
                <a:stretch>
                  <a:fillRect/>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矩形 7"/>
              <p:cNvSpPr/>
              <p:nvPr/>
            </p:nvSpPr>
            <p:spPr>
              <a:xfrm>
                <a:off x="621212" y="5432335"/>
                <a:ext cx="8255000" cy="461665"/>
              </a:xfrm>
              <a:prstGeom prst="rect">
                <a:avLst/>
              </a:prstGeom>
            </p:spPr>
            <p:txBody>
              <a:bodyPr wrap="square">
                <a:spAutoFit/>
              </a:bodyPr>
              <a:lstStyle/>
              <a:p>
                <a:r>
                  <a:rPr lang="en-GB" altLang="zh-CN" sz="2400" dirty="0" smtClean="0">
                    <a:solidFill>
                      <a:schemeClr val="tx1"/>
                    </a:solidFill>
                    <a:latin typeface="Times New Roman" panose="02020603050405020304" pitchFamily="18" charset="0"/>
                    <a:cs typeface="Times New Roman" panose="02020603050405020304" pitchFamily="18" charset="0"/>
                  </a:rPr>
                  <a:t>Given the fact </a:t>
                </a:r>
                <a14:m>
                  <m:oMath xmlns:m="http://schemas.openxmlformats.org/officeDocument/2006/math">
                    <m:r>
                      <a:rPr lang="en-GB" altLang="zh-CN" sz="2400" b="0" i="1" dirty="0">
                        <a:solidFill>
                          <a:schemeClr val="tx1"/>
                        </a:solidFill>
                        <a:latin typeface="Cambria Math" panose="02040503050406030204" pitchFamily="18" charset="0"/>
                        <a:cs typeface="Times New Roman" panose="02020603050405020304" pitchFamily="18" charset="0"/>
                      </a:rPr>
                      <m:t>𝑃</m:t>
                    </m:r>
                    <m:r>
                      <a:rPr lang="en-GB" altLang="zh-CN" sz="2400" b="0" i="1" dirty="0">
                        <a:solidFill>
                          <a:schemeClr val="tx1"/>
                        </a:solidFill>
                        <a:latin typeface="Cambria Math" panose="02040503050406030204" pitchFamily="18" charset="0"/>
                        <a:cs typeface="Times New Roman" panose="02020603050405020304" pitchFamily="18" charset="0"/>
                      </a:rPr>
                      <m:t>(</m:t>
                    </m:r>
                    <m:r>
                      <a:rPr lang="en-GB" altLang="zh-CN" sz="2400" b="0" i="1" dirty="0" err="1">
                        <a:solidFill>
                          <a:schemeClr val="tx1"/>
                        </a:solidFill>
                        <a:latin typeface="Cambria Math" panose="02040503050406030204" pitchFamily="18" charset="0"/>
                        <a:cs typeface="Times New Roman" panose="02020603050405020304" pitchFamily="18" charset="0"/>
                      </a:rPr>
                      <m:t>𝑌𝑒𝑠</m:t>
                    </m:r>
                    <m:r>
                      <a:rPr lang="en-GB" altLang="zh-CN" sz="2400" b="0" i="1" dirty="0" err="1">
                        <a:solidFill>
                          <a:schemeClr val="tx1"/>
                        </a:solidFill>
                        <a:latin typeface="Cambria Math" panose="02040503050406030204" pitchFamily="18" charset="0"/>
                        <a:cs typeface="Times New Roman" panose="02020603050405020304" pitchFamily="18" charset="0"/>
                      </a:rPr>
                      <m:t>|</m:t>
                    </m:r>
                    <m:sSup>
                      <m:sSupPr>
                        <m:ctrlPr>
                          <a:rPr lang="en-US" altLang="zh-CN" sz="2400" b="0" i="1" dirty="0" smtClean="0">
                            <a:solidFill>
                              <a:schemeClr val="tx1"/>
                            </a:solidFill>
                            <a:latin typeface="Cambria Math" panose="02040503050406030204" pitchFamily="18" charset="0"/>
                            <a:cs typeface="Times New Roman" panose="02020603050405020304" pitchFamily="18" charset="0"/>
                          </a:rPr>
                        </m:ctrlPr>
                      </m:sSupPr>
                      <m:e>
                        <m:r>
                          <a:rPr lang="en-GB" altLang="zh-CN" sz="2400" b="1" i="1" dirty="0" err="1">
                            <a:solidFill>
                              <a:schemeClr val="tx1"/>
                            </a:solidFill>
                            <a:latin typeface="Cambria Math" panose="02040503050406030204" pitchFamily="18" charset="0"/>
                            <a:cs typeface="Times New Roman" panose="02020603050405020304" pitchFamily="18" charset="0"/>
                          </a:rPr>
                          <m:t>𝒙</m:t>
                        </m:r>
                      </m:e>
                      <m:sup>
                        <m:r>
                          <a:rPr lang="en-US" altLang="zh-CN" sz="2400" b="0" i="1" dirty="0" smtClean="0">
                            <a:solidFill>
                              <a:schemeClr val="tx1"/>
                            </a:solidFill>
                            <a:latin typeface="Cambria Math" panose="02040503050406030204" pitchFamily="18" charset="0"/>
                            <a:cs typeface="Times New Roman" panose="02020603050405020304" pitchFamily="18" charset="0"/>
                          </a:rPr>
                          <m:t>′</m:t>
                        </m:r>
                      </m:sup>
                    </m:sSup>
                    <m:r>
                      <a:rPr lang="en-GB" altLang="zh-CN" sz="2400" b="0" i="1" dirty="0">
                        <a:solidFill>
                          <a:schemeClr val="tx1"/>
                        </a:solidFill>
                        <a:latin typeface="Cambria Math" panose="02040503050406030204" pitchFamily="18" charset="0"/>
                        <a:cs typeface="Times New Roman" panose="02020603050405020304" pitchFamily="18" charset="0"/>
                      </a:rPr>
                      <m:t>) &lt; </m:t>
                    </m:r>
                    <m:r>
                      <a:rPr lang="en-GB" altLang="zh-CN" sz="2400" b="0" i="1" dirty="0">
                        <a:solidFill>
                          <a:schemeClr val="tx1"/>
                        </a:solidFill>
                        <a:latin typeface="Cambria Math" panose="02040503050406030204" pitchFamily="18" charset="0"/>
                        <a:cs typeface="Times New Roman" panose="02020603050405020304" pitchFamily="18" charset="0"/>
                      </a:rPr>
                      <m:t>𝑃</m:t>
                    </m:r>
                    <m:r>
                      <a:rPr lang="en-GB" altLang="zh-CN" sz="2400" b="0" i="1" dirty="0">
                        <a:solidFill>
                          <a:schemeClr val="tx1"/>
                        </a:solidFill>
                        <a:latin typeface="Cambria Math" panose="02040503050406030204" pitchFamily="18" charset="0"/>
                        <a:cs typeface="Times New Roman" panose="02020603050405020304" pitchFamily="18" charset="0"/>
                      </a:rPr>
                      <m:t>(</m:t>
                    </m:r>
                    <m:r>
                      <a:rPr lang="en-GB" altLang="zh-CN" sz="2400" b="0" i="1" dirty="0" err="1">
                        <a:solidFill>
                          <a:schemeClr val="tx1"/>
                        </a:solidFill>
                        <a:latin typeface="Cambria Math" panose="02040503050406030204" pitchFamily="18" charset="0"/>
                        <a:cs typeface="Times New Roman" panose="02020603050405020304" pitchFamily="18" charset="0"/>
                      </a:rPr>
                      <m:t>𝑁𝑜</m:t>
                    </m:r>
                    <m:r>
                      <a:rPr lang="en-GB" altLang="zh-CN" sz="2400" b="0" i="1" dirty="0" err="1">
                        <a:solidFill>
                          <a:schemeClr val="tx1"/>
                        </a:solidFill>
                        <a:latin typeface="Cambria Math" panose="02040503050406030204" pitchFamily="18" charset="0"/>
                        <a:cs typeface="Times New Roman" panose="02020603050405020304" pitchFamily="18" charset="0"/>
                      </a:rPr>
                      <m:t>|</m:t>
                    </m:r>
                    <m:sSup>
                      <m:sSupPr>
                        <m:ctrlPr>
                          <a:rPr lang="en-US" altLang="zh-CN" sz="2400" b="0" i="1" dirty="0" smtClean="0">
                            <a:solidFill>
                              <a:schemeClr val="tx1"/>
                            </a:solidFill>
                            <a:latin typeface="Cambria Math" panose="02040503050406030204" pitchFamily="18" charset="0"/>
                            <a:cs typeface="Times New Roman" panose="02020603050405020304" pitchFamily="18" charset="0"/>
                          </a:rPr>
                        </m:ctrlPr>
                      </m:sSupPr>
                      <m:e>
                        <m:r>
                          <a:rPr lang="en-GB" altLang="zh-CN" sz="2400" b="1" i="1" dirty="0" err="1">
                            <a:solidFill>
                              <a:schemeClr val="tx1"/>
                            </a:solidFill>
                            <a:latin typeface="Cambria Math" panose="02040503050406030204" pitchFamily="18" charset="0"/>
                            <a:cs typeface="Times New Roman" panose="02020603050405020304" pitchFamily="18" charset="0"/>
                          </a:rPr>
                          <m:t>𝒙</m:t>
                        </m:r>
                      </m:e>
                      <m:sup>
                        <m:r>
                          <a:rPr lang="en-US" altLang="zh-CN" sz="2400" b="0" i="1" dirty="0" smtClean="0">
                            <a:solidFill>
                              <a:schemeClr val="tx1"/>
                            </a:solidFill>
                            <a:latin typeface="Cambria Math" panose="02040503050406030204" pitchFamily="18" charset="0"/>
                            <a:cs typeface="Times New Roman" panose="02020603050405020304" pitchFamily="18" charset="0"/>
                          </a:rPr>
                          <m:t>′</m:t>
                        </m:r>
                      </m:sup>
                    </m:sSup>
                    <m:r>
                      <a:rPr lang="en-GB" altLang="zh-CN" sz="2400" b="0" i="1" dirty="0">
                        <a:solidFill>
                          <a:schemeClr val="tx1"/>
                        </a:solidFill>
                        <a:latin typeface="Cambria Math" panose="02040503050406030204" pitchFamily="18" charset="0"/>
                        <a:cs typeface="Times New Roman" panose="02020603050405020304" pitchFamily="18" charset="0"/>
                      </a:rPr>
                      <m:t>)</m:t>
                    </m:r>
                  </m:oMath>
                </a14:m>
                <a:r>
                  <a:rPr lang="en-GB" altLang="zh-CN" sz="2400" dirty="0">
                    <a:solidFill>
                      <a:schemeClr val="tx1"/>
                    </a:solidFill>
                    <a:latin typeface="Times New Roman" panose="02020603050405020304" pitchFamily="18" charset="0"/>
                    <a:cs typeface="Times New Roman" panose="02020603050405020304" pitchFamily="18" charset="0"/>
                  </a:rPr>
                  <a:t>, we label </a:t>
                </a:r>
                <a14:m>
                  <m:oMath xmlns:m="http://schemas.openxmlformats.org/officeDocument/2006/math">
                    <m:sSup>
                      <m:sSupPr>
                        <m:ctrlPr>
                          <a:rPr lang="en-US" altLang="zh-CN" sz="2400" i="1" dirty="0">
                            <a:solidFill>
                              <a:schemeClr val="tx1"/>
                            </a:solidFill>
                            <a:latin typeface="Cambria Math" panose="02040503050406030204" pitchFamily="18" charset="0"/>
                            <a:cs typeface="Times New Roman" panose="02020603050405020304" pitchFamily="18" charset="0"/>
                          </a:rPr>
                        </m:ctrlPr>
                      </m:sSupPr>
                      <m:e>
                        <m:r>
                          <a:rPr lang="en-GB" altLang="zh-CN" sz="2400" b="0" i="1" dirty="0">
                            <a:solidFill>
                              <a:schemeClr val="tx1"/>
                            </a:solidFill>
                            <a:latin typeface="Cambria Math" panose="02040503050406030204" pitchFamily="18" charset="0"/>
                            <a:cs typeface="Times New Roman" panose="02020603050405020304" pitchFamily="18" charset="0"/>
                          </a:rPr>
                          <m:t>𝑥</m:t>
                        </m:r>
                      </m:e>
                      <m:sup>
                        <m:r>
                          <a:rPr lang="en-US" altLang="zh-CN" sz="2400" b="0" i="1" dirty="0">
                            <a:solidFill>
                              <a:schemeClr val="tx1"/>
                            </a:solidFill>
                            <a:latin typeface="Cambria Math" panose="02040503050406030204" pitchFamily="18" charset="0"/>
                            <a:cs typeface="Times New Roman" panose="02020603050405020304" pitchFamily="18" charset="0"/>
                          </a:rPr>
                          <m:t>′</m:t>
                        </m:r>
                      </m:sup>
                    </m:sSup>
                  </m:oMath>
                </a14:m>
                <a:r>
                  <a:rPr lang="en-GB" altLang="zh-CN" sz="2400" dirty="0">
                    <a:solidFill>
                      <a:schemeClr val="tx1"/>
                    </a:solidFill>
                    <a:latin typeface="Times New Roman" panose="02020603050405020304" pitchFamily="18" charset="0"/>
                    <a:cs typeface="Times New Roman" panose="02020603050405020304" pitchFamily="18" charset="0"/>
                  </a:rPr>
                  <a:t> to be </a:t>
                </a:r>
                <a14:m>
                  <m:oMath xmlns:m="http://schemas.openxmlformats.org/officeDocument/2006/math">
                    <m:r>
                      <a:rPr lang="en-GB" altLang="zh-CN" sz="2400" b="0" i="1" dirty="0">
                        <a:solidFill>
                          <a:schemeClr val="tx1"/>
                        </a:solidFill>
                        <a:latin typeface="Cambria Math" panose="02040503050406030204" pitchFamily="18" charset="0"/>
                        <a:cs typeface="Times New Roman" panose="02020603050405020304" pitchFamily="18" charset="0"/>
                      </a:rPr>
                      <m:t>“</m:t>
                    </m:r>
                    <m:r>
                      <a:rPr lang="en-GB" altLang="zh-CN" sz="2400" b="0" i="1" dirty="0">
                        <a:solidFill>
                          <a:schemeClr val="tx1"/>
                        </a:solidFill>
                        <a:latin typeface="Cambria Math" panose="02040503050406030204" pitchFamily="18" charset="0"/>
                        <a:cs typeface="Times New Roman" panose="02020603050405020304" pitchFamily="18" charset="0"/>
                      </a:rPr>
                      <m:t>𝑁𝑜</m:t>
                    </m:r>
                    <m:r>
                      <a:rPr lang="en-GB" altLang="zh-CN" sz="2400" b="0" i="1" dirty="0">
                        <a:solidFill>
                          <a:schemeClr val="tx1"/>
                        </a:solidFill>
                        <a:latin typeface="Cambria Math" panose="02040503050406030204" pitchFamily="18" charset="0"/>
                        <a:cs typeface="Times New Roman" panose="02020603050405020304" pitchFamily="18" charset="0"/>
                      </a:rPr>
                      <m:t>”</m:t>
                    </m:r>
                  </m:oMath>
                </a14:m>
                <a:r>
                  <a:rPr lang="en-GB" altLang="zh-CN" sz="2400" dirty="0">
                    <a:solidFill>
                      <a:schemeClr val="tx1"/>
                    </a:solidFill>
                    <a:latin typeface="Times New Roman" panose="02020603050405020304" pitchFamily="18" charset="0"/>
                    <a:cs typeface="Times New Roman" panose="02020603050405020304" pitchFamily="18" charset="0"/>
                  </a:rPr>
                  <a:t>. </a:t>
                </a:r>
                <a:endParaRPr lang="zh-CN" altLang="en-US" sz="2400" dirty="0">
                  <a:solidFill>
                    <a:schemeClr val="tx1"/>
                  </a:solidFill>
                </a:endParaRPr>
              </a:p>
            </p:txBody>
          </p:sp>
        </mc:Choice>
        <mc:Fallback xmlns="">
          <p:sp>
            <p:nvSpPr>
              <p:cNvPr id="8" name="矩形 7"/>
              <p:cNvSpPr>
                <a:spLocks noRot="1" noChangeAspect="1" noMove="1" noResize="1" noEditPoints="1" noAdjustHandles="1" noChangeArrowheads="1" noChangeShapeType="1" noTextEdit="1"/>
              </p:cNvSpPr>
              <p:nvPr/>
            </p:nvSpPr>
            <p:spPr>
              <a:xfrm>
                <a:off x="621212" y="5432335"/>
                <a:ext cx="8255000" cy="461665"/>
              </a:xfrm>
              <a:prstGeom prst="rect">
                <a:avLst/>
              </a:prstGeom>
              <a:blipFill>
                <a:blip r:embed="rId3"/>
                <a:stretch>
                  <a:fillRect l="-1182" t="-11842" b="-2763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5973613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Issues Relevant to Naïve Bayes	</a:t>
            </a:r>
          </a:p>
        </p:txBody>
      </p:sp>
      <p:sp>
        <p:nvSpPr>
          <p:cNvPr id="3" name="内容占位符 2"/>
          <p:cNvSpPr>
            <a:spLocks noGrp="1"/>
          </p:cNvSpPr>
          <p:nvPr>
            <p:ph idx="1"/>
          </p:nvPr>
        </p:nvSpPr>
        <p:spPr/>
        <p:txBody>
          <a:bodyPr/>
          <a:lstStyle/>
          <a:p>
            <a:r>
              <a:rPr lang="en-US" dirty="0" smtClean="0"/>
              <a:t>1. Violation </a:t>
            </a:r>
            <a:r>
              <a:rPr lang="en-US" dirty="0"/>
              <a:t>of Independence Assumption</a:t>
            </a:r>
          </a:p>
          <a:p>
            <a:endParaRPr lang="en-US" dirty="0"/>
          </a:p>
          <a:p>
            <a:r>
              <a:rPr lang="en-US" dirty="0" smtClean="0"/>
              <a:t>2. Zero </a:t>
            </a:r>
            <a:r>
              <a:rPr lang="en-US" dirty="0"/>
              <a:t>conditional probability Problem</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12/16/2020</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16</a:t>
            </a:fld>
            <a:endParaRPr lang="en-US"/>
          </a:p>
        </p:txBody>
      </p:sp>
    </p:spTree>
    <p:extLst>
      <p:ext uri="{BB962C8B-B14F-4D97-AF65-F5344CB8AC3E}">
        <p14:creationId xmlns:p14="http://schemas.microsoft.com/office/powerpoint/2010/main" val="359414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Issues Relevant to Naïve Bayes	</a:t>
            </a:r>
          </a:p>
        </p:txBody>
      </p:sp>
      <p:sp>
        <p:nvSpPr>
          <p:cNvPr id="3" name="内容占位符 2"/>
          <p:cNvSpPr>
            <a:spLocks noGrp="1"/>
          </p:cNvSpPr>
          <p:nvPr>
            <p:ph idx="1"/>
          </p:nvPr>
        </p:nvSpPr>
        <p:spPr/>
        <p:txBody>
          <a:bodyPr/>
          <a:lstStyle/>
          <a:p>
            <a:r>
              <a:rPr lang="en-US" dirty="0" smtClean="0"/>
              <a:t>1. Violation </a:t>
            </a:r>
            <a:r>
              <a:rPr lang="en-US" dirty="0"/>
              <a:t>of Independence Assumption</a:t>
            </a:r>
          </a:p>
          <a:p>
            <a:pPr lvl="1"/>
            <a:r>
              <a:rPr lang="en-US" dirty="0" smtClean="0"/>
              <a:t>For many real world tasks, </a:t>
            </a:r>
          </a:p>
          <a:p>
            <a:pPr lvl="1"/>
            <a:endParaRPr lang="en-US" dirty="0" smtClean="0"/>
          </a:p>
          <a:p>
            <a:pPr lvl="1"/>
            <a:r>
              <a:rPr lang="en-US" dirty="0" smtClean="0"/>
              <a:t>Nevertheless</a:t>
            </a:r>
            <a:r>
              <a:rPr lang="en-US" dirty="0"/>
              <a:t>, naïve Bayes works surprisingly well anyway!</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12/16/2020</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17</a:t>
            </a:fld>
            <a:endParaRPr lang="en-US"/>
          </a:p>
        </p:txBody>
      </p:sp>
      <mc:AlternateContent xmlns:mc="http://schemas.openxmlformats.org/markup-compatibility/2006" xmlns:a14="http://schemas.microsoft.com/office/drawing/2010/main">
        <mc:Choice Requires="a14">
          <p:sp>
            <p:nvSpPr>
              <p:cNvPr id="7" name="矩形 6"/>
              <p:cNvSpPr/>
              <p:nvPr/>
            </p:nvSpPr>
            <p:spPr>
              <a:xfrm>
                <a:off x="2083607" y="1559654"/>
                <a:ext cx="4428456"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ea typeface="Cambria Math" panose="02040503050406030204" pitchFamily="18" charset="0"/>
                        </a:rPr>
                        <m:t>𝑃</m:t>
                      </m:r>
                      <m:d>
                        <m:dPr>
                          <m:ctrlPr>
                            <a:rPr lang="en-US" sz="2000" i="1">
                              <a:latin typeface="Cambria Math" panose="02040503050406030204" pitchFamily="18" charset="0"/>
                              <a:ea typeface="Cambria Math" panose="02040503050406030204" pitchFamily="18" charset="0"/>
                            </a:rPr>
                          </m:ctrlPr>
                        </m:dPr>
                        <m:e>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𝑥</m:t>
                              </m:r>
                            </m:e>
                            <m:sub>
                              <m:r>
                                <a:rPr lang="en-US" sz="2000" i="1">
                                  <a:latin typeface="Cambria Math" panose="02040503050406030204" pitchFamily="18" charset="0"/>
                                  <a:ea typeface="Cambria Math" panose="02040503050406030204" pitchFamily="18" charset="0"/>
                                </a:rPr>
                                <m:t>1</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𝑥</m:t>
                              </m:r>
                            </m:e>
                            <m:sub>
                              <m:r>
                                <a:rPr lang="en-US" sz="2000" b="0" i="1" smtClean="0">
                                  <a:latin typeface="Cambria Math" panose="02040503050406030204" pitchFamily="18" charset="0"/>
                                  <a:ea typeface="Cambria Math" panose="02040503050406030204" pitchFamily="18" charset="0"/>
                                </a:rPr>
                                <m:t>𝑑</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𝑐</m:t>
                              </m:r>
                            </m:e>
                            <m:sub>
                              <m:r>
                                <a:rPr lang="en-US" sz="2000" i="1">
                                  <a:latin typeface="Cambria Math" panose="02040503050406030204" pitchFamily="18" charset="0"/>
                                </a:rPr>
                                <m:t>𝑖</m:t>
                              </m:r>
                            </m:sub>
                          </m:sSub>
                        </m:e>
                      </m:d>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𝑃</m:t>
                      </m:r>
                      <m:d>
                        <m:dPr>
                          <m:ctrlPr>
                            <a:rPr lang="en-US" sz="2000" b="0" i="1" smtClean="0">
                              <a:latin typeface="Cambria Math" panose="02040503050406030204" pitchFamily="18" charset="0"/>
                              <a:ea typeface="Cambria Math" panose="02040503050406030204" pitchFamily="18" charset="0"/>
                            </a:rPr>
                          </m:ctrlPr>
                        </m:dPr>
                        <m:e>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𝑥</m:t>
                              </m:r>
                            </m:e>
                            <m:sub>
                              <m:r>
                                <a:rPr lang="en-US" sz="2000" i="1">
                                  <a:latin typeface="Cambria Math" panose="02040503050406030204" pitchFamily="18" charset="0"/>
                                  <a:ea typeface="Cambria Math" panose="02040503050406030204" pitchFamily="18" charset="0"/>
                                </a:rPr>
                                <m:t>1</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𝑐</m:t>
                              </m:r>
                            </m:e>
                            <m:sub>
                              <m:r>
                                <a:rPr lang="en-US" sz="2000" i="1">
                                  <a:latin typeface="Cambria Math" panose="02040503050406030204" pitchFamily="18" charset="0"/>
                                </a:rPr>
                                <m:t>𝑖</m:t>
                              </m:r>
                            </m:sub>
                          </m:sSub>
                        </m:e>
                      </m:d>
                      <m:r>
                        <a:rPr lang="en-US" sz="200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𝑃</m:t>
                      </m:r>
                      <m:r>
                        <a:rPr lang="en-US" sz="2000" b="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𝑥</m:t>
                          </m:r>
                        </m:e>
                        <m:sub>
                          <m:r>
                            <a:rPr lang="en-US" sz="2000" b="0" i="1" smtClean="0">
                              <a:latin typeface="Cambria Math" panose="02040503050406030204" pitchFamily="18" charset="0"/>
                              <a:ea typeface="Cambria Math" panose="02040503050406030204" pitchFamily="18" charset="0"/>
                            </a:rPr>
                            <m:t>𝑑</m:t>
                          </m:r>
                        </m:sub>
                      </m:sSub>
                      <m:r>
                        <a:rPr lang="en-US" sz="2000" b="0" i="1" smtClean="0">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𝑐</m:t>
                          </m:r>
                        </m:e>
                        <m:sub>
                          <m:r>
                            <a:rPr lang="en-US" sz="2000" i="1">
                              <a:latin typeface="Cambria Math" panose="02040503050406030204" pitchFamily="18" charset="0"/>
                            </a:rPr>
                            <m:t>𝑖</m:t>
                          </m:r>
                        </m:sub>
                      </m:sSub>
                      <m:r>
                        <a:rPr lang="en-US" sz="2000" b="0" i="1" smtClean="0">
                          <a:latin typeface="Cambria Math" panose="02040503050406030204" pitchFamily="18" charset="0"/>
                          <a:ea typeface="Cambria Math" panose="02040503050406030204" pitchFamily="18" charset="0"/>
                        </a:rPr>
                        <m:t>)</m:t>
                      </m:r>
                    </m:oMath>
                  </m:oMathPara>
                </a14:m>
                <a:endParaRPr lang="en-US" sz="2000" dirty="0"/>
              </a:p>
            </p:txBody>
          </p:sp>
        </mc:Choice>
        <mc:Fallback xmlns="">
          <p:sp>
            <p:nvSpPr>
              <p:cNvPr id="7" name="矩形 6"/>
              <p:cNvSpPr>
                <a:spLocks noRot="1" noChangeAspect="1" noMove="1" noResize="1" noEditPoints="1" noAdjustHandles="1" noChangeArrowheads="1" noChangeShapeType="1" noTextEdit="1"/>
              </p:cNvSpPr>
              <p:nvPr/>
            </p:nvSpPr>
            <p:spPr>
              <a:xfrm>
                <a:off x="2083607" y="1559654"/>
                <a:ext cx="4428456" cy="400110"/>
              </a:xfrm>
              <a:prstGeom prst="rect">
                <a:avLst/>
              </a:prstGeom>
              <a:blipFill>
                <a:blip r:embed="rId2"/>
                <a:stretch>
                  <a:fillRect b="-1538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8213912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Issues Relevant to Naïve Bayes	</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en-US" dirty="0" smtClean="0"/>
                  <a:t>2. Zero conditional probability Problem</a:t>
                </a:r>
              </a:p>
              <a:p>
                <a:pPr lvl="1"/>
                <a:r>
                  <a:rPr lang="en-US" dirty="0"/>
                  <a:t>Such problem exists when no example contains the attribute </a:t>
                </a:r>
                <a:r>
                  <a:rPr lang="en-US" dirty="0" smtClean="0"/>
                  <a:t>value </a:t>
                </a:r>
                <a14:m>
                  <m:oMath xmlns:m="http://schemas.openxmlformats.org/officeDocument/2006/math">
                    <m:sSub>
                      <m:sSubPr>
                        <m:ctrlPr>
                          <a:rPr lang="en-US"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𝑎</m:t>
                        </m:r>
                      </m:e>
                      <m:sub>
                        <m:r>
                          <a:rPr lang="en-US" altLang="zh-CN" i="1">
                            <a:latin typeface="Cambria Math" panose="02040503050406030204" pitchFamily="18" charset="0"/>
                            <a:ea typeface="Cambria Math" panose="02040503050406030204" pitchFamily="18" charset="0"/>
                          </a:rPr>
                          <m:t>𝑗𝑘</m:t>
                        </m:r>
                      </m:sub>
                    </m:sSub>
                  </m:oMath>
                </a14:m>
                <a:endParaRPr lang="en-US" dirty="0"/>
              </a:p>
              <a:p>
                <a:endParaRPr lang="en-US" dirty="0"/>
              </a:p>
              <a:p>
                <a:pPr lvl="1"/>
                <a:r>
                  <a:rPr lang="en-US" dirty="0"/>
                  <a:t>In this circumstance</a:t>
                </a:r>
                <a:r>
                  <a:rPr lang="en-US" dirty="0" smtClean="0"/>
                  <a:t>, </a:t>
                </a:r>
                <a14:m>
                  <m:oMath xmlns:m="http://schemas.openxmlformats.org/officeDocument/2006/math">
                    <m:acc>
                      <m:accPr>
                        <m:chr m:val="̂"/>
                        <m:ctrlPr>
                          <a:rPr lang="en-US" altLang="zh-CN" i="1">
                            <a:latin typeface="Cambria Math" panose="02040503050406030204" pitchFamily="18" charset="0"/>
                            <a:ea typeface="Cambria Math" panose="02040503050406030204" pitchFamily="18" charset="0"/>
                          </a:rPr>
                        </m:ctrlPr>
                      </m:accPr>
                      <m:e>
                        <m:r>
                          <a:rPr lang="en-US" altLang="zh-CN" i="1">
                            <a:latin typeface="Cambria Math" panose="02040503050406030204" pitchFamily="18" charset="0"/>
                            <a:ea typeface="Cambria Math" panose="02040503050406030204" pitchFamily="18" charset="0"/>
                          </a:rPr>
                          <m:t>𝑃</m:t>
                        </m:r>
                      </m:e>
                    </m:acc>
                    <m:d>
                      <m:dPr>
                        <m:ctrlPr>
                          <a:rPr lang="en-US" altLang="zh-CN" b="0" i="1" smtClean="0">
                            <a:latin typeface="Cambria Math" panose="02040503050406030204" pitchFamily="18" charset="0"/>
                            <a:ea typeface="Cambria Math" panose="02040503050406030204" pitchFamily="18" charset="0"/>
                          </a:rPr>
                        </m:ctrlPr>
                      </m:dPr>
                      <m:e>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1</m:t>
                            </m:r>
                          </m:sub>
                        </m:sSub>
                      </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𝑖</m:t>
                            </m:r>
                          </m:sub>
                        </m:sSub>
                      </m:e>
                    </m:d>
                    <m:r>
                      <a:rPr lang="en-US" b="0" i="1" smtClean="0">
                        <a:latin typeface="Cambria Math" panose="02040503050406030204" pitchFamily="18" charset="0"/>
                        <a:ea typeface="Cambria Math" panose="02040503050406030204" pitchFamily="18" charset="0"/>
                      </a:rPr>
                      <m:t>⋯</m:t>
                    </m:r>
                    <m:acc>
                      <m:accPr>
                        <m:chr m:val="̂"/>
                        <m:ctrlPr>
                          <a:rPr lang="en-US" altLang="zh-CN" i="1">
                            <a:latin typeface="Cambria Math" panose="02040503050406030204" pitchFamily="18" charset="0"/>
                            <a:ea typeface="Cambria Math" panose="02040503050406030204" pitchFamily="18" charset="0"/>
                          </a:rPr>
                        </m:ctrlPr>
                      </m:accPr>
                      <m:e>
                        <m:r>
                          <a:rPr lang="en-US" altLang="zh-CN" i="1">
                            <a:latin typeface="Cambria Math" panose="02040503050406030204" pitchFamily="18" charset="0"/>
                            <a:ea typeface="Cambria Math" panose="02040503050406030204" pitchFamily="18" charset="0"/>
                          </a:rPr>
                          <m:t>𝑃</m:t>
                        </m:r>
                      </m:e>
                    </m:acc>
                    <m:d>
                      <m:dPr>
                        <m:ctrlPr>
                          <a:rPr lang="en-US" altLang="zh-CN" b="0" i="1" smtClean="0">
                            <a:latin typeface="Cambria Math" panose="02040503050406030204" pitchFamily="18" charset="0"/>
                            <a:ea typeface="Cambria Math" panose="02040503050406030204" pitchFamily="18" charset="0"/>
                          </a:rPr>
                        </m:ctrlPr>
                      </m:dPr>
                      <m:e>
                        <m:sSub>
                          <m:sSubPr>
                            <m:ctrlPr>
                              <a:rPr lang="en-US" altLang="zh-CN" b="0" i="1" smtClean="0">
                                <a:latin typeface="Cambria Math" panose="02040503050406030204" pitchFamily="18" charset="0"/>
                                <a:ea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rPr>
                              <m:t>𝑎</m:t>
                            </m:r>
                          </m:e>
                          <m:sub>
                            <m:r>
                              <a:rPr lang="en-US" altLang="zh-CN" b="0" i="1" smtClean="0">
                                <a:latin typeface="Cambria Math" panose="02040503050406030204" pitchFamily="18" charset="0"/>
                                <a:ea typeface="Cambria Math" panose="02040503050406030204" pitchFamily="18" charset="0"/>
                              </a:rPr>
                              <m:t>𝑗𝑘</m:t>
                            </m:r>
                          </m:sub>
                        </m:sSub>
                      </m:e>
                      <m:e>
                        <m:sSub>
                          <m:sSubPr>
                            <m:ctrlPr>
                              <a:rPr lang="en-US" altLang="zh-CN" b="0" i="1" smtClean="0">
                                <a:latin typeface="Cambria Math" panose="02040503050406030204" pitchFamily="18" charset="0"/>
                                <a:ea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rPr>
                              <m:t>𝑐</m:t>
                            </m:r>
                          </m:e>
                          <m:sub>
                            <m:r>
                              <a:rPr lang="en-US" altLang="zh-CN" b="0" i="1" smtClean="0">
                                <a:latin typeface="Cambria Math" panose="02040503050406030204" pitchFamily="18" charset="0"/>
                                <a:ea typeface="Cambria Math" panose="02040503050406030204" pitchFamily="18" charset="0"/>
                              </a:rPr>
                              <m:t>𝑖</m:t>
                            </m:r>
                          </m:sub>
                        </m:sSub>
                      </m:e>
                    </m:d>
                    <m:r>
                      <a:rPr lang="en-US" altLang="zh-CN" i="1">
                        <a:latin typeface="Cambria Math" panose="02040503050406030204" pitchFamily="18" charset="0"/>
                        <a:ea typeface="Cambria Math" panose="02040503050406030204" pitchFamily="18" charset="0"/>
                      </a:rPr>
                      <m:t>⋯</m:t>
                    </m:r>
                    <m:acc>
                      <m:accPr>
                        <m:chr m:val="̂"/>
                        <m:ctrlPr>
                          <a:rPr lang="en-US" altLang="zh-CN" i="1">
                            <a:latin typeface="Cambria Math" panose="02040503050406030204" pitchFamily="18" charset="0"/>
                            <a:ea typeface="Cambria Math" panose="02040503050406030204" pitchFamily="18" charset="0"/>
                          </a:rPr>
                        </m:ctrlPr>
                      </m:accPr>
                      <m:e>
                        <m:r>
                          <a:rPr lang="en-US" altLang="zh-CN" i="1">
                            <a:latin typeface="Cambria Math" panose="02040503050406030204" pitchFamily="18" charset="0"/>
                            <a:ea typeface="Cambria Math" panose="02040503050406030204" pitchFamily="18" charset="0"/>
                          </a:rPr>
                          <m:t>𝑃</m:t>
                        </m:r>
                      </m:e>
                    </m:acc>
                    <m:d>
                      <m:dPr>
                        <m:ctrlPr>
                          <a:rPr lang="en-US" altLang="zh-CN" i="1">
                            <a:latin typeface="Cambria Math" panose="02040503050406030204" pitchFamily="18" charset="0"/>
                            <a:ea typeface="Cambria Math" panose="02040503050406030204" pitchFamily="18" charset="0"/>
                          </a:rPr>
                        </m:ctrlPr>
                      </m:dPr>
                      <m:e>
                        <m:sSub>
                          <m:sSubPr>
                            <m:ctrlPr>
                              <a:rPr lang="en-US" altLang="zh-CN" i="1">
                                <a:latin typeface="Cambria Math" panose="02040503050406030204" pitchFamily="18" charset="0"/>
                              </a:rPr>
                            </m:ctrlPr>
                          </m:sSubPr>
                          <m:e>
                            <m:r>
                              <a:rPr lang="en-US" altLang="zh-CN" b="1" i="1">
                                <a:latin typeface="Cambria Math" panose="02040503050406030204" pitchFamily="18" charset="0"/>
                              </a:rPr>
                              <m:t>𝒙</m:t>
                            </m:r>
                          </m:e>
                          <m:sub>
                            <m:r>
                              <a:rPr lang="en-US" altLang="zh-CN" b="0" i="1" smtClean="0">
                                <a:latin typeface="Cambria Math" panose="02040503050406030204" pitchFamily="18" charset="0"/>
                              </a:rPr>
                              <m:t>𝑛</m:t>
                            </m:r>
                          </m:sub>
                        </m:sSub>
                      </m:e>
                      <m:e>
                        <m:sSub>
                          <m:sSubPr>
                            <m:ctrlPr>
                              <a:rPr lang="en-US" altLang="zh-CN" i="1">
                                <a:latin typeface="Cambria Math" panose="02040503050406030204" pitchFamily="18" charset="0"/>
                              </a:rPr>
                            </m:ctrlPr>
                          </m:sSubPr>
                          <m:e>
                            <m:r>
                              <a:rPr lang="en-US" altLang="zh-CN" i="1">
                                <a:latin typeface="Cambria Math" panose="02040503050406030204" pitchFamily="18" charset="0"/>
                              </a:rPr>
                              <m:t>𝑐</m:t>
                            </m:r>
                          </m:e>
                          <m:sub>
                            <m:r>
                              <a:rPr lang="en-US" altLang="zh-CN" i="1">
                                <a:latin typeface="Cambria Math" panose="02040503050406030204" pitchFamily="18" charset="0"/>
                              </a:rPr>
                              <m:t>𝑖</m:t>
                            </m:r>
                          </m:sub>
                        </m:sSub>
                      </m:e>
                    </m:d>
                    <m:r>
                      <a:rPr lang="en-US" altLang="zh-CN" b="0" i="1" smtClean="0">
                        <a:latin typeface="Cambria Math" panose="02040503050406030204" pitchFamily="18" charset="0"/>
                      </a:rPr>
                      <m:t>=0</m:t>
                    </m:r>
                  </m:oMath>
                </a14:m>
                <a:r>
                  <a:rPr lang="en-US" dirty="0" smtClean="0"/>
                  <a:t> during </a:t>
                </a:r>
                <a:r>
                  <a:rPr lang="en-US" dirty="0"/>
                  <a:t>test </a:t>
                </a:r>
              </a:p>
              <a:p>
                <a:pPr lvl="1"/>
                <a:r>
                  <a:rPr lang="en-US" dirty="0"/>
                  <a:t>For a remedy, conditional probabilities are estimated </a:t>
                </a:r>
                <a:r>
                  <a:rPr lang="en-US" dirty="0" smtClean="0"/>
                  <a:t>with </a:t>
                </a:r>
                <a:r>
                  <a:rPr lang="en-US" altLang="en-US" b="1" dirty="0"/>
                  <a:t>Laplace smoothing</a:t>
                </a:r>
                <a:endParaRPr lang="en-US" dirty="0"/>
              </a:p>
              <a:p>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1140" t="-1568"/>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12/16/2020</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18</a:t>
            </a:fld>
            <a:endParaRPr lang="en-US"/>
          </a:p>
        </p:txBody>
      </p:sp>
      <mc:AlternateContent xmlns:mc="http://schemas.openxmlformats.org/markup-compatibility/2006" xmlns:a14="http://schemas.microsoft.com/office/drawing/2010/main">
        <mc:Choice Requires="a14">
          <p:sp>
            <p:nvSpPr>
              <p:cNvPr id="8" name="矩形 7"/>
              <p:cNvSpPr/>
              <p:nvPr/>
            </p:nvSpPr>
            <p:spPr>
              <a:xfrm>
                <a:off x="2286903" y="1559654"/>
                <a:ext cx="4155625" cy="44691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𝑎</m:t>
                          </m:r>
                        </m:e>
                        <m:sub>
                          <m:r>
                            <a:rPr lang="en-US" sz="2000" b="0" i="1" smtClean="0">
                              <a:latin typeface="Cambria Math" panose="02040503050406030204" pitchFamily="18" charset="0"/>
                              <a:ea typeface="Cambria Math" panose="02040503050406030204" pitchFamily="18" charset="0"/>
                            </a:rPr>
                            <m:t>𝑗</m:t>
                          </m:r>
                        </m:sub>
                      </m:sSub>
                      <m:r>
                        <a:rPr lang="en-US" sz="2000" b="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𝑎</m:t>
                          </m:r>
                        </m:e>
                        <m:sub>
                          <m:r>
                            <a:rPr lang="en-US" sz="2000" b="0" i="1" smtClean="0">
                              <a:latin typeface="Cambria Math" panose="02040503050406030204" pitchFamily="18" charset="0"/>
                              <a:ea typeface="Cambria Math" panose="02040503050406030204" pitchFamily="18" charset="0"/>
                            </a:rPr>
                            <m:t>𝑗𝑘</m:t>
                          </m:r>
                        </m:sub>
                      </m:sSub>
                      <m:r>
                        <a:rPr lang="en-US" sz="2000" b="0" i="1" smtClean="0">
                          <a:latin typeface="Cambria Math" panose="02040503050406030204" pitchFamily="18" charset="0"/>
                          <a:ea typeface="Cambria Math" panose="02040503050406030204" pitchFamily="18" charset="0"/>
                        </a:rPr>
                        <m:t>→ </m:t>
                      </m:r>
                      <m:acc>
                        <m:accPr>
                          <m:chr m:val="̂"/>
                          <m:ctrlPr>
                            <a:rPr lang="en-US" sz="2000" b="0" i="1" smtClean="0">
                              <a:latin typeface="Cambria Math" panose="02040503050406030204" pitchFamily="18" charset="0"/>
                              <a:ea typeface="Cambria Math" panose="02040503050406030204" pitchFamily="18" charset="0"/>
                            </a:rPr>
                          </m:ctrlPr>
                        </m:accPr>
                        <m:e>
                          <m:r>
                            <a:rPr lang="en-US" sz="2000" i="1">
                              <a:latin typeface="Cambria Math" panose="02040503050406030204" pitchFamily="18" charset="0"/>
                              <a:ea typeface="Cambria Math" panose="02040503050406030204" pitchFamily="18" charset="0"/>
                            </a:rPr>
                            <m:t>𝑃</m:t>
                          </m:r>
                        </m:e>
                      </m:acc>
                      <m:d>
                        <m:dPr>
                          <m:ctrlPr>
                            <a:rPr lang="en-US" sz="2000" b="0" i="1" smtClean="0">
                              <a:latin typeface="Cambria Math" panose="02040503050406030204" pitchFamily="18" charset="0"/>
                              <a:ea typeface="Cambria Math" panose="02040503050406030204" pitchFamily="18" charset="0"/>
                            </a:rPr>
                          </m:ctrlPr>
                        </m:dPr>
                        <m:e>
                          <m:sSub>
                            <m:sSubPr>
                              <m:ctrlPr>
                                <a:rPr lang="en-US" sz="2000" i="1">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𝑎</m:t>
                              </m:r>
                            </m:e>
                            <m:sub>
                              <m:r>
                                <a:rPr lang="en-US" sz="2000" b="0" i="1" smtClean="0">
                                  <a:latin typeface="Cambria Math" panose="02040503050406030204" pitchFamily="18" charset="0"/>
                                  <a:ea typeface="Cambria Math" panose="02040503050406030204" pitchFamily="18" charset="0"/>
                                </a:rPr>
                                <m:t>𝑗</m:t>
                              </m:r>
                            </m:sub>
                          </m:sSub>
                          <m:r>
                            <a:rPr lang="en-US" sz="2000" b="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𝑎</m:t>
                              </m:r>
                            </m:e>
                            <m:sub>
                              <m:r>
                                <a:rPr lang="en-US" sz="2000" b="0" i="1" smtClean="0">
                                  <a:latin typeface="Cambria Math" panose="02040503050406030204" pitchFamily="18" charset="0"/>
                                  <a:ea typeface="Cambria Math" panose="02040503050406030204" pitchFamily="18" charset="0"/>
                                </a:rPr>
                                <m:t>𝑗𝑘</m:t>
                              </m:r>
                            </m:sub>
                          </m:sSub>
                        </m:e>
                        <m:e>
                          <m:sSub>
                            <m:sSubPr>
                              <m:ctrlPr>
                                <a:rPr lang="en-US" sz="2000" i="1">
                                  <a:latin typeface="Cambria Math" panose="02040503050406030204" pitchFamily="18" charset="0"/>
                                </a:rPr>
                              </m:ctrlPr>
                            </m:sSubPr>
                            <m:e>
                              <m:r>
                                <a:rPr lang="en-US" sz="2000" b="0" i="1" smtClean="0">
                                  <a:latin typeface="Cambria Math" panose="02040503050406030204" pitchFamily="18" charset="0"/>
                                </a:rPr>
                                <m:t>𝐶</m:t>
                              </m:r>
                              <m:r>
                                <a:rPr lang="en-US" sz="2000" b="0" i="1" smtClean="0">
                                  <a:latin typeface="Cambria Math" panose="02040503050406030204" pitchFamily="18" charset="0"/>
                                </a:rPr>
                                <m:t>=</m:t>
                              </m:r>
                              <m:r>
                                <a:rPr lang="en-US" sz="2000" i="1">
                                  <a:latin typeface="Cambria Math" panose="02040503050406030204" pitchFamily="18" charset="0"/>
                                </a:rPr>
                                <m:t>𝑐</m:t>
                              </m:r>
                            </m:e>
                            <m:sub>
                              <m:r>
                                <a:rPr lang="en-US" sz="2000" i="1">
                                  <a:latin typeface="Cambria Math" panose="02040503050406030204" pitchFamily="18" charset="0"/>
                                </a:rPr>
                                <m:t>𝑖</m:t>
                              </m:r>
                            </m:sub>
                          </m:sSub>
                        </m:e>
                      </m:d>
                      <m:r>
                        <a:rPr lang="en-US" sz="2000" b="0" i="1" smtClean="0">
                          <a:latin typeface="Cambria Math" panose="02040503050406030204" pitchFamily="18" charset="0"/>
                        </a:rPr>
                        <m:t>=0</m:t>
                      </m:r>
                    </m:oMath>
                  </m:oMathPara>
                </a14:m>
                <a:endParaRPr lang="en-US" sz="2000" dirty="0"/>
              </a:p>
            </p:txBody>
          </p:sp>
        </mc:Choice>
        <mc:Fallback xmlns="">
          <p:sp>
            <p:nvSpPr>
              <p:cNvPr id="8" name="矩形 7"/>
              <p:cNvSpPr>
                <a:spLocks noRot="1" noChangeAspect="1" noMove="1" noResize="1" noEditPoints="1" noAdjustHandles="1" noChangeArrowheads="1" noChangeShapeType="1" noTextEdit="1"/>
              </p:cNvSpPr>
              <p:nvPr/>
            </p:nvSpPr>
            <p:spPr>
              <a:xfrm>
                <a:off x="2286903" y="1559654"/>
                <a:ext cx="4155625" cy="446917"/>
              </a:xfrm>
              <a:prstGeom prst="rect">
                <a:avLst/>
              </a:prstGeom>
              <a:blipFill>
                <a:blip r:embed="rId4"/>
                <a:stretch>
                  <a:fillRect t="-5479" b="-8219"/>
                </a:stretch>
              </a:blipFill>
            </p:spPr>
            <p:txBody>
              <a:bodyPr/>
              <a:lstStyle/>
              <a:p>
                <a:r>
                  <a:rPr lang="zh-CN" altLang="en-US">
                    <a:noFill/>
                  </a:rPr>
                  <a:t> </a:t>
                </a:r>
              </a:p>
            </p:txBody>
          </p:sp>
        </mc:Fallback>
      </mc:AlternateContent>
      <p:grpSp>
        <p:nvGrpSpPr>
          <p:cNvPr id="14" name="组合 13"/>
          <p:cNvGrpSpPr/>
          <p:nvPr/>
        </p:nvGrpSpPr>
        <p:grpSpPr>
          <a:xfrm>
            <a:off x="429179" y="3814811"/>
            <a:ext cx="8229600" cy="2365272"/>
            <a:chOff x="50800" y="3042292"/>
            <a:chExt cx="8229600" cy="2365272"/>
          </a:xfrm>
        </p:grpSpPr>
        <p:sp>
          <p:nvSpPr>
            <p:cNvPr id="10" name="矩形 9"/>
            <p:cNvSpPr/>
            <p:nvPr/>
          </p:nvSpPr>
          <p:spPr>
            <a:xfrm>
              <a:off x="50800" y="3042292"/>
              <a:ext cx="8229600" cy="236527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2" name="文本框 11"/>
                <p:cNvSpPr txBox="1"/>
                <p:nvPr/>
              </p:nvSpPr>
              <p:spPr>
                <a:xfrm>
                  <a:off x="2448675" y="3136432"/>
                  <a:ext cx="3386183" cy="56419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rPr>
                          <m:t>𝑃</m:t>
                        </m:r>
                        <m:d>
                          <m:dPr>
                            <m:ctrlPr>
                              <a:rPr lang="en-US" altLang="zh-CN" sz="2000" b="0" i="1" smtClean="0">
                                <a:latin typeface="Cambria Math" panose="02040503050406030204" pitchFamily="18" charset="0"/>
                              </a:rPr>
                            </m:ctrlPr>
                          </m:dPr>
                          <m:e>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𝑎</m:t>
                                </m:r>
                              </m:e>
                              <m:sub>
                                <m:r>
                                  <a:rPr lang="en-US" altLang="zh-CN" sz="2000" b="0" i="1" smtClean="0">
                                    <a:latin typeface="Cambria Math" panose="02040503050406030204" pitchFamily="18" charset="0"/>
                                  </a:rPr>
                                  <m:t>𝑗</m:t>
                                </m:r>
                              </m:sub>
                            </m:sSub>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𝑎</m:t>
                                </m:r>
                              </m:e>
                              <m:sub>
                                <m:r>
                                  <a:rPr lang="en-US" altLang="zh-CN" sz="2000" b="0" i="1" smtClean="0">
                                    <a:latin typeface="Cambria Math" panose="02040503050406030204" pitchFamily="18" charset="0"/>
                                  </a:rPr>
                                  <m:t>𝑗𝑘</m:t>
                                </m:r>
                              </m:sub>
                            </m:sSub>
                          </m:e>
                          <m:e>
                            <m:r>
                              <a:rPr lang="en-US" altLang="zh-CN" sz="2000" b="0" i="1" smtClean="0">
                                <a:latin typeface="Cambria Math" panose="02040503050406030204" pitchFamily="18" charset="0"/>
                              </a:rPr>
                              <m:t>𝐶</m:t>
                            </m:r>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𝑐</m:t>
                                </m:r>
                              </m:e>
                              <m:sub>
                                <m:r>
                                  <a:rPr lang="en-US" altLang="zh-CN" sz="2000" b="0" i="1" smtClean="0">
                                    <a:latin typeface="Cambria Math" panose="02040503050406030204" pitchFamily="18" charset="0"/>
                                  </a:rPr>
                                  <m:t>𝑖</m:t>
                                </m:r>
                              </m:sub>
                            </m:sSub>
                          </m:e>
                        </m:d>
                        <m:r>
                          <a:rPr lang="en-US" altLang="zh-CN" sz="2000" b="0" i="1" smtClean="0">
                            <a:latin typeface="Cambria Math" panose="02040503050406030204" pitchFamily="18" charset="0"/>
                          </a:rPr>
                          <m:t>=</m:t>
                        </m:r>
                        <m:f>
                          <m:fPr>
                            <m:ctrlPr>
                              <a:rPr lang="en-US" altLang="zh-CN" sz="2000" b="0" i="1" smtClean="0">
                                <a:latin typeface="Cambria Math" panose="02040503050406030204" pitchFamily="18" charset="0"/>
                              </a:rPr>
                            </m:ctrlPr>
                          </m:fPr>
                          <m:num>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𝑛</m:t>
                                </m:r>
                              </m:e>
                              <m:sub>
                                <m:r>
                                  <a:rPr lang="en-US" altLang="zh-CN" sz="2000" b="0" i="1" smtClean="0">
                                    <a:latin typeface="Cambria Math" panose="02040503050406030204" pitchFamily="18" charset="0"/>
                                  </a:rPr>
                                  <m:t>𝑐</m:t>
                                </m:r>
                              </m:sub>
                            </m:sSub>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𝑚𝑝</m:t>
                            </m:r>
                          </m:num>
                          <m:den>
                            <m:r>
                              <a:rPr lang="en-US" altLang="zh-CN" sz="2000" b="0" i="1" smtClean="0">
                                <a:latin typeface="Cambria Math" panose="02040503050406030204" pitchFamily="18" charset="0"/>
                              </a:rPr>
                              <m:t>𝑛</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𝑚</m:t>
                            </m:r>
                          </m:den>
                        </m:f>
                      </m:oMath>
                    </m:oMathPara>
                  </a14:m>
                  <a:endParaRPr lang="zh-CN" altLang="en-US" sz="1600" dirty="0"/>
                </a:p>
              </p:txBody>
            </p:sp>
          </mc:Choice>
          <mc:Fallback xmlns="">
            <p:sp>
              <p:nvSpPr>
                <p:cNvPr id="12" name="文本框 11"/>
                <p:cNvSpPr txBox="1">
                  <a:spLocks noRot="1" noChangeAspect="1" noMove="1" noResize="1" noEditPoints="1" noAdjustHandles="1" noChangeArrowheads="1" noChangeShapeType="1" noTextEdit="1"/>
                </p:cNvSpPr>
                <p:nvPr/>
              </p:nvSpPr>
              <p:spPr>
                <a:xfrm>
                  <a:off x="2448675" y="3136432"/>
                  <a:ext cx="3386183" cy="564193"/>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文本框 12"/>
                <p:cNvSpPr txBox="1"/>
                <p:nvPr/>
              </p:nvSpPr>
              <p:spPr>
                <a:xfrm>
                  <a:off x="804046" y="3898405"/>
                  <a:ext cx="6920844" cy="1474956"/>
                </a:xfrm>
                <a:prstGeom prst="rect">
                  <a:avLst/>
                </a:prstGeom>
                <a:noFill/>
              </p:spPr>
              <p:txBody>
                <a:bodyPr wrap="square" rtlCol="0">
                  <a:spAutoFit/>
                </a:bodyPr>
                <a:lstStyle/>
                <a:p>
                  <a14:m>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𝑛</m:t>
                          </m:r>
                        </m:e>
                        <m:sub>
                          <m:r>
                            <a:rPr lang="en-US" altLang="zh-CN" sz="2000" b="0" i="1" smtClean="0">
                              <a:latin typeface="Cambria Math" panose="02040503050406030204" pitchFamily="18" charset="0"/>
                            </a:rPr>
                            <m:t>𝑐</m:t>
                          </m:r>
                        </m:sub>
                      </m:sSub>
                    </m:oMath>
                  </a14:m>
                  <a:r>
                    <a:rPr lang="en-US" altLang="zh-CN" sz="2000" dirty="0" smtClean="0"/>
                    <a:t>: number of training examples for which </a:t>
                  </a:r>
                  <a14:m>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𝑎</m:t>
                          </m:r>
                        </m:e>
                        <m:sub>
                          <m:r>
                            <a:rPr lang="en-US" altLang="zh-CN" sz="2000" b="0" i="1" smtClean="0">
                              <a:latin typeface="Cambria Math" panose="02040503050406030204" pitchFamily="18" charset="0"/>
                            </a:rPr>
                            <m:t>𝑗</m:t>
                          </m:r>
                        </m:sub>
                      </m:sSub>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𝑎</m:t>
                          </m:r>
                        </m:e>
                        <m:sub>
                          <m:r>
                            <a:rPr lang="en-US" altLang="zh-CN" sz="2000" b="0" i="1" smtClean="0">
                              <a:latin typeface="Cambria Math" panose="02040503050406030204" pitchFamily="18" charset="0"/>
                            </a:rPr>
                            <m:t>𝑗𝑘</m:t>
                          </m:r>
                        </m:sub>
                      </m:sSub>
                    </m:oMath>
                  </a14:m>
                  <a:r>
                    <a:rPr lang="en-US" altLang="zh-CN" sz="2000" dirty="0" smtClean="0"/>
                    <a:t> and </a:t>
                  </a:r>
                  <a14:m>
                    <m:oMath xmlns:m="http://schemas.openxmlformats.org/officeDocument/2006/math">
                      <m:r>
                        <a:rPr lang="en-US" altLang="zh-CN" sz="2000" b="0" i="1" smtClean="0">
                          <a:latin typeface="Cambria Math" panose="02040503050406030204" pitchFamily="18" charset="0"/>
                        </a:rPr>
                        <m:t>𝐶</m:t>
                      </m:r>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𝑐</m:t>
                          </m:r>
                        </m:e>
                        <m:sub>
                          <m:r>
                            <a:rPr lang="en-US" altLang="zh-CN" sz="2000" b="0" i="1" smtClean="0">
                              <a:latin typeface="Cambria Math" panose="02040503050406030204" pitchFamily="18" charset="0"/>
                            </a:rPr>
                            <m:t>𝑖</m:t>
                          </m:r>
                        </m:sub>
                      </m:sSub>
                    </m:oMath>
                  </a14:m>
                  <a:endParaRPr lang="en-US" altLang="zh-CN" sz="2000" dirty="0" smtClean="0"/>
                </a:p>
                <a:p>
                  <a14:m>
                    <m:oMath xmlns:m="http://schemas.openxmlformats.org/officeDocument/2006/math">
                      <m:r>
                        <a:rPr lang="en-US" altLang="zh-CN" sz="2000" b="0" i="1" smtClean="0">
                          <a:latin typeface="Cambria Math" panose="02040503050406030204" pitchFamily="18" charset="0"/>
                        </a:rPr>
                        <m:t>𝑛</m:t>
                      </m:r>
                    </m:oMath>
                  </a14:m>
                  <a:r>
                    <a:rPr lang="en-US" altLang="zh-CN" sz="2000" dirty="0" smtClean="0"/>
                    <a:t>  : number of training examples for which </a:t>
                  </a:r>
                  <a14:m>
                    <m:oMath xmlns:m="http://schemas.openxmlformats.org/officeDocument/2006/math">
                      <m:r>
                        <a:rPr lang="en-US" altLang="zh-CN" sz="2000" i="1">
                          <a:latin typeface="Cambria Math" panose="02040503050406030204" pitchFamily="18" charset="0"/>
                        </a:rPr>
                        <m:t>𝐶</m:t>
                      </m:r>
                      <m:r>
                        <a:rPr lang="en-US" altLang="zh-CN" sz="2000" i="1">
                          <a:latin typeface="Cambria Math" panose="02040503050406030204" pitchFamily="18" charset="0"/>
                        </a:rPr>
                        <m:t>=</m:t>
                      </m:r>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𝑐</m:t>
                          </m:r>
                        </m:e>
                        <m:sub>
                          <m:r>
                            <a:rPr lang="en-US" altLang="zh-CN" sz="2000" i="1">
                              <a:latin typeface="Cambria Math" panose="02040503050406030204" pitchFamily="18" charset="0"/>
                            </a:rPr>
                            <m:t>𝑖</m:t>
                          </m:r>
                        </m:sub>
                      </m:sSub>
                    </m:oMath>
                  </a14:m>
                  <a:endParaRPr lang="en-US" altLang="zh-CN" sz="2000" dirty="0" smtClean="0"/>
                </a:p>
                <a:p>
                  <a14:m>
                    <m:oMath xmlns:m="http://schemas.openxmlformats.org/officeDocument/2006/math">
                      <m:r>
                        <a:rPr lang="en-US" altLang="zh-CN" sz="2000" i="1" dirty="0" smtClean="0">
                          <a:latin typeface="Cambria Math" panose="02040503050406030204" pitchFamily="18" charset="0"/>
                        </a:rPr>
                        <m:t>𝑝</m:t>
                      </m:r>
                      <m:r>
                        <a:rPr lang="en-US" altLang="zh-CN" sz="2000" i="1" dirty="0" smtClean="0">
                          <a:latin typeface="Cambria Math" panose="02040503050406030204" pitchFamily="18" charset="0"/>
                        </a:rPr>
                        <m:t> </m:t>
                      </m:r>
                    </m:oMath>
                  </a14:m>
                  <a:r>
                    <a:rPr lang="en-US" altLang="zh-CN" sz="2000" dirty="0" smtClean="0"/>
                    <a:t> : prior estimate (usually, </a:t>
                  </a:r>
                  <a14:m>
                    <m:oMath xmlns:m="http://schemas.openxmlformats.org/officeDocument/2006/math">
                      <m:r>
                        <a:rPr lang="en-US" altLang="zh-CN" sz="2000" i="1" dirty="0" smtClean="0">
                          <a:latin typeface="Cambria Math" panose="02040503050406030204" pitchFamily="18" charset="0"/>
                        </a:rPr>
                        <m:t>𝑝</m:t>
                      </m:r>
                      <m:r>
                        <a:rPr lang="en-US" altLang="zh-CN" sz="2000" i="1" dirty="0" smtClean="0">
                          <a:latin typeface="Cambria Math" panose="02040503050406030204" pitchFamily="18" charset="0"/>
                        </a:rPr>
                        <m:t>=</m:t>
                      </m:r>
                      <m:f>
                        <m:fPr>
                          <m:ctrlPr>
                            <a:rPr lang="en-US" altLang="zh-CN" sz="2000" i="1" dirty="0" smtClean="0">
                              <a:latin typeface="Cambria Math" panose="02040503050406030204" pitchFamily="18" charset="0"/>
                            </a:rPr>
                          </m:ctrlPr>
                        </m:fPr>
                        <m:num>
                          <m:r>
                            <a:rPr lang="en-US" altLang="zh-CN" sz="2000" i="1" dirty="0" smtClean="0">
                              <a:latin typeface="Cambria Math" panose="02040503050406030204" pitchFamily="18" charset="0"/>
                            </a:rPr>
                            <m:t>1</m:t>
                          </m:r>
                        </m:num>
                        <m:den>
                          <m:r>
                            <a:rPr lang="en-US" altLang="zh-CN" sz="2000" b="0" i="1" dirty="0" smtClean="0">
                              <a:latin typeface="Cambria Math" panose="02040503050406030204" pitchFamily="18" charset="0"/>
                            </a:rPr>
                            <m:t>𝑡</m:t>
                          </m:r>
                        </m:den>
                      </m:f>
                    </m:oMath>
                  </a14:m>
                  <a:r>
                    <a:rPr lang="en-US" altLang="zh-CN" sz="2000" dirty="0" smtClean="0"/>
                    <a:t> for </a:t>
                  </a:r>
                  <a14:m>
                    <m:oMath xmlns:m="http://schemas.openxmlformats.org/officeDocument/2006/math">
                      <m:r>
                        <a:rPr lang="en-US" altLang="zh-CN" sz="2000" i="1" dirty="0" smtClean="0">
                          <a:latin typeface="Cambria Math" panose="02040503050406030204" pitchFamily="18" charset="0"/>
                        </a:rPr>
                        <m:t>𝑡</m:t>
                      </m:r>
                    </m:oMath>
                  </a14:m>
                  <a:r>
                    <a:rPr lang="en-US" altLang="zh-CN" sz="2000" dirty="0" smtClean="0"/>
                    <a:t> possible values of </a:t>
                  </a:r>
                  <a14:m>
                    <m:oMath xmlns:m="http://schemas.openxmlformats.org/officeDocument/2006/math">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𝑎</m:t>
                          </m:r>
                        </m:e>
                        <m:sub>
                          <m:r>
                            <a:rPr lang="en-US" altLang="zh-CN" sz="2000" i="1">
                              <a:latin typeface="Cambria Math" panose="02040503050406030204" pitchFamily="18" charset="0"/>
                            </a:rPr>
                            <m:t>𝑗</m:t>
                          </m:r>
                        </m:sub>
                      </m:sSub>
                    </m:oMath>
                  </a14:m>
                  <a:r>
                    <a:rPr lang="en-US" altLang="zh-CN" sz="2000" dirty="0" smtClean="0"/>
                    <a:t>)</a:t>
                  </a:r>
                </a:p>
                <a:p>
                  <a14:m>
                    <m:oMath xmlns:m="http://schemas.openxmlformats.org/officeDocument/2006/math">
                      <m:r>
                        <a:rPr lang="en-US" altLang="zh-CN" sz="2000" i="1" dirty="0" smtClean="0">
                          <a:latin typeface="Cambria Math" panose="02040503050406030204" pitchFamily="18" charset="0"/>
                        </a:rPr>
                        <m:t>𝑚</m:t>
                      </m:r>
                    </m:oMath>
                  </a14:m>
                  <a:r>
                    <a:rPr lang="en-US" altLang="zh-CN" sz="2000" dirty="0" smtClean="0"/>
                    <a:t> : weight to prior (number of “virtual” examples, </a:t>
                  </a:r>
                  <a14:m>
                    <m:oMath xmlns:m="http://schemas.openxmlformats.org/officeDocument/2006/math">
                      <m:r>
                        <a:rPr lang="en-US" altLang="zh-CN" sz="2000" b="0" i="1" smtClean="0">
                          <a:latin typeface="Cambria Math" panose="02040503050406030204" pitchFamily="18" charset="0"/>
                        </a:rPr>
                        <m:t>𝑚</m:t>
                      </m:r>
                      <m:r>
                        <a:rPr lang="en-US" altLang="zh-CN" sz="2000" b="0" i="1" smtClean="0">
                          <a:latin typeface="Cambria Math" panose="02040503050406030204" pitchFamily="18" charset="0"/>
                        </a:rPr>
                        <m:t>≥1</m:t>
                      </m:r>
                    </m:oMath>
                  </a14:m>
                  <a:r>
                    <a:rPr lang="en-US" altLang="zh-CN" sz="2000" dirty="0" smtClean="0"/>
                    <a:t>)</a:t>
                  </a:r>
                  <a:endParaRPr lang="zh-CN" altLang="en-US" sz="2000" dirty="0"/>
                </a:p>
              </p:txBody>
            </p:sp>
          </mc:Choice>
          <mc:Fallback xmlns="">
            <p:sp>
              <p:nvSpPr>
                <p:cNvPr id="13" name="文本框 12"/>
                <p:cNvSpPr txBox="1">
                  <a:spLocks noRot="1" noChangeAspect="1" noMove="1" noResize="1" noEditPoints="1" noAdjustHandles="1" noChangeArrowheads="1" noChangeShapeType="1" noTextEdit="1"/>
                </p:cNvSpPr>
                <p:nvPr/>
              </p:nvSpPr>
              <p:spPr>
                <a:xfrm>
                  <a:off x="804046" y="3898405"/>
                  <a:ext cx="6920844" cy="1474956"/>
                </a:xfrm>
                <a:prstGeom prst="rect">
                  <a:avLst/>
                </a:prstGeom>
                <a:blipFill>
                  <a:blip r:embed="rId6"/>
                  <a:stretch>
                    <a:fillRect t="-1653" b="-6612"/>
                  </a:stretch>
                </a:blipFill>
              </p:spPr>
              <p:txBody>
                <a:bodyPr/>
                <a:lstStyle/>
                <a:p>
                  <a:r>
                    <a:rPr lang="zh-CN" altLang="en-US">
                      <a:noFill/>
                    </a:rPr>
                    <a:t> </a:t>
                  </a:r>
                </a:p>
              </p:txBody>
            </p:sp>
          </mc:Fallback>
        </mc:AlternateContent>
      </p:grpSp>
    </p:spTree>
    <p:extLst>
      <p:ext uri="{BB962C8B-B14F-4D97-AF65-F5344CB8AC3E}">
        <p14:creationId xmlns:p14="http://schemas.microsoft.com/office/powerpoint/2010/main" val="4845251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Conclusion</a:t>
            </a:r>
            <a:endParaRPr lang="en-US" dirty="0"/>
          </a:p>
        </p:txBody>
      </p:sp>
      <p:sp>
        <p:nvSpPr>
          <p:cNvPr id="3" name="内容占位符 2"/>
          <p:cNvSpPr>
            <a:spLocks noGrp="1"/>
          </p:cNvSpPr>
          <p:nvPr>
            <p:ph idx="1"/>
          </p:nvPr>
        </p:nvSpPr>
        <p:spPr/>
        <p:txBody>
          <a:bodyPr>
            <a:noAutofit/>
          </a:bodyPr>
          <a:lstStyle/>
          <a:p>
            <a:r>
              <a:rPr lang="en-US" dirty="0"/>
              <a:t>Naïve Bayes is based on the independence assumption</a:t>
            </a:r>
          </a:p>
          <a:p>
            <a:pPr lvl="1"/>
            <a:r>
              <a:rPr lang="en-US" dirty="0"/>
              <a:t>Training is very easy and fast; just requiring considering each  attribute in each class separately</a:t>
            </a:r>
          </a:p>
          <a:p>
            <a:pPr lvl="1"/>
            <a:r>
              <a:rPr lang="en-US" dirty="0"/>
              <a:t>Test is straightforward; just looking up tables or calculating conditional probabilities with normal distributions </a:t>
            </a:r>
          </a:p>
          <a:p>
            <a:r>
              <a:rPr lang="en-US" dirty="0"/>
              <a:t>Naïve Bayes is  a popular generative classifier model</a:t>
            </a:r>
          </a:p>
          <a:p>
            <a:pPr lvl="1"/>
            <a:r>
              <a:rPr lang="en-US" dirty="0"/>
              <a:t>Performance of naïve Bayes is competitive to most of state-of-the-art classifiers even if in presence of violating the independence assumption</a:t>
            </a:r>
          </a:p>
          <a:p>
            <a:pPr lvl="1"/>
            <a:r>
              <a:rPr lang="en-US" dirty="0"/>
              <a:t>It has many successful applications, e.g., spam mail filtering</a:t>
            </a:r>
          </a:p>
          <a:p>
            <a:pPr lvl="1"/>
            <a:r>
              <a:rPr lang="en-US" dirty="0"/>
              <a:t>A good candidate of a base learner in ensemble learning</a:t>
            </a:r>
          </a:p>
          <a:p>
            <a:pPr lvl="1"/>
            <a:r>
              <a:rPr lang="en-US" dirty="0"/>
              <a:t>Apart from classification, naïve Bayes can do more… </a:t>
            </a:r>
          </a:p>
          <a:p>
            <a:r>
              <a:rPr lang="en-US" dirty="0"/>
              <a:t> </a:t>
            </a:r>
          </a:p>
        </p:txBody>
      </p:sp>
      <p:sp>
        <p:nvSpPr>
          <p:cNvPr id="4" name="日期占位符 3"/>
          <p:cNvSpPr>
            <a:spLocks noGrp="1"/>
          </p:cNvSpPr>
          <p:nvPr>
            <p:ph type="dt" sz="half" idx="10"/>
          </p:nvPr>
        </p:nvSpPr>
        <p:spPr/>
        <p:txBody>
          <a:bodyPr/>
          <a:lstStyle/>
          <a:p>
            <a:fld id="{568E3CEA-F198-483E-B136-E6DE4D19DBBA}" type="datetime1">
              <a:rPr lang="en-US" smtClean="0"/>
              <a:t>12/16/2020</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19</a:t>
            </a:fld>
            <a:endParaRPr lang="en-US"/>
          </a:p>
        </p:txBody>
      </p:sp>
    </p:spTree>
    <p:extLst>
      <p:ext uri="{BB962C8B-B14F-4D97-AF65-F5344CB8AC3E}">
        <p14:creationId xmlns:p14="http://schemas.microsoft.com/office/powerpoint/2010/main" val="318344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en-US" dirty="0"/>
              <a:t>Background</a:t>
            </a:r>
            <a:endParaRPr lang="en-US" dirty="0"/>
          </a:p>
        </p:txBody>
      </p:sp>
      <p:sp>
        <p:nvSpPr>
          <p:cNvPr id="3" name="内容占位符 2"/>
          <p:cNvSpPr>
            <a:spLocks noGrp="1"/>
          </p:cNvSpPr>
          <p:nvPr>
            <p:ph idx="1"/>
          </p:nvPr>
        </p:nvSpPr>
        <p:spPr/>
        <p:txBody>
          <a:bodyPr/>
          <a:lstStyle/>
          <a:p>
            <a:r>
              <a:rPr lang="en-US" dirty="0"/>
              <a:t>There are </a:t>
            </a:r>
            <a:r>
              <a:rPr lang="en-US" dirty="0" smtClean="0"/>
              <a:t>two methods </a:t>
            </a:r>
            <a:r>
              <a:rPr lang="en-US" dirty="0"/>
              <a:t>to establish a classifier</a:t>
            </a:r>
          </a:p>
          <a:p>
            <a:pPr lvl="1"/>
            <a:r>
              <a:rPr lang="en-US" dirty="0" smtClean="0"/>
              <a:t>a) Model </a:t>
            </a:r>
            <a:r>
              <a:rPr lang="en-US" dirty="0"/>
              <a:t>a classification rule </a:t>
            </a:r>
            <a:r>
              <a:rPr lang="en-US" dirty="0" smtClean="0"/>
              <a:t>directly</a:t>
            </a:r>
          </a:p>
          <a:p>
            <a:pPr marL="200025" lvl="1" indent="184150">
              <a:buNone/>
            </a:pPr>
            <a:r>
              <a:rPr lang="en-US" dirty="0" smtClean="0"/>
              <a:t>Examples</a:t>
            </a:r>
            <a:r>
              <a:rPr lang="en-US" dirty="0"/>
              <a:t>: k-NN, decision trees, </a:t>
            </a:r>
            <a:r>
              <a:rPr lang="en-US" dirty="0" smtClean="0"/>
              <a:t>BP </a:t>
            </a:r>
            <a:r>
              <a:rPr lang="en-US" altLang="zh-CN" dirty="0" smtClean="0"/>
              <a:t>neural network</a:t>
            </a:r>
            <a:r>
              <a:rPr lang="en-US" dirty="0" smtClean="0"/>
              <a:t>, </a:t>
            </a:r>
            <a:r>
              <a:rPr lang="en-US" dirty="0"/>
              <a:t>SVM </a:t>
            </a:r>
          </a:p>
          <a:p>
            <a:pPr lvl="1"/>
            <a:r>
              <a:rPr lang="en-US" dirty="0" smtClean="0"/>
              <a:t>b) Make </a:t>
            </a:r>
            <a:r>
              <a:rPr lang="en-US" dirty="0"/>
              <a:t>a probabilistic model of data within each class</a:t>
            </a:r>
          </a:p>
          <a:p>
            <a:pPr marL="200025" lvl="1" indent="184150">
              <a:buNone/>
            </a:pPr>
            <a:r>
              <a:rPr lang="en-US" dirty="0" smtClean="0"/>
              <a:t>Examples</a:t>
            </a:r>
            <a:r>
              <a:rPr lang="en-US" dirty="0"/>
              <a:t>: naive Bayes, model based classifiers</a:t>
            </a:r>
          </a:p>
          <a:p>
            <a:r>
              <a:rPr lang="en-US" dirty="0"/>
              <a:t>a) </a:t>
            </a:r>
            <a:r>
              <a:rPr lang="en-US" dirty="0" smtClean="0"/>
              <a:t>are </a:t>
            </a:r>
            <a:r>
              <a:rPr lang="en-US" dirty="0"/>
              <a:t>examples of discriminative classification</a:t>
            </a:r>
          </a:p>
          <a:p>
            <a:r>
              <a:rPr lang="en-US" dirty="0" smtClean="0"/>
              <a:t>b) </a:t>
            </a:r>
            <a:r>
              <a:rPr lang="en-US" dirty="0"/>
              <a:t>is an example of generative classification</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12/16/2020</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2</a:t>
            </a:fld>
            <a:endParaRPr lang="en-US"/>
          </a:p>
        </p:txBody>
      </p:sp>
      <p:pic>
        <p:nvPicPr>
          <p:cNvPr id="7" name="图片 6"/>
          <p:cNvPicPr>
            <a:picLocks noChangeAspect="1"/>
          </p:cNvPicPr>
          <p:nvPr/>
        </p:nvPicPr>
        <p:blipFill>
          <a:blip r:embed="rId2"/>
          <a:stretch>
            <a:fillRect/>
          </a:stretch>
        </p:blipFill>
        <p:spPr>
          <a:xfrm>
            <a:off x="6381742" y="3657571"/>
            <a:ext cx="2475620" cy="2643656"/>
          </a:xfrm>
          <a:prstGeom prst="rect">
            <a:avLst/>
          </a:prstGeom>
          <a:ln>
            <a:noFill/>
          </a:ln>
          <a:effectLst>
            <a:softEdge rad="112500"/>
          </a:effectLst>
        </p:spPr>
      </p:pic>
    </p:spTree>
    <p:extLst>
      <p:ext uri="{BB962C8B-B14F-4D97-AF65-F5344CB8AC3E}">
        <p14:creationId xmlns:p14="http://schemas.microsoft.com/office/powerpoint/2010/main" val="18540982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2"/>
          <a:srcRect t="1472" b="17220"/>
          <a:stretch/>
        </p:blipFill>
        <p:spPr>
          <a:xfrm>
            <a:off x="6426290" y="819150"/>
            <a:ext cx="2685714" cy="1479007"/>
          </a:xfrm>
          <a:prstGeom prst="rect">
            <a:avLst/>
          </a:prstGeom>
        </p:spPr>
      </p:pic>
      <p:sp>
        <p:nvSpPr>
          <p:cNvPr id="2" name="标题 1"/>
          <p:cNvSpPr>
            <a:spLocks noGrp="1"/>
          </p:cNvSpPr>
          <p:nvPr>
            <p:ph type="title"/>
          </p:nvPr>
        </p:nvSpPr>
        <p:spPr/>
        <p:txBody>
          <a:bodyPr/>
          <a:lstStyle/>
          <a:p>
            <a:r>
              <a:rPr lang="en-US" altLang="zh-CN" dirty="0" smtClean="0"/>
              <a:t>Semi-naïve Bayes classifier</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587829" y="856989"/>
                <a:ext cx="5838461" cy="5444238"/>
              </a:xfrm>
            </p:spPr>
            <p:txBody>
              <a:bodyPr/>
              <a:lstStyle/>
              <a:p>
                <a:r>
                  <a:rPr lang="en-US" altLang="zh-CN" dirty="0" smtClean="0"/>
                  <a:t>Naïve Bayes classifier: All attributes </a:t>
                </a:r>
                <a:r>
                  <a:rPr lang="en-US" altLang="zh-CN" dirty="0"/>
                  <a:t>are </a:t>
                </a:r>
                <a:r>
                  <a:rPr lang="en-US" altLang="zh-CN" dirty="0" smtClean="0"/>
                  <a:t>conditionally independent</a:t>
                </a:r>
              </a:p>
              <a:p>
                <a:r>
                  <a:rPr lang="en-US" altLang="zh-CN" dirty="0" smtClean="0"/>
                  <a:t>Semi-naïve Bayes classifier: Some </a:t>
                </a:r>
                <a:r>
                  <a:rPr lang="en-US" altLang="zh-CN" dirty="0"/>
                  <a:t>attributes </a:t>
                </a:r>
                <a:r>
                  <a:rPr lang="en-US" altLang="zh-CN" dirty="0" smtClean="0"/>
                  <a:t>have dependency relationship</a:t>
                </a:r>
              </a:p>
              <a:p>
                <a:r>
                  <a:rPr lang="en-US" altLang="zh-CN" dirty="0" smtClean="0"/>
                  <a:t>One-dependent estimator (ODE)</a:t>
                </a:r>
              </a:p>
              <a:p>
                <a:endParaRPr lang="en-US" altLang="zh-CN" dirty="0"/>
              </a:p>
              <a:p>
                <a:endParaRPr lang="en-US" altLang="zh-CN" dirty="0" smtClean="0"/>
              </a:p>
              <a:p>
                <a:endParaRPr lang="en-US" altLang="zh-CN" dirty="0"/>
              </a:p>
              <a:p>
                <a:pPr lvl="1"/>
                <a14:m>
                  <m:oMath xmlns:m="http://schemas.openxmlformats.org/officeDocument/2006/math">
                    <m:r>
                      <a:rPr lang="en-US" altLang="zh-CN" i="1">
                        <a:latin typeface="Cambria Math" panose="02040503050406030204" pitchFamily="18" charset="0"/>
                        <a:ea typeface="Cambria Math" panose="02040503050406030204" pitchFamily="18" charset="0"/>
                      </a:rPr>
                      <m:t>𝑝</m:t>
                    </m:r>
                    <m:sSub>
                      <m:sSubPr>
                        <m:ctrlPr>
                          <a:rPr lang="en-US"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𝑎</m:t>
                        </m:r>
                      </m:e>
                      <m:sub>
                        <m:r>
                          <a:rPr lang="en-US" altLang="zh-CN" i="1">
                            <a:latin typeface="Cambria Math" panose="02040503050406030204" pitchFamily="18" charset="0"/>
                            <a:ea typeface="Cambria Math" panose="02040503050406030204" pitchFamily="18" charset="0"/>
                          </a:rPr>
                          <m:t>𝑖</m:t>
                        </m:r>
                      </m:sub>
                    </m:sSub>
                  </m:oMath>
                </a14:m>
                <a:r>
                  <a:rPr lang="en-US" altLang="zh-CN" dirty="0" smtClean="0"/>
                  <a:t> is the parent attribute of attribute </a:t>
                </a:r>
                <a14:m>
                  <m:oMath xmlns:m="http://schemas.openxmlformats.org/officeDocument/2006/math">
                    <m:sSub>
                      <m:sSubPr>
                        <m:ctrlPr>
                          <a:rPr lang="en-US" altLang="zh-CN" i="1">
                            <a:latin typeface="Cambria Math" panose="02040503050406030204" pitchFamily="18" charset="0"/>
                            <a:ea typeface="Cambria Math" panose="02040503050406030204" pitchFamily="18" charset="0"/>
                          </a:rPr>
                        </m:ctrlPr>
                      </m:sSubPr>
                      <m:e>
                        <m:r>
                          <a:rPr lang="en-US" altLang="zh-CN" b="0" i="1">
                            <a:latin typeface="Cambria Math" panose="02040503050406030204" pitchFamily="18" charset="0"/>
                            <a:ea typeface="Cambria Math" panose="02040503050406030204" pitchFamily="18" charset="0"/>
                          </a:rPr>
                          <m:t>𝑥</m:t>
                        </m:r>
                      </m:e>
                      <m:sub>
                        <m:r>
                          <a:rPr lang="en-US" altLang="zh-CN" i="1">
                            <a:latin typeface="Cambria Math" panose="02040503050406030204" pitchFamily="18" charset="0"/>
                            <a:ea typeface="Cambria Math" panose="02040503050406030204" pitchFamily="18" charset="0"/>
                          </a:rPr>
                          <m:t>𝑖</m:t>
                        </m:r>
                      </m:sub>
                    </m:sSub>
                  </m:oMath>
                </a14:m>
                <a:endParaRPr lang="en-US" altLang="zh-CN" dirty="0" smtClean="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587829" y="856989"/>
                <a:ext cx="5838461" cy="5444238"/>
              </a:xfrm>
              <a:blipFill>
                <a:blip r:embed="rId3"/>
                <a:stretch>
                  <a:fillRect l="-1566" t="-1568"/>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12/16/2020</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20</a:t>
            </a:fld>
            <a:endParaRPr lang="en-US"/>
          </a:p>
        </p:txBody>
      </p:sp>
      <mc:AlternateContent xmlns:mc="http://schemas.openxmlformats.org/markup-compatibility/2006" xmlns:a14="http://schemas.microsoft.com/office/drawing/2010/main">
        <mc:Choice Requires="a14">
          <p:sp>
            <p:nvSpPr>
              <p:cNvPr id="7" name="文本框 6"/>
              <p:cNvSpPr txBox="1"/>
              <p:nvPr/>
            </p:nvSpPr>
            <p:spPr>
              <a:xfrm>
                <a:off x="657528" y="3137222"/>
                <a:ext cx="7950895" cy="104592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rPr>
                        <m:t>𝑃</m:t>
                      </m:r>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𝑐</m:t>
                          </m:r>
                        </m:e>
                        <m:e>
                          <m:r>
                            <a:rPr lang="en-US" altLang="zh-CN" sz="2400" b="1" i="1" smtClean="0">
                              <a:latin typeface="Cambria Math" panose="02040503050406030204" pitchFamily="18" charset="0"/>
                            </a:rPr>
                            <m:t>𝒙</m:t>
                          </m:r>
                        </m:e>
                      </m:d>
                      <m:r>
                        <a:rPr lang="en-US" altLang="zh-CN" sz="2400" i="1">
                          <a:latin typeface="Cambria Math" panose="02040503050406030204" pitchFamily="18" charset="0"/>
                        </a:rPr>
                        <m:t>=</m:t>
                      </m:r>
                      <m:f>
                        <m:fPr>
                          <m:ctrlPr>
                            <a:rPr lang="en-US" altLang="zh-CN" sz="2400" i="1">
                              <a:latin typeface="Cambria Math" panose="02040503050406030204" pitchFamily="18" charset="0"/>
                            </a:rPr>
                          </m:ctrlPr>
                        </m:fPr>
                        <m:num>
                          <m:r>
                            <a:rPr lang="en-US" altLang="zh-CN" sz="2400" i="1">
                              <a:latin typeface="Cambria Math" panose="02040503050406030204" pitchFamily="18" charset="0"/>
                            </a:rPr>
                            <m:t>𝑃</m:t>
                          </m:r>
                          <m:d>
                            <m:dPr>
                              <m:ctrlPr>
                                <a:rPr lang="en-US" altLang="zh-CN" sz="2400" i="1">
                                  <a:latin typeface="Cambria Math" panose="02040503050406030204" pitchFamily="18" charset="0"/>
                                </a:rPr>
                              </m:ctrlPr>
                            </m:dPr>
                            <m:e>
                              <m:r>
                                <a:rPr lang="en-US" altLang="zh-CN" sz="2400" b="1" i="1">
                                  <a:latin typeface="Cambria Math" panose="02040503050406030204" pitchFamily="18" charset="0"/>
                                </a:rPr>
                                <m:t>𝒙</m:t>
                              </m:r>
                            </m:e>
                            <m:e>
                              <m:r>
                                <a:rPr lang="en-US" altLang="zh-CN" sz="2400" b="0" i="1" smtClean="0">
                                  <a:latin typeface="Cambria Math" panose="02040503050406030204" pitchFamily="18" charset="0"/>
                                </a:rPr>
                                <m:t>𝑐</m:t>
                              </m:r>
                            </m:e>
                          </m:d>
                          <m:r>
                            <a:rPr lang="en-US" altLang="zh-CN" sz="2400" i="1">
                              <a:latin typeface="Cambria Math" panose="02040503050406030204" pitchFamily="18" charset="0"/>
                            </a:rPr>
                            <m:t>𝑃</m:t>
                          </m:r>
                          <m:d>
                            <m:dPr>
                              <m:ctrlPr>
                                <a:rPr lang="en-US" altLang="zh-CN" sz="2400" i="1">
                                  <a:latin typeface="Cambria Math" panose="02040503050406030204" pitchFamily="18" charset="0"/>
                                </a:rPr>
                              </m:ctrlPr>
                            </m:dPr>
                            <m:e>
                              <m:r>
                                <a:rPr lang="en-US" altLang="zh-CN" sz="2400" b="0" i="1" smtClean="0">
                                  <a:latin typeface="Cambria Math" panose="02040503050406030204" pitchFamily="18" charset="0"/>
                                </a:rPr>
                                <m:t>𝑐</m:t>
                              </m:r>
                            </m:e>
                          </m:d>
                        </m:num>
                        <m:den>
                          <m:r>
                            <a:rPr lang="en-US" altLang="zh-CN" sz="2400" i="1">
                              <a:latin typeface="Cambria Math" panose="02040503050406030204" pitchFamily="18" charset="0"/>
                            </a:rPr>
                            <m:t>𝑃</m:t>
                          </m:r>
                          <m:d>
                            <m:dPr>
                              <m:ctrlPr>
                                <a:rPr lang="en-US" altLang="zh-CN" sz="2400" i="1">
                                  <a:latin typeface="Cambria Math" panose="02040503050406030204" pitchFamily="18" charset="0"/>
                                </a:rPr>
                              </m:ctrlPr>
                            </m:dPr>
                            <m:e>
                              <m:r>
                                <a:rPr lang="en-US" altLang="zh-CN" sz="2400" b="1" i="1">
                                  <a:latin typeface="Cambria Math" panose="02040503050406030204" pitchFamily="18" charset="0"/>
                                </a:rPr>
                                <m:t>𝒙</m:t>
                              </m:r>
                            </m:e>
                          </m:d>
                        </m:den>
                      </m:f>
                      <m:r>
                        <a:rPr lang="en-US" altLang="zh-CN" sz="2400" i="1">
                          <a:latin typeface="Cambria Math" panose="02040503050406030204" pitchFamily="18" charset="0"/>
                          <a:ea typeface="Cambria Math" panose="02040503050406030204" pitchFamily="18" charset="0"/>
                        </a:rPr>
                        <m:t>∝</m:t>
                      </m:r>
                      <m:r>
                        <a:rPr lang="en-US" altLang="zh-CN" sz="2400" i="1">
                          <a:latin typeface="Cambria Math" panose="02040503050406030204" pitchFamily="18" charset="0"/>
                          <a:ea typeface="Cambria Math" panose="02040503050406030204" pitchFamily="18" charset="0"/>
                        </a:rPr>
                        <m:t>𝑃</m:t>
                      </m:r>
                      <m:d>
                        <m:dPr>
                          <m:ctrlPr>
                            <a:rPr lang="en-US" altLang="zh-CN" sz="2400" i="1">
                              <a:latin typeface="Cambria Math" panose="02040503050406030204" pitchFamily="18" charset="0"/>
                              <a:ea typeface="Cambria Math" panose="02040503050406030204" pitchFamily="18" charset="0"/>
                            </a:rPr>
                          </m:ctrlPr>
                        </m:dPr>
                        <m:e>
                          <m:r>
                            <a:rPr lang="en-US" altLang="zh-CN" sz="2400" b="1" i="1">
                              <a:latin typeface="Cambria Math" panose="02040503050406030204" pitchFamily="18" charset="0"/>
                              <a:ea typeface="Cambria Math" panose="02040503050406030204" pitchFamily="18" charset="0"/>
                            </a:rPr>
                            <m:t>𝒙</m:t>
                          </m:r>
                        </m:e>
                        <m:e>
                          <m:r>
                            <a:rPr lang="en-US" altLang="zh-CN" sz="2400" b="0" i="1" smtClean="0">
                              <a:latin typeface="Cambria Math" panose="02040503050406030204" pitchFamily="18" charset="0"/>
                              <a:ea typeface="Cambria Math" panose="02040503050406030204" pitchFamily="18" charset="0"/>
                            </a:rPr>
                            <m:t>𝑐</m:t>
                          </m:r>
                        </m:e>
                      </m:d>
                      <m:r>
                        <a:rPr lang="en-US" altLang="zh-CN" sz="2400" i="1">
                          <a:latin typeface="Cambria Math" panose="02040503050406030204" pitchFamily="18" charset="0"/>
                          <a:ea typeface="Cambria Math" panose="02040503050406030204" pitchFamily="18" charset="0"/>
                        </a:rPr>
                        <m:t>𝑃</m:t>
                      </m:r>
                      <m:d>
                        <m:dPr>
                          <m:ctrlPr>
                            <a:rPr lang="en-US" altLang="zh-CN" sz="2400" i="1">
                              <a:latin typeface="Cambria Math" panose="02040503050406030204" pitchFamily="18" charset="0"/>
                              <a:ea typeface="Cambria Math" panose="02040503050406030204" pitchFamily="18" charset="0"/>
                            </a:rPr>
                          </m:ctrlPr>
                        </m:dPr>
                        <m:e>
                          <m:r>
                            <a:rPr lang="en-US" altLang="zh-CN" sz="2400" b="0" i="1" smtClean="0">
                              <a:latin typeface="Cambria Math" panose="02040503050406030204" pitchFamily="18" charset="0"/>
                              <a:ea typeface="Cambria Math" panose="02040503050406030204" pitchFamily="18" charset="0"/>
                            </a:rPr>
                            <m:t>𝑐</m:t>
                          </m:r>
                        </m:e>
                      </m:d>
                      <m:r>
                        <a:rPr lang="en-US" altLang="zh-CN" sz="2400" i="1">
                          <a:latin typeface="Cambria Math" panose="02040503050406030204" pitchFamily="18" charset="0"/>
                          <a:ea typeface="Cambria Math" panose="02040503050406030204" pitchFamily="18" charset="0"/>
                        </a:rPr>
                        <m:t>∝</m:t>
                      </m:r>
                      <m:r>
                        <a:rPr lang="en-US" altLang="zh-CN" sz="2400" b="0" i="1" smtClean="0">
                          <a:latin typeface="Cambria Math" panose="02040503050406030204" pitchFamily="18" charset="0"/>
                          <a:ea typeface="Cambria Math" panose="02040503050406030204" pitchFamily="18" charset="0"/>
                        </a:rPr>
                        <m:t>𝑃</m:t>
                      </m:r>
                      <m:r>
                        <a:rPr lang="en-US" altLang="zh-CN" sz="2400" b="0" i="1" smtClean="0">
                          <a:latin typeface="Cambria Math" panose="02040503050406030204" pitchFamily="18" charset="0"/>
                          <a:ea typeface="Cambria Math" panose="02040503050406030204" pitchFamily="18" charset="0"/>
                        </a:rPr>
                        <m:t>(</m:t>
                      </m:r>
                      <m:r>
                        <a:rPr lang="en-US" altLang="zh-CN" sz="2400" b="0" i="1" smtClean="0">
                          <a:latin typeface="Cambria Math" panose="02040503050406030204" pitchFamily="18" charset="0"/>
                          <a:ea typeface="Cambria Math" panose="02040503050406030204" pitchFamily="18" charset="0"/>
                        </a:rPr>
                        <m:t>𝑐</m:t>
                      </m:r>
                      <m:r>
                        <a:rPr lang="en-US" altLang="zh-CN" sz="2400" b="0" i="1" smtClean="0">
                          <a:latin typeface="Cambria Math" panose="02040503050406030204" pitchFamily="18" charset="0"/>
                          <a:ea typeface="Cambria Math" panose="02040503050406030204" pitchFamily="18" charset="0"/>
                        </a:rPr>
                        <m:t>)</m:t>
                      </m:r>
                      <m:nary>
                        <m:naryPr>
                          <m:chr m:val="∏"/>
                          <m:ctrlPr>
                            <a:rPr lang="en-US" altLang="zh-CN" sz="2400" b="0" i="1" smtClean="0">
                              <a:latin typeface="Cambria Math" panose="02040503050406030204" pitchFamily="18" charset="0"/>
                              <a:ea typeface="Cambria Math" panose="02040503050406030204" pitchFamily="18" charset="0"/>
                            </a:rPr>
                          </m:ctrlPr>
                        </m:naryPr>
                        <m:sub>
                          <m:r>
                            <m:rPr>
                              <m:brk m:alnAt="23"/>
                            </m:rPr>
                            <a:rPr lang="en-US" altLang="zh-CN" sz="2400" b="0" i="1" smtClean="0">
                              <a:latin typeface="Cambria Math" panose="02040503050406030204" pitchFamily="18" charset="0"/>
                              <a:ea typeface="Cambria Math" panose="02040503050406030204" pitchFamily="18" charset="0"/>
                            </a:rPr>
                            <m:t>𝑖</m:t>
                          </m:r>
                          <m:r>
                            <a:rPr lang="en-US" altLang="zh-CN" sz="2400" b="0" i="1" smtClean="0">
                              <a:latin typeface="Cambria Math" panose="02040503050406030204" pitchFamily="18" charset="0"/>
                              <a:ea typeface="Cambria Math" panose="02040503050406030204" pitchFamily="18" charset="0"/>
                            </a:rPr>
                            <m:t>=1</m:t>
                          </m:r>
                        </m:sub>
                        <m:sup>
                          <m:r>
                            <a:rPr lang="en-US" altLang="zh-CN" sz="2400" b="0" i="1" smtClean="0">
                              <a:latin typeface="Cambria Math" panose="02040503050406030204" pitchFamily="18" charset="0"/>
                              <a:ea typeface="Cambria Math" panose="02040503050406030204" pitchFamily="18" charset="0"/>
                            </a:rPr>
                            <m:t>𝑑</m:t>
                          </m:r>
                        </m:sup>
                        <m:e>
                          <m:r>
                            <a:rPr lang="en-US" altLang="zh-CN" sz="2400" b="0" i="1" smtClean="0">
                              <a:latin typeface="Cambria Math" panose="02040503050406030204" pitchFamily="18" charset="0"/>
                              <a:ea typeface="Cambria Math" panose="02040503050406030204" pitchFamily="18" charset="0"/>
                            </a:rPr>
                            <m:t>𝑃</m:t>
                          </m:r>
                          <m:r>
                            <a:rPr lang="en-US" altLang="zh-CN" sz="2400" b="0" i="1" smtClean="0">
                              <a:latin typeface="Cambria Math" panose="02040503050406030204" pitchFamily="18" charset="0"/>
                              <a:ea typeface="Cambria Math" panose="02040503050406030204" pitchFamily="18" charset="0"/>
                            </a:rPr>
                            <m:t>(</m:t>
                          </m:r>
                          <m:sSub>
                            <m:sSubPr>
                              <m:ctrlPr>
                                <a:rPr lang="en-US" altLang="zh-CN" sz="2400" b="0" i="1" smtClean="0">
                                  <a:latin typeface="Cambria Math" panose="02040503050406030204" pitchFamily="18" charset="0"/>
                                  <a:ea typeface="Cambria Math" panose="02040503050406030204" pitchFamily="18" charset="0"/>
                                </a:rPr>
                              </m:ctrlPr>
                            </m:sSubPr>
                            <m:e>
                              <m:r>
                                <a:rPr lang="en-US" altLang="zh-CN" sz="2400" b="0" i="1" smtClean="0">
                                  <a:latin typeface="Cambria Math" panose="02040503050406030204" pitchFamily="18" charset="0"/>
                                  <a:ea typeface="Cambria Math" panose="02040503050406030204" pitchFamily="18" charset="0"/>
                                </a:rPr>
                                <m:t>𝑥</m:t>
                              </m:r>
                            </m:e>
                            <m:sub>
                              <m:r>
                                <a:rPr lang="en-US" altLang="zh-CN" sz="2400" b="0" i="1" smtClean="0">
                                  <a:latin typeface="Cambria Math" panose="02040503050406030204" pitchFamily="18" charset="0"/>
                                  <a:ea typeface="Cambria Math" panose="02040503050406030204" pitchFamily="18" charset="0"/>
                                </a:rPr>
                                <m:t>𝑖</m:t>
                              </m:r>
                            </m:sub>
                          </m:sSub>
                          <m:r>
                            <a:rPr lang="en-US" altLang="zh-CN" sz="2400" b="0" i="1" smtClean="0">
                              <a:latin typeface="Cambria Math" panose="02040503050406030204" pitchFamily="18" charset="0"/>
                              <a:ea typeface="Cambria Math" panose="02040503050406030204" pitchFamily="18" charset="0"/>
                            </a:rPr>
                            <m:t>|</m:t>
                          </m:r>
                          <m:r>
                            <a:rPr lang="en-US" altLang="zh-CN" sz="2400" b="0" i="1" smtClean="0">
                              <a:latin typeface="Cambria Math" panose="02040503050406030204" pitchFamily="18" charset="0"/>
                              <a:ea typeface="Cambria Math" panose="02040503050406030204" pitchFamily="18" charset="0"/>
                            </a:rPr>
                            <m:t>𝑐</m:t>
                          </m:r>
                          <m:r>
                            <a:rPr lang="en-US" altLang="zh-CN" sz="2400" b="0" i="1" smtClean="0">
                              <a:latin typeface="Cambria Math" panose="02040503050406030204" pitchFamily="18" charset="0"/>
                              <a:ea typeface="Cambria Math" panose="02040503050406030204" pitchFamily="18" charset="0"/>
                            </a:rPr>
                            <m:t>,</m:t>
                          </m:r>
                          <m:r>
                            <a:rPr lang="en-US" altLang="zh-CN" sz="2400" b="0" i="1" smtClean="0">
                              <a:latin typeface="Cambria Math" panose="02040503050406030204" pitchFamily="18" charset="0"/>
                              <a:ea typeface="Cambria Math" panose="02040503050406030204" pitchFamily="18" charset="0"/>
                            </a:rPr>
                            <m:t>𝑝</m:t>
                          </m:r>
                          <m:sSub>
                            <m:sSubPr>
                              <m:ctrlPr>
                                <a:rPr lang="en-US" altLang="zh-CN" sz="2400" b="0" i="1" smtClean="0">
                                  <a:latin typeface="Cambria Math" panose="02040503050406030204" pitchFamily="18" charset="0"/>
                                  <a:ea typeface="Cambria Math" panose="02040503050406030204" pitchFamily="18" charset="0"/>
                                </a:rPr>
                              </m:ctrlPr>
                            </m:sSubPr>
                            <m:e>
                              <m:r>
                                <a:rPr lang="en-US" altLang="zh-CN" sz="2400" b="0" i="1" smtClean="0">
                                  <a:latin typeface="Cambria Math" panose="02040503050406030204" pitchFamily="18" charset="0"/>
                                  <a:ea typeface="Cambria Math" panose="02040503050406030204" pitchFamily="18" charset="0"/>
                                </a:rPr>
                                <m:t>𝑎</m:t>
                              </m:r>
                            </m:e>
                            <m:sub>
                              <m:r>
                                <a:rPr lang="en-US" altLang="zh-CN" sz="2400" b="0" i="1" smtClean="0">
                                  <a:latin typeface="Cambria Math" panose="02040503050406030204" pitchFamily="18" charset="0"/>
                                  <a:ea typeface="Cambria Math" panose="02040503050406030204" pitchFamily="18" charset="0"/>
                                </a:rPr>
                                <m:t>𝑖</m:t>
                              </m:r>
                            </m:sub>
                          </m:sSub>
                          <m:r>
                            <a:rPr lang="en-US" altLang="zh-CN" sz="2400" b="0" i="1" smtClean="0">
                              <a:latin typeface="Cambria Math" panose="02040503050406030204" pitchFamily="18" charset="0"/>
                              <a:ea typeface="Cambria Math" panose="02040503050406030204" pitchFamily="18" charset="0"/>
                            </a:rPr>
                            <m:t>)</m:t>
                          </m:r>
                        </m:e>
                      </m:nary>
                    </m:oMath>
                  </m:oMathPara>
                </a14:m>
                <a:endParaRPr lang="zh-CN" altLang="en-US" dirty="0"/>
              </a:p>
            </p:txBody>
          </p:sp>
        </mc:Choice>
        <mc:Fallback xmlns="">
          <p:sp>
            <p:nvSpPr>
              <p:cNvPr id="7" name="文本框 6"/>
              <p:cNvSpPr txBox="1">
                <a:spLocks noRot="1" noChangeAspect="1" noMove="1" noResize="1" noEditPoints="1" noAdjustHandles="1" noChangeArrowheads="1" noChangeShapeType="1" noTextEdit="1"/>
              </p:cNvSpPr>
              <p:nvPr/>
            </p:nvSpPr>
            <p:spPr>
              <a:xfrm>
                <a:off x="657528" y="3137222"/>
                <a:ext cx="7950895" cy="1045927"/>
              </a:xfrm>
              <a:prstGeom prst="rect">
                <a:avLst/>
              </a:prstGeom>
              <a:blipFill>
                <a:blip r:embed="rId4"/>
                <a:stretch>
                  <a:fillRect/>
                </a:stretch>
              </a:blipFill>
            </p:spPr>
            <p:txBody>
              <a:bodyPr/>
              <a:lstStyle/>
              <a:p>
                <a:r>
                  <a:rPr lang="zh-CN" altLang="en-US">
                    <a:noFill/>
                  </a:rPr>
                  <a:t> </a:t>
                </a:r>
              </a:p>
            </p:txBody>
          </p:sp>
        </mc:Fallback>
      </mc:AlternateContent>
      <p:pic>
        <p:nvPicPr>
          <p:cNvPr id="9" name="Picture 6" descr="http://img3.redocn.com/20120415/Redocn_2012041504082874.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4400" b="6720"/>
          <a:stretch/>
        </p:blipFill>
        <p:spPr bwMode="auto">
          <a:xfrm>
            <a:off x="6815771" y="4341708"/>
            <a:ext cx="2203163" cy="203158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0" name="矩形 9"/>
              <p:cNvSpPr/>
              <p:nvPr/>
            </p:nvSpPr>
            <p:spPr>
              <a:xfrm>
                <a:off x="587829" y="5253670"/>
                <a:ext cx="6123363" cy="830997"/>
              </a:xfrm>
              <a:prstGeom prst="rect">
                <a:avLst/>
              </a:prstGeom>
            </p:spPr>
            <p:txBody>
              <a:bodyPr wrap="square">
                <a:spAutoFit/>
              </a:bodyPr>
              <a:lstStyle/>
              <a:p>
                <a:r>
                  <a:rPr lang="en-US" altLang="zh-CN" sz="2400" dirty="0" smtClean="0">
                    <a:solidFill>
                      <a:srgbClr val="FF0000"/>
                    </a:solidFill>
                  </a:rPr>
                  <a:t>How to determine the parent attribute</a:t>
                </a:r>
                <a:r>
                  <a:rPr lang="en-US" altLang="zh-CN" sz="2400" dirty="0" smtClean="0">
                    <a:solidFill>
                      <a:srgbClr val="FF0000"/>
                    </a:solidFill>
                    <a:ea typeface="Cambria Math" panose="02040503050406030204" pitchFamily="18" charset="0"/>
                  </a:rPr>
                  <a:t> </a:t>
                </a:r>
                <a14:m>
                  <m:oMath xmlns:m="http://schemas.openxmlformats.org/officeDocument/2006/math">
                    <m:r>
                      <a:rPr lang="en-US" altLang="zh-CN" sz="2400" i="1">
                        <a:solidFill>
                          <a:srgbClr val="FF0000"/>
                        </a:solidFill>
                        <a:latin typeface="Cambria Math" panose="02040503050406030204" pitchFamily="18" charset="0"/>
                        <a:ea typeface="Cambria Math" panose="02040503050406030204" pitchFamily="18" charset="0"/>
                      </a:rPr>
                      <m:t>𝑝</m:t>
                    </m:r>
                    <m:sSub>
                      <m:sSubPr>
                        <m:ctrlPr>
                          <a:rPr lang="en-US" altLang="zh-CN" sz="2400" i="1">
                            <a:solidFill>
                              <a:srgbClr val="FF0000"/>
                            </a:solidFill>
                            <a:latin typeface="Cambria Math" panose="02040503050406030204" pitchFamily="18" charset="0"/>
                            <a:ea typeface="Cambria Math" panose="02040503050406030204" pitchFamily="18" charset="0"/>
                          </a:rPr>
                        </m:ctrlPr>
                      </m:sSubPr>
                      <m:e>
                        <m:r>
                          <a:rPr lang="en-US" altLang="zh-CN" sz="2400" i="1">
                            <a:solidFill>
                              <a:srgbClr val="FF0000"/>
                            </a:solidFill>
                            <a:latin typeface="Cambria Math" panose="02040503050406030204" pitchFamily="18" charset="0"/>
                            <a:ea typeface="Cambria Math" panose="02040503050406030204" pitchFamily="18" charset="0"/>
                          </a:rPr>
                          <m:t>𝑎</m:t>
                        </m:r>
                      </m:e>
                      <m:sub>
                        <m:r>
                          <a:rPr lang="en-US" altLang="zh-CN" sz="2400" i="1">
                            <a:solidFill>
                              <a:srgbClr val="FF0000"/>
                            </a:solidFill>
                            <a:latin typeface="Cambria Math" panose="02040503050406030204" pitchFamily="18" charset="0"/>
                            <a:ea typeface="Cambria Math" panose="02040503050406030204" pitchFamily="18" charset="0"/>
                          </a:rPr>
                          <m:t>𝑖</m:t>
                        </m:r>
                      </m:sub>
                    </m:sSub>
                  </m:oMath>
                </a14:m>
                <a:r>
                  <a:rPr lang="en-US" altLang="zh-CN" sz="2400" dirty="0">
                    <a:solidFill>
                      <a:srgbClr val="FF0000"/>
                    </a:solidFill>
                  </a:rPr>
                  <a:t> for each </a:t>
                </a:r>
                <a:r>
                  <a:rPr lang="en-US" altLang="zh-CN" sz="2400" dirty="0" smtClean="0">
                    <a:solidFill>
                      <a:srgbClr val="FF0000"/>
                    </a:solidFill>
                  </a:rPr>
                  <a:t>attribute </a:t>
                </a:r>
                <a14:m>
                  <m:oMath xmlns:m="http://schemas.openxmlformats.org/officeDocument/2006/math">
                    <m:sSub>
                      <m:sSubPr>
                        <m:ctrlPr>
                          <a:rPr lang="en-US" altLang="zh-CN" sz="2400" i="1">
                            <a:solidFill>
                              <a:srgbClr val="FF0000"/>
                            </a:solidFill>
                            <a:latin typeface="Cambria Math" panose="02040503050406030204" pitchFamily="18" charset="0"/>
                            <a:ea typeface="Cambria Math" panose="02040503050406030204" pitchFamily="18" charset="0"/>
                          </a:rPr>
                        </m:ctrlPr>
                      </m:sSubPr>
                      <m:e>
                        <m:r>
                          <a:rPr lang="en-US" altLang="zh-CN" sz="2400" b="0" i="1">
                            <a:solidFill>
                              <a:srgbClr val="FF0000"/>
                            </a:solidFill>
                            <a:latin typeface="Cambria Math" panose="02040503050406030204" pitchFamily="18" charset="0"/>
                            <a:ea typeface="Cambria Math" panose="02040503050406030204" pitchFamily="18" charset="0"/>
                          </a:rPr>
                          <m:t>𝑥</m:t>
                        </m:r>
                      </m:e>
                      <m:sub>
                        <m:r>
                          <a:rPr lang="en-US" altLang="zh-CN" sz="2400" i="1">
                            <a:solidFill>
                              <a:srgbClr val="FF0000"/>
                            </a:solidFill>
                            <a:latin typeface="Cambria Math" panose="02040503050406030204" pitchFamily="18" charset="0"/>
                            <a:ea typeface="Cambria Math" panose="02040503050406030204" pitchFamily="18" charset="0"/>
                          </a:rPr>
                          <m:t>𝑖</m:t>
                        </m:r>
                      </m:sub>
                    </m:sSub>
                  </m:oMath>
                </a14:m>
                <a:r>
                  <a:rPr lang="en-US" altLang="zh-CN" sz="2400" dirty="0">
                    <a:solidFill>
                      <a:srgbClr val="FF0000"/>
                    </a:solidFill>
                  </a:rPr>
                  <a:t>?</a:t>
                </a:r>
              </a:p>
            </p:txBody>
          </p:sp>
        </mc:Choice>
        <mc:Fallback xmlns="">
          <p:sp>
            <p:nvSpPr>
              <p:cNvPr id="10" name="矩形 9"/>
              <p:cNvSpPr>
                <a:spLocks noRot="1" noChangeAspect="1" noMove="1" noResize="1" noEditPoints="1" noAdjustHandles="1" noChangeArrowheads="1" noChangeShapeType="1" noTextEdit="1"/>
              </p:cNvSpPr>
              <p:nvPr/>
            </p:nvSpPr>
            <p:spPr>
              <a:xfrm>
                <a:off x="587829" y="5253670"/>
                <a:ext cx="6123363" cy="830997"/>
              </a:xfrm>
              <a:prstGeom prst="rect">
                <a:avLst/>
              </a:prstGeom>
              <a:blipFill>
                <a:blip r:embed="rId6"/>
                <a:stretch>
                  <a:fillRect l="-1493" t="-5882" b="-1617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0375841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rotWithShape="1">
          <a:blip r:embed="rId3">
            <a:extLst>
              <a:ext uri="{BEBA8EAE-BF5A-486C-A8C5-ECC9F3942E4B}">
                <a14:imgProps xmlns:a14="http://schemas.microsoft.com/office/drawing/2010/main">
                  <a14:imgLayer r:embed="rId4">
                    <a14:imgEffect>
                      <a14:backgroundRemoval t="0" b="98171" l="1325" r="86755">
                        <a14:foregroundMark x1="17881" y1="22561" x2="68212" y2="34146"/>
                        <a14:foregroundMark x1="38411" y1="11585" x2="55298" y2="12195"/>
                        <a14:backgroundMark x1="29139" y1="4268" x2="32781" y2="0"/>
                        <a14:backgroundMark x1="32781" y1="1220" x2="32781" y2="1220"/>
                        <a14:backgroundMark x1="33775" y1="610" x2="33775" y2="610"/>
                        <a14:backgroundMark x1="33444" y1="610" x2="33444" y2="610"/>
                        <a14:backgroundMark x1="32781" y1="610" x2="32781" y2="610"/>
                        <a14:backgroundMark x1="33113" y1="0" x2="33113" y2="0"/>
                        <a14:backgroundMark x1="32781" y1="0" x2="32781" y2="0"/>
                      </a14:backgroundRemoval>
                    </a14:imgEffect>
                  </a14:imgLayer>
                </a14:imgProps>
              </a:ext>
            </a:extLst>
          </a:blip>
          <a:srcRect l="4499" r="11636"/>
          <a:stretch/>
        </p:blipFill>
        <p:spPr>
          <a:xfrm>
            <a:off x="5950857" y="4191265"/>
            <a:ext cx="3193143" cy="2067633"/>
          </a:xfrm>
          <a:prstGeom prst="rect">
            <a:avLst/>
          </a:prstGeom>
        </p:spPr>
      </p:pic>
      <p:sp>
        <p:nvSpPr>
          <p:cNvPr id="2" name="标题 1"/>
          <p:cNvSpPr>
            <a:spLocks noGrp="1"/>
          </p:cNvSpPr>
          <p:nvPr>
            <p:ph type="title"/>
          </p:nvPr>
        </p:nvSpPr>
        <p:spPr/>
        <p:txBody>
          <a:bodyPr/>
          <a:lstStyle/>
          <a:p>
            <a:r>
              <a:rPr lang="en-US" altLang="zh-CN" dirty="0"/>
              <a:t>Semi-naïve Bayes classifier</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92500"/>
              </a:bodyPr>
              <a:lstStyle/>
              <a:p>
                <a:r>
                  <a:rPr lang="en-US" altLang="zh-CN" dirty="0" smtClean="0"/>
                  <a:t>A SPODE requires all attributes to depend on the same attribute, namely the </a:t>
                </a:r>
                <a:r>
                  <a:rPr lang="en-US" altLang="zh-CN" dirty="0" err="1" smtClean="0"/>
                  <a:t>superparent</a:t>
                </a:r>
                <a:r>
                  <a:rPr lang="en-US" altLang="zh-CN" dirty="0"/>
                  <a:t>, in addition to the </a:t>
                </a:r>
                <a:r>
                  <a:rPr lang="en-US" altLang="zh-CN" dirty="0" smtClean="0"/>
                  <a:t>class</a:t>
                </a:r>
              </a:p>
              <a:p>
                <a:r>
                  <a:rPr lang="en-US" altLang="zh-CN" dirty="0"/>
                  <a:t>A SPODE with </a:t>
                </a:r>
                <a:r>
                  <a:rPr lang="en-US" altLang="zh-CN" dirty="0" err="1"/>
                  <a:t>superparent</a:t>
                </a:r>
                <a:r>
                  <a:rPr lang="en-US" altLang="zh-CN" dirty="0"/>
                  <a:t> </a:t>
                </a:r>
                <a14:m>
                  <m:oMath xmlns:m="http://schemas.openxmlformats.org/officeDocument/2006/math">
                    <m:r>
                      <a:rPr lang="en-US" altLang="zh-CN" b="0" i="1" dirty="0" smtClean="0">
                        <a:latin typeface="Cambria Math" panose="02040503050406030204" pitchFamily="18" charset="0"/>
                      </a:rPr>
                      <m:t>𝑝𝑎</m:t>
                    </m:r>
                  </m:oMath>
                </a14:m>
                <a:r>
                  <a:rPr lang="en-US" altLang="zh-CN" dirty="0"/>
                  <a:t> will estimate the probability of each class label </a:t>
                </a:r>
                <a14:m>
                  <m:oMath xmlns:m="http://schemas.openxmlformats.org/officeDocument/2006/math">
                    <m:r>
                      <a:rPr lang="en-US" altLang="zh-CN" i="1" dirty="0" smtClean="0">
                        <a:latin typeface="Cambria Math" panose="02040503050406030204" pitchFamily="18" charset="0"/>
                      </a:rPr>
                      <m:t>𝑐</m:t>
                    </m:r>
                  </m:oMath>
                </a14:m>
                <a:r>
                  <a:rPr lang="en-US" altLang="zh-CN" dirty="0"/>
                  <a:t> given an instance </a:t>
                </a:r>
                <a14:m>
                  <m:oMath xmlns:m="http://schemas.openxmlformats.org/officeDocument/2006/math">
                    <m:r>
                      <a:rPr lang="en-US" altLang="zh-CN" b="1" i="1" dirty="0" smtClean="0">
                        <a:latin typeface="Cambria Math" panose="02040503050406030204" pitchFamily="18" charset="0"/>
                      </a:rPr>
                      <m:t>𝒙</m:t>
                    </m:r>
                  </m:oMath>
                </a14:m>
                <a:r>
                  <a:rPr lang="en-US" altLang="zh-CN" dirty="0"/>
                  <a:t> as follows. Denote the value </a:t>
                </a:r>
                <a:r>
                  <a:rPr lang="en-US" altLang="zh-CN" dirty="0" smtClean="0"/>
                  <a:t>of </a:t>
                </a:r>
                <a14:m>
                  <m:oMath xmlns:m="http://schemas.openxmlformats.org/officeDocument/2006/math">
                    <m:r>
                      <a:rPr lang="en-US" altLang="zh-CN" i="1" dirty="0">
                        <a:latin typeface="Cambria Math" panose="02040503050406030204" pitchFamily="18" charset="0"/>
                      </a:rPr>
                      <m:t>𝑝𝑎</m:t>
                    </m:r>
                  </m:oMath>
                </a14:m>
                <a:r>
                  <a:rPr lang="en-US" altLang="zh-CN" dirty="0" smtClean="0"/>
                  <a:t> in </a:t>
                </a:r>
                <a14:m>
                  <m:oMath xmlns:m="http://schemas.openxmlformats.org/officeDocument/2006/math">
                    <m:r>
                      <a:rPr lang="en-US" altLang="zh-CN" b="1" i="1" dirty="0" smtClean="0">
                        <a:latin typeface="Cambria Math" panose="02040503050406030204" pitchFamily="18" charset="0"/>
                      </a:rPr>
                      <m:t>𝒙</m:t>
                    </m:r>
                  </m:oMath>
                </a14:m>
                <a:r>
                  <a:rPr lang="en-US" altLang="zh-CN" dirty="0"/>
                  <a:t> by </a:t>
                </a:r>
                <a14:m>
                  <m:oMath xmlns:m="http://schemas.openxmlformats.org/officeDocument/2006/math">
                    <m:sSub>
                      <m:sSubPr>
                        <m:ctrlPr>
                          <a:rPr lang="en-US" altLang="zh-CN" b="0" i="1" dirty="0" smtClean="0">
                            <a:latin typeface="Cambria Math" panose="02040503050406030204" pitchFamily="18" charset="0"/>
                          </a:rPr>
                        </m:ctrlPr>
                      </m:sSubPr>
                      <m:e>
                        <m:r>
                          <a:rPr lang="en-US" altLang="zh-CN" i="1" dirty="0" smtClean="0">
                            <a:latin typeface="Cambria Math" panose="02040503050406030204" pitchFamily="18" charset="0"/>
                          </a:rPr>
                          <m:t>𝑥</m:t>
                        </m:r>
                      </m:e>
                      <m:sub>
                        <m:r>
                          <a:rPr lang="en-US" altLang="zh-CN" i="1" dirty="0" smtClean="0">
                            <a:latin typeface="Cambria Math" panose="02040503050406030204" pitchFamily="18" charset="0"/>
                          </a:rPr>
                          <m:t>𝑝</m:t>
                        </m:r>
                        <m:r>
                          <a:rPr lang="en-US" altLang="zh-CN" b="0" i="1" dirty="0" smtClean="0">
                            <a:latin typeface="Cambria Math" panose="02040503050406030204" pitchFamily="18" charset="0"/>
                          </a:rPr>
                          <m:t>𝑎</m:t>
                        </m:r>
                      </m:sub>
                    </m:sSub>
                  </m:oMath>
                </a14:m>
                <a:endParaRPr lang="en-US" altLang="zh-CN" dirty="0" smtClean="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5"/>
                <a:stretch>
                  <a:fillRect l="-988" t="-1456" r="-1216"/>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12/16/2020</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21</a:t>
            </a:fld>
            <a:endParaRPr lang="en-US"/>
          </a:p>
        </p:txBody>
      </p:sp>
      <mc:AlternateContent xmlns:mc="http://schemas.openxmlformats.org/markup-compatibility/2006" xmlns:a14="http://schemas.microsoft.com/office/drawing/2010/main">
        <mc:Choice Requires="a14">
          <p:sp>
            <p:nvSpPr>
              <p:cNvPr id="10" name="文本框 9"/>
              <p:cNvSpPr txBox="1"/>
              <p:nvPr/>
            </p:nvSpPr>
            <p:spPr>
              <a:xfrm>
                <a:off x="256743" y="2987566"/>
                <a:ext cx="7398051" cy="167007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rPr>
                        <m:t>𝑃</m:t>
                      </m:r>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𝑐</m:t>
                          </m:r>
                        </m:e>
                        <m:e>
                          <m:r>
                            <a:rPr lang="en-US" altLang="zh-CN" sz="2400" b="1" i="1" smtClean="0">
                              <a:latin typeface="Cambria Math" panose="02040503050406030204" pitchFamily="18" charset="0"/>
                            </a:rPr>
                            <m:t>𝒙</m:t>
                          </m:r>
                        </m:e>
                      </m:d>
                      <m:r>
                        <a:rPr lang="en-US" altLang="zh-CN" sz="2400" b="0" i="1" smtClean="0">
                          <a:latin typeface="Cambria Math" panose="02040503050406030204" pitchFamily="18" charset="0"/>
                        </a:rPr>
                        <m:t>=</m:t>
                      </m:r>
                      <m:f>
                        <m:fPr>
                          <m:ctrlPr>
                            <a:rPr lang="en-US" altLang="zh-CN" sz="2400" b="0" i="1" smtClean="0">
                              <a:latin typeface="Cambria Math" panose="02040503050406030204" pitchFamily="18" charset="0"/>
                            </a:rPr>
                          </m:ctrlPr>
                        </m:fPr>
                        <m:num>
                          <m:r>
                            <a:rPr lang="en-US" altLang="zh-CN" sz="2400" b="0" i="1" smtClean="0">
                              <a:latin typeface="Cambria Math" panose="02040503050406030204" pitchFamily="18" charset="0"/>
                            </a:rPr>
                            <m:t>𝑃</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𝑐</m:t>
                          </m:r>
                          <m:r>
                            <a:rPr lang="en-US" altLang="zh-CN" sz="2400" b="0" i="1" smtClean="0">
                              <a:latin typeface="Cambria Math" panose="02040503050406030204" pitchFamily="18" charset="0"/>
                            </a:rPr>
                            <m:t>,</m:t>
                          </m:r>
                          <m:r>
                            <a:rPr lang="en-US" altLang="zh-CN" sz="2400" b="1" i="1" smtClean="0">
                              <a:latin typeface="Cambria Math" panose="02040503050406030204" pitchFamily="18" charset="0"/>
                            </a:rPr>
                            <m:t>𝒙</m:t>
                          </m:r>
                          <m:r>
                            <a:rPr lang="en-US" altLang="zh-CN" sz="2400" b="0" i="1" smtClean="0">
                              <a:latin typeface="Cambria Math" panose="02040503050406030204" pitchFamily="18" charset="0"/>
                            </a:rPr>
                            <m:t>)</m:t>
                          </m:r>
                        </m:num>
                        <m:den>
                          <m:r>
                            <a:rPr lang="en-US" altLang="zh-CN" sz="2400" b="0" i="1" smtClean="0">
                              <a:latin typeface="Cambria Math" panose="02040503050406030204" pitchFamily="18" charset="0"/>
                            </a:rPr>
                            <m:t>𝑃</m:t>
                          </m:r>
                          <m:r>
                            <a:rPr lang="en-US" altLang="zh-CN" sz="2400" b="0" i="1" smtClean="0">
                              <a:latin typeface="Cambria Math" panose="02040503050406030204" pitchFamily="18" charset="0"/>
                            </a:rPr>
                            <m:t>(</m:t>
                          </m:r>
                          <m:r>
                            <a:rPr lang="en-US" altLang="zh-CN" sz="2400" b="1" i="1" smtClean="0">
                              <a:latin typeface="Cambria Math" panose="02040503050406030204" pitchFamily="18" charset="0"/>
                            </a:rPr>
                            <m:t>𝒙</m:t>
                          </m:r>
                          <m:r>
                            <a:rPr lang="en-US" altLang="zh-CN" sz="2400" b="0" i="1" smtClean="0">
                              <a:latin typeface="Cambria Math" panose="02040503050406030204" pitchFamily="18" charset="0"/>
                            </a:rPr>
                            <m:t>)</m:t>
                          </m:r>
                        </m:den>
                      </m:f>
                      <m:r>
                        <a:rPr lang="en-US" altLang="zh-CN" sz="2400" b="0" i="1" smtClean="0">
                          <a:latin typeface="Cambria Math" panose="02040503050406030204" pitchFamily="18" charset="0"/>
                        </a:rPr>
                        <m:t>=</m:t>
                      </m:r>
                      <m:f>
                        <m:fPr>
                          <m:ctrlPr>
                            <a:rPr lang="en-US" altLang="zh-CN" sz="2400" i="1">
                              <a:latin typeface="Cambria Math" panose="02040503050406030204" pitchFamily="18" charset="0"/>
                            </a:rPr>
                          </m:ctrlPr>
                        </m:fPr>
                        <m:num>
                          <m:r>
                            <a:rPr lang="en-US" altLang="zh-CN" sz="2400" i="1">
                              <a:latin typeface="Cambria Math" panose="02040503050406030204" pitchFamily="18" charset="0"/>
                            </a:rPr>
                            <m:t>𝑃</m:t>
                          </m:r>
                          <m:r>
                            <a:rPr lang="en-US" altLang="zh-CN" sz="2400" i="1" smtClean="0">
                              <a:latin typeface="Cambria Math" panose="02040503050406030204" pitchFamily="18" charset="0"/>
                            </a:rPr>
                            <m:t>(</m:t>
                          </m:r>
                          <m:r>
                            <a:rPr lang="en-US" altLang="zh-CN" sz="2400" b="0" i="1" smtClean="0">
                              <a:latin typeface="Cambria Math" panose="02040503050406030204" pitchFamily="18" charset="0"/>
                            </a:rPr>
                            <m:t>𝑐</m:t>
                          </m:r>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𝑝𝑎</m:t>
                              </m:r>
                            </m:sub>
                          </m:sSub>
                          <m:r>
                            <a:rPr lang="en-US" altLang="zh-CN" sz="2400" b="0" i="1" smtClean="0">
                              <a:latin typeface="Cambria Math" panose="02040503050406030204" pitchFamily="18" charset="0"/>
                            </a:rPr>
                            <m:t>,</m:t>
                          </m:r>
                          <m:r>
                            <a:rPr lang="en-US" altLang="zh-CN" sz="2400" b="1" i="1" smtClean="0">
                              <a:latin typeface="Cambria Math" panose="02040503050406030204" pitchFamily="18" charset="0"/>
                            </a:rPr>
                            <m:t>𝒙</m:t>
                          </m:r>
                          <m:r>
                            <a:rPr lang="en-US" altLang="zh-CN" sz="2400" b="0" i="1" smtClean="0">
                              <a:latin typeface="Cambria Math" panose="02040503050406030204" pitchFamily="18" charset="0"/>
                            </a:rPr>
                            <m:t>)</m:t>
                          </m:r>
                        </m:num>
                        <m:den>
                          <m:r>
                            <a:rPr lang="en-US" altLang="zh-CN" sz="2400" i="1">
                              <a:latin typeface="Cambria Math" panose="02040503050406030204" pitchFamily="18" charset="0"/>
                            </a:rPr>
                            <m:t>𝑃</m:t>
                          </m:r>
                          <m:r>
                            <a:rPr lang="en-US" altLang="zh-CN" sz="2400" i="1">
                              <a:latin typeface="Cambria Math" panose="02040503050406030204" pitchFamily="18" charset="0"/>
                            </a:rPr>
                            <m:t>(</m:t>
                          </m:r>
                          <m:r>
                            <a:rPr lang="en-US" altLang="zh-CN" sz="2400" b="1" i="1">
                              <a:latin typeface="Cambria Math" panose="02040503050406030204" pitchFamily="18" charset="0"/>
                            </a:rPr>
                            <m:t>𝒙</m:t>
                          </m:r>
                          <m:r>
                            <a:rPr lang="en-US" altLang="zh-CN" sz="2400" i="1">
                              <a:latin typeface="Cambria Math" panose="02040503050406030204" pitchFamily="18" charset="0"/>
                            </a:rPr>
                            <m:t>)</m:t>
                          </m:r>
                        </m:den>
                      </m:f>
                      <m:r>
                        <a:rPr lang="en-US" altLang="zh-CN" sz="2400" b="0" i="1" smtClean="0">
                          <a:latin typeface="Cambria Math" panose="02040503050406030204" pitchFamily="18" charset="0"/>
                        </a:rPr>
                        <m:t>=</m:t>
                      </m:r>
                      <m:f>
                        <m:fPr>
                          <m:ctrlPr>
                            <a:rPr lang="en-US" altLang="zh-CN" sz="2400" i="1">
                              <a:latin typeface="Cambria Math" panose="02040503050406030204" pitchFamily="18" charset="0"/>
                            </a:rPr>
                          </m:ctrlPr>
                        </m:fPr>
                        <m:num>
                          <m:r>
                            <a:rPr lang="en-US" altLang="zh-CN" sz="2400" i="1">
                              <a:latin typeface="Cambria Math" panose="02040503050406030204" pitchFamily="18" charset="0"/>
                            </a:rPr>
                            <m:t>𝑃</m:t>
                          </m:r>
                          <m:d>
                            <m:dPr>
                              <m:ctrlPr>
                                <a:rPr lang="en-US" altLang="zh-CN" sz="2400" i="1">
                                  <a:latin typeface="Cambria Math" panose="02040503050406030204" pitchFamily="18" charset="0"/>
                                </a:rPr>
                              </m:ctrlPr>
                            </m:dPr>
                            <m:e>
                              <m:r>
                                <a:rPr lang="en-US" altLang="zh-CN" sz="2400" i="1">
                                  <a:latin typeface="Cambria Math" panose="02040503050406030204" pitchFamily="18" charset="0"/>
                                </a:rPr>
                                <m:t>𝑐</m:t>
                              </m:r>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𝑥</m:t>
                                  </m:r>
                                </m:e>
                                <m:sub>
                                  <m:r>
                                    <a:rPr lang="en-US" altLang="zh-CN" sz="2400" i="1">
                                      <a:latin typeface="Cambria Math" panose="02040503050406030204" pitchFamily="18" charset="0"/>
                                    </a:rPr>
                                    <m:t>𝑝</m:t>
                                  </m:r>
                                  <m:r>
                                    <a:rPr lang="en-US" altLang="zh-CN" sz="2400" b="0" i="1" smtClean="0">
                                      <a:latin typeface="Cambria Math" panose="02040503050406030204" pitchFamily="18" charset="0"/>
                                    </a:rPr>
                                    <m:t>𝑎</m:t>
                                  </m:r>
                                </m:sub>
                              </m:sSub>
                            </m:e>
                          </m:d>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𝑃</m:t>
                          </m:r>
                          <m:r>
                            <a:rPr lang="en-US" altLang="zh-CN" sz="2400" b="0" i="1" smtClean="0">
                              <a:latin typeface="Cambria Math" panose="02040503050406030204" pitchFamily="18" charset="0"/>
                            </a:rPr>
                            <m:t>(</m:t>
                          </m:r>
                          <m:r>
                            <a:rPr lang="en-US" altLang="zh-CN" sz="2400" b="1" i="1" smtClean="0">
                              <a:latin typeface="Cambria Math" panose="02040503050406030204" pitchFamily="18" charset="0"/>
                            </a:rPr>
                            <m:t>𝒙</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𝑐</m:t>
                          </m:r>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𝑝𝑎</m:t>
                              </m:r>
                            </m:sub>
                          </m:sSub>
                          <m:r>
                            <a:rPr lang="en-US" altLang="zh-CN" sz="2400" b="0" i="1" smtClean="0">
                              <a:latin typeface="Cambria Math" panose="02040503050406030204" pitchFamily="18" charset="0"/>
                            </a:rPr>
                            <m:t>)</m:t>
                          </m:r>
                        </m:num>
                        <m:den>
                          <m:r>
                            <a:rPr lang="en-US" altLang="zh-CN" sz="2400" i="1">
                              <a:latin typeface="Cambria Math" panose="02040503050406030204" pitchFamily="18" charset="0"/>
                            </a:rPr>
                            <m:t>𝑃</m:t>
                          </m:r>
                          <m:r>
                            <a:rPr lang="en-US" altLang="zh-CN" sz="2400" i="1">
                              <a:latin typeface="Cambria Math" panose="02040503050406030204" pitchFamily="18" charset="0"/>
                            </a:rPr>
                            <m:t>(</m:t>
                          </m:r>
                          <m:r>
                            <a:rPr lang="en-US" altLang="zh-CN" sz="2400" b="1" i="1">
                              <a:latin typeface="Cambria Math" panose="02040503050406030204" pitchFamily="18" charset="0"/>
                            </a:rPr>
                            <m:t>𝒙</m:t>
                          </m:r>
                          <m:r>
                            <a:rPr lang="en-US" altLang="zh-CN" sz="2400" i="1">
                              <a:latin typeface="Cambria Math" panose="02040503050406030204" pitchFamily="18" charset="0"/>
                            </a:rPr>
                            <m:t>)</m:t>
                          </m:r>
                        </m:den>
                      </m:f>
                    </m:oMath>
                  </m:oMathPara>
                </a14:m>
                <a:endParaRPr lang="en-US" altLang="zh-CN" sz="2400" dirty="0" smtClean="0"/>
              </a:p>
              <a:p>
                <a:pPr/>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rPr>
                        <m:t>=</m:t>
                      </m:r>
                      <m:f>
                        <m:fPr>
                          <m:ctrlPr>
                            <a:rPr lang="en-US" altLang="zh-CN" sz="2400" i="1">
                              <a:latin typeface="Cambria Math" panose="02040503050406030204" pitchFamily="18" charset="0"/>
                            </a:rPr>
                          </m:ctrlPr>
                        </m:fPr>
                        <m:num>
                          <m:r>
                            <a:rPr lang="en-US" altLang="zh-CN" sz="2400" i="1">
                              <a:latin typeface="Cambria Math" panose="02040503050406030204" pitchFamily="18" charset="0"/>
                            </a:rPr>
                            <m:t>𝑃</m:t>
                          </m:r>
                          <m:d>
                            <m:dPr>
                              <m:ctrlPr>
                                <a:rPr lang="en-US" altLang="zh-CN" sz="2400" i="1">
                                  <a:latin typeface="Cambria Math" panose="02040503050406030204" pitchFamily="18" charset="0"/>
                                </a:rPr>
                              </m:ctrlPr>
                            </m:dPr>
                            <m:e>
                              <m:r>
                                <a:rPr lang="en-US" altLang="zh-CN" sz="2400" i="1">
                                  <a:latin typeface="Cambria Math" panose="02040503050406030204" pitchFamily="18" charset="0"/>
                                </a:rPr>
                                <m:t>𝑐</m:t>
                              </m:r>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𝑥</m:t>
                                  </m:r>
                                </m:e>
                                <m:sub>
                                  <m:r>
                                    <a:rPr lang="en-US" altLang="zh-CN" sz="2400" i="1">
                                      <a:latin typeface="Cambria Math" panose="02040503050406030204" pitchFamily="18" charset="0"/>
                                    </a:rPr>
                                    <m:t>𝑝𝑎</m:t>
                                  </m:r>
                                </m:sub>
                              </m:sSub>
                            </m:e>
                          </m:d>
                          <m:r>
                            <a:rPr lang="en-US" altLang="zh-CN" sz="2400" i="1">
                              <a:latin typeface="Cambria Math" panose="02040503050406030204" pitchFamily="18" charset="0"/>
                            </a:rPr>
                            <m:t>⋅</m:t>
                          </m:r>
                          <m:nary>
                            <m:naryPr>
                              <m:chr m:val="∏"/>
                              <m:ctrlPr>
                                <a:rPr lang="en-US" altLang="zh-CN" sz="2400" i="1">
                                  <a:latin typeface="Cambria Math" panose="02040503050406030204" pitchFamily="18" charset="0"/>
                                </a:rPr>
                              </m:ctrlPr>
                            </m:naryPr>
                            <m:sub>
                              <m:r>
                                <m:rPr>
                                  <m:brk m:alnAt="23"/>
                                </m:rPr>
                                <a:rPr lang="en-US" altLang="zh-CN" sz="2400" i="1">
                                  <a:latin typeface="Cambria Math" panose="02040503050406030204" pitchFamily="18" charset="0"/>
                                </a:rPr>
                                <m:t>𝑖</m:t>
                              </m:r>
                              <m:r>
                                <a:rPr lang="en-US" altLang="zh-CN" sz="2400" i="1">
                                  <a:latin typeface="Cambria Math" panose="02040503050406030204" pitchFamily="18" charset="0"/>
                                </a:rPr>
                                <m:t>=1</m:t>
                              </m:r>
                            </m:sub>
                            <m:sup>
                              <m:r>
                                <a:rPr lang="en-US" altLang="zh-CN" sz="2400" i="1">
                                  <a:latin typeface="Cambria Math" panose="02040503050406030204" pitchFamily="18" charset="0"/>
                                </a:rPr>
                                <m:t>𝑚</m:t>
                              </m:r>
                            </m:sup>
                            <m:e>
                              <m:r>
                                <a:rPr lang="en-US" altLang="zh-CN" sz="2400" i="1">
                                  <a:latin typeface="Cambria Math" panose="02040503050406030204" pitchFamily="18" charset="0"/>
                                </a:rPr>
                                <m:t>𝑃</m:t>
                              </m:r>
                              <m:d>
                                <m:dPr>
                                  <m:ctrlPr>
                                    <a:rPr lang="en-US" altLang="zh-CN" sz="2400" i="1">
                                      <a:latin typeface="Cambria Math" panose="02040503050406030204" pitchFamily="18" charset="0"/>
                                    </a:rPr>
                                  </m:ctrlPr>
                                </m:dPr>
                                <m:e>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𝑥</m:t>
                                      </m:r>
                                    </m:e>
                                    <m:sub>
                                      <m:r>
                                        <a:rPr lang="en-US" altLang="zh-CN" sz="2400" i="1">
                                          <a:latin typeface="Cambria Math" panose="02040503050406030204" pitchFamily="18" charset="0"/>
                                        </a:rPr>
                                        <m:t>𝑖</m:t>
                                      </m:r>
                                    </m:sub>
                                  </m:sSub>
                                </m:e>
                                <m:e>
                                  <m:r>
                                    <a:rPr lang="en-US" altLang="zh-CN" sz="2400" i="1">
                                      <a:latin typeface="Cambria Math" panose="02040503050406030204" pitchFamily="18" charset="0"/>
                                    </a:rPr>
                                    <m:t>𝑐</m:t>
                                  </m:r>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𝑥</m:t>
                                      </m:r>
                                    </m:e>
                                    <m:sub>
                                      <m:r>
                                        <a:rPr lang="en-US" altLang="zh-CN" sz="2400" i="1">
                                          <a:latin typeface="Cambria Math" panose="02040503050406030204" pitchFamily="18" charset="0"/>
                                        </a:rPr>
                                        <m:t>𝑝𝑎</m:t>
                                      </m:r>
                                    </m:sub>
                                  </m:sSub>
                                </m:e>
                              </m:d>
                            </m:e>
                          </m:nary>
                        </m:num>
                        <m:den>
                          <m:r>
                            <a:rPr lang="en-US" altLang="zh-CN" sz="2400" i="1">
                              <a:latin typeface="Cambria Math" panose="02040503050406030204" pitchFamily="18" charset="0"/>
                            </a:rPr>
                            <m:t>𝑃</m:t>
                          </m:r>
                          <m:r>
                            <a:rPr lang="en-US" altLang="zh-CN" sz="2400" i="1">
                              <a:latin typeface="Cambria Math" panose="02040503050406030204" pitchFamily="18" charset="0"/>
                            </a:rPr>
                            <m:t>(</m:t>
                          </m:r>
                          <m:r>
                            <a:rPr lang="en-US" altLang="zh-CN" sz="2400" b="1" i="1">
                              <a:latin typeface="Cambria Math" panose="02040503050406030204" pitchFamily="18" charset="0"/>
                            </a:rPr>
                            <m:t>𝒙</m:t>
                          </m:r>
                          <m:r>
                            <a:rPr lang="en-US" altLang="zh-CN" sz="2400" i="1">
                              <a:latin typeface="Cambria Math" panose="02040503050406030204" pitchFamily="18" charset="0"/>
                            </a:rPr>
                            <m:t>)</m:t>
                          </m:r>
                        </m:den>
                      </m:f>
                    </m:oMath>
                  </m:oMathPara>
                </a14:m>
                <a:endParaRPr lang="zh-CN" altLang="en-US" sz="2400" dirty="0"/>
              </a:p>
            </p:txBody>
          </p:sp>
        </mc:Choice>
        <mc:Fallback xmlns="">
          <p:sp>
            <p:nvSpPr>
              <p:cNvPr id="10" name="文本框 9"/>
              <p:cNvSpPr txBox="1">
                <a:spLocks noRot="1" noChangeAspect="1" noMove="1" noResize="1" noEditPoints="1" noAdjustHandles="1" noChangeArrowheads="1" noChangeShapeType="1" noTextEdit="1"/>
              </p:cNvSpPr>
              <p:nvPr/>
            </p:nvSpPr>
            <p:spPr>
              <a:xfrm>
                <a:off x="256743" y="2987566"/>
                <a:ext cx="7398051" cy="1670073"/>
              </a:xfrm>
              <a:prstGeom prst="rect">
                <a:avLst/>
              </a:prstGeom>
              <a:blipFill>
                <a:blip r:embed="rId6"/>
                <a:stretch>
                  <a:fillRect/>
                </a:stretch>
              </a:blipFill>
            </p:spPr>
            <p:txBody>
              <a:bodyPr/>
              <a:lstStyle/>
              <a:p>
                <a:r>
                  <a:rPr lang="zh-CN" altLang="en-US">
                    <a:noFill/>
                  </a:rPr>
                  <a:t> </a:t>
                </a:r>
              </a:p>
            </p:txBody>
          </p:sp>
        </mc:Fallback>
      </mc:AlternateContent>
      <p:sp>
        <p:nvSpPr>
          <p:cNvPr id="11" name="矩形 10"/>
          <p:cNvSpPr/>
          <p:nvPr/>
        </p:nvSpPr>
        <p:spPr>
          <a:xfrm>
            <a:off x="587829" y="5058569"/>
            <a:ext cx="4572000" cy="1200329"/>
          </a:xfrm>
          <a:prstGeom prst="rect">
            <a:avLst/>
          </a:prstGeom>
        </p:spPr>
        <p:txBody>
          <a:bodyPr>
            <a:spAutoFit/>
          </a:bodyPr>
          <a:lstStyle/>
          <a:p>
            <a:r>
              <a:rPr lang="en-US" altLang="zh-CN" dirty="0"/>
              <a:t>For a SPODE, the class is the root and has no parents. The </a:t>
            </a:r>
            <a:r>
              <a:rPr lang="en-US" altLang="zh-CN" dirty="0" err="1"/>
              <a:t>superparent</a:t>
            </a:r>
            <a:r>
              <a:rPr lang="en-US" altLang="zh-CN" dirty="0"/>
              <a:t> has a single parent: the class. Other attributes have two parents: the class and the </a:t>
            </a:r>
            <a:r>
              <a:rPr lang="en-US" altLang="zh-CN" dirty="0" err="1"/>
              <a:t>superparent</a:t>
            </a:r>
            <a:r>
              <a:rPr lang="en-US" altLang="zh-CN" dirty="0"/>
              <a:t>.</a:t>
            </a:r>
            <a:endParaRPr lang="zh-CN" altLang="en-US" dirty="0"/>
          </a:p>
        </p:txBody>
      </p:sp>
    </p:spTree>
    <p:extLst>
      <p:ext uri="{BB962C8B-B14F-4D97-AF65-F5344CB8AC3E}">
        <p14:creationId xmlns:p14="http://schemas.microsoft.com/office/powerpoint/2010/main" val="15183990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Semi-naïve Bayes classifier</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smtClean="0"/>
                  <a:t>Do cross-validation to determine the </a:t>
                </a:r>
                <a:r>
                  <a:rPr lang="en-US" altLang="zh-CN" dirty="0" err="1" smtClean="0"/>
                  <a:t>superparent</a:t>
                </a:r>
                <a:r>
                  <a:rPr lang="en-US" altLang="zh-CN" dirty="0" smtClean="0"/>
                  <a:t> </a:t>
                </a:r>
                <a:r>
                  <a:rPr lang="en-US" altLang="zh-CN" dirty="0"/>
                  <a:t>attribute</a:t>
                </a:r>
              </a:p>
              <a:p>
                <a:r>
                  <a:rPr lang="en-US" altLang="zh-CN" dirty="0"/>
                  <a:t>Cross Validation</a:t>
                </a:r>
              </a:p>
              <a:p>
                <a:r>
                  <a:rPr lang="en-US" altLang="zh-CN" dirty="0"/>
                  <a:t>1. Split data into “training” set and “validation” set</a:t>
                </a:r>
              </a:p>
              <a:p>
                <a:r>
                  <a:rPr lang="en-US" altLang="zh-CN" dirty="0"/>
                  <a:t>2. For a range of priors,</a:t>
                </a:r>
              </a:p>
              <a:p>
                <a:pPr lvl="1"/>
                <a:r>
                  <a:rPr lang="en-US" altLang="zh-CN" dirty="0"/>
                  <a:t>Train: compute </a:t>
                </a:r>
                <a14:m>
                  <m:oMath xmlns:m="http://schemas.openxmlformats.org/officeDocument/2006/math">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𝑝𝑎</m:t>
                        </m:r>
                      </m:e>
                      <m:sub>
                        <m:r>
                          <a:rPr lang="en-US" altLang="zh-CN" i="1">
                            <a:latin typeface="Cambria Math" panose="02040503050406030204" pitchFamily="18" charset="0"/>
                          </a:rPr>
                          <m:t>𝑀𝐴𝑃</m:t>
                        </m:r>
                      </m:sub>
                    </m:sSub>
                  </m:oMath>
                </a14:m>
                <a:r>
                  <a:rPr lang="en-US" altLang="zh-CN" dirty="0"/>
                  <a:t> on training set</a:t>
                </a:r>
              </a:p>
              <a:p>
                <a:pPr lvl="1"/>
                <a:r>
                  <a:rPr lang="en-US" altLang="zh-CN" dirty="0"/>
                  <a:t>Cross-validate: evaluate performance on validation set by evaluating the likelihood of the validation data under </a:t>
                </a:r>
                <a14:m>
                  <m:oMath xmlns:m="http://schemas.openxmlformats.org/officeDocument/2006/math">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𝑝𝑎</m:t>
                        </m:r>
                      </m:e>
                      <m:sub>
                        <m:r>
                          <a:rPr lang="en-US" altLang="zh-CN" i="1">
                            <a:latin typeface="Cambria Math" panose="02040503050406030204" pitchFamily="18" charset="0"/>
                          </a:rPr>
                          <m:t>𝑀𝐴𝑃</m:t>
                        </m:r>
                      </m:sub>
                    </m:sSub>
                  </m:oMath>
                </a14:m>
                <a:r>
                  <a:rPr lang="en-US" altLang="zh-CN" dirty="0"/>
                  <a:t> just found</a:t>
                </a:r>
              </a:p>
              <a:p>
                <a:r>
                  <a:rPr lang="en-US" altLang="zh-CN" dirty="0"/>
                  <a:t>3. Choose prior with highest validation score</a:t>
                </a:r>
              </a:p>
              <a:p>
                <a:pPr lvl="1"/>
                <a:r>
                  <a:rPr lang="en-US" altLang="zh-CN" dirty="0"/>
                  <a:t>For this prior, compute </a:t>
                </a:r>
                <a14:m>
                  <m:oMath xmlns:m="http://schemas.openxmlformats.org/officeDocument/2006/math">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𝑝𝑎</m:t>
                        </m:r>
                      </m:e>
                      <m:sub>
                        <m:r>
                          <a:rPr lang="en-US" altLang="zh-CN" i="1">
                            <a:latin typeface="Cambria Math" panose="02040503050406030204" pitchFamily="18" charset="0"/>
                          </a:rPr>
                          <m:t>𝑀𝐴𝑃</m:t>
                        </m:r>
                      </m:sub>
                    </m:sSub>
                  </m:oMath>
                </a14:m>
                <a:r>
                  <a:rPr lang="en-US" altLang="zh-CN" dirty="0"/>
                  <a:t> on (</a:t>
                </a:r>
                <a:r>
                  <a:rPr lang="en-US" altLang="zh-CN" dirty="0" err="1"/>
                  <a:t>training+validation</a:t>
                </a:r>
                <a:r>
                  <a:rPr lang="en-US" altLang="zh-CN" dirty="0"/>
                  <a:t>) set</a:t>
                </a:r>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r="-228"/>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12/16/2020</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22</a:t>
            </a:fld>
            <a:endParaRPr lang="en-US"/>
          </a:p>
        </p:txBody>
      </p:sp>
    </p:spTree>
    <p:extLst>
      <p:ext uri="{BB962C8B-B14F-4D97-AF65-F5344CB8AC3E}">
        <p14:creationId xmlns:p14="http://schemas.microsoft.com/office/powerpoint/2010/main" val="17061375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Semi-naïve Bayes classifier</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smtClean="0"/>
                  <a:t>An ensemble of </a:t>
                </a:r>
                <a14:m>
                  <m:oMath xmlns:m="http://schemas.openxmlformats.org/officeDocument/2006/math">
                    <m:r>
                      <a:rPr lang="en-US" altLang="zh-CN" i="1" dirty="0" smtClean="0">
                        <a:latin typeface="Cambria Math" panose="02040503050406030204" pitchFamily="18" charset="0"/>
                      </a:rPr>
                      <m:t>𝑘</m:t>
                    </m:r>
                  </m:oMath>
                </a14:m>
                <a:r>
                  <a:rPr lang="en-US" altLang="zh-CN" dirty="0"/>
                  <a:t> SPODEs corresponding to the </a:t>
                </a:r>
                <a:r>
                  <a:rPr lang="en-US" altLang="zh-CN" dirty="0" err="1"/>
                  <a:t>superparents</a:t>
                </a:r>
                <a:r>
                  <a:rPr lang="en-US" altLang="zh-CN" dirty="0"/>
                  <a:t> </a:t>
                </a:r>
                <a14:m>
                  <m:oMath xmlns:m="http://schemas.openxmlformats.org/officeDocument/2006/math">
                    <m:sSub>
                      <m:sSubPr>
                        <m:ctrlPr>
                          <a:rPr lang="en-US" altLang="zh-CN" b="0" i="1" dirty="0" smtClean="0">
                            <a:latin typeface="Cambria Math" panose="02040503050406030204" pitchFamily="18" charset="0"/>
                          </a:rPr>
                        </m:ctrlPr>
                      </m:sSubPr>
                      <m:e>
                        <m:r>
                          <a:rPr lang="en-US" altLang="zh-CN" i="1" dirty="0" smtClean="0">
                            <a:latin typeface="Cambria Math" panose="02040503050406030204" pitchFamily="18" charset="0"/>
                          </a:rPr>
                          <m:t>𝑋</m:t>
                        </m:r>
                      </m:e>
                      <m:sub>
                        <m:sSub>
                          <m:sSubPr>
                            <m:ctrlPr>
                              <a:rPr lang="en-US" altLang="zh-CN" b="0" i="1" dirty="0" smtClean="0">
                                <a:latin typeface="Cambria Math" panose="02040503050406030204" pitchFamily="18" charset="0"/>
                              </a:rPr>
                            </m:ctrlPr>
                          </m:sSubPr>
                          <m:e>
                            <m:r>
                              <a:rPr lang="en-US" altLang="zh-CN" i="1" dirty="0" smtClean="0">
                                <a:latin typeface="Cambria Math" panose="02040503050406030204" pitchFamily="18" charset="0"/>
                              </a:rPr>
                              <m:t>𝑝</m:t>
                            </m:r>
                            <m:r>
                              <a:rPr lang="en-US" altLang="zh-CN" b="0" i="1" dirty="0" smtClean="0">
                                <a:latin typeface="Cambria Math" panose="02040503050406030204" pitchFamily="18" charset="0"/>
                              </a:rPr>
                              <m:t>𝑎</m:t>
                            </m:r>
                          </m:e>
                          <m:sub>
                            <m:r>
                              <a:rPr lang="en-US" altLang="zh-CN" i="1" dirty="0" smtClean="0">
                                <a:latin typeface="Cambria Math" panose="02040503050406030204" pitchFamily="18" charset="0"/>
                              </a:rPr>
                              <m:t>1</m:t>
                            </m:r>
                          </m:sub>
                        </m:sSub>
                      </m:sub>
                    </m:sSub>
                    <m:r>
                      <a:rPr lang="en-US" altLang="zh-CN" b="0" i="0" dirty="0" smtClean="0">
                        <a:latin typeface="Cambria Math" panose="02040503050406030204" pitchFamily="18" charset="0"/>
                      </a:rPr>
                      <m:t>,…,</m:t>
                    </m:r>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𝑋</m:t>
                        </m:r>
                      </m:e>
                      <m:sub>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𝑝</m:t>
                            </m:r>
                            <m:r>
                              <a:rPr lang="en-US" altLang="zh-CN" b="0" i="1" dirty="0" smtClean="0">
                                <a:latin typeface="Cambria Math" panose="02040503050406030204" pitchFamily="18" charset="0"/>
                              </a:rPr>
                              <m:t>𝑎</m:t>
                            </m:r>
                          </m:e>
                          <m:sub>
                            <m:r>
                              <a:rPr lang="en-US" altLang="zh-CN" b="0" i="1" dirty="0" smtClean="0">
                                <a:latin typeface="Cambria Math" panose="02040503050406030204" pitchFamily="18" charset="0"/>
                              </a:rPr>
                              <m:t>𝑘</m:t>
                            </m:r>
                          </m:sub>
                        </m:sSub>
                      </m:sub>
                    </m:sSub>
                  </m:oMath>
                </a14:m>
                <a:r>
                  <a:rPr lang="en-US" altLang="zh-CN" dirty="0"/>
                  <a:t> estimate the class probability by averaging their results as follows. </a:t>
                </a:r>
                <a:endParaRPr lang="en-US" altLang="zh-CN" dirty="0" smtClean="0"/>
              </a:p>
              <a:p>
                <a:endParaRPr lang="en-US" altLang="zh-CN" dirty="0"/>
              </a:p>
              <a:p>
                <a:endParaRPr lang="en-US" altLang="zh-CN" dirty="0" smtClean="0"/>
              </a:p>
              <a:p>
                <a:endParaRPr lang="en-US" altLang="zh-CN" dirty="0"/>
              </a:p>
              <a:p>
                <a:r>
                  <a:rPr lang="en-US" altLang="zh-CN" dirty="0"/>
                  <a:t>Average One-Dependent Estimator (AODE) performs classification by aggregating the predictions of multiple ODE.</a:t>
                </a:r>
              </a:p>
              <a:p>
                <a:r>
                  <a:rPr lang="en-US" altLang="zh-CN" dirty="0"/>
                  <a:t>AODE uses an ensemble of all SPODEs except for those who have less than 30 training instances.</a:t>
                </a:r>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12/16/2020</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23</a:t>
            </a:fld>
            <a:endParaRPr lang="en-US"/>
          </a:p>
        </p:txBody>
      </p:sp>
      <mc:AlternateContent xmlns:mc="http://schemas.openxmlformats.org/markup-compatibility/2006" xmlns:a14="http://schemas.microsoft.com/office/drawing/2010/main">
        <mc:Choice Requires="a14">
          <p:sp>
            <p:nvSpPr>
              <p:cNvPr id="7" name="文本框 6"/>
              <p:cNvSpPr txBox="1"/>
              <p:nvPr/>
            </p:nvSpPr>
            <p:spPr>
              <a:xfrm>
                <a:off x="1344574" y="2168332"/>
                <a:ext cx="6050887" cy="8515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rPr>
                        <m:t>𝑃</m:t>
                      </m:r>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𝑐</m:t>
                          </m:r>
                        </m:e>
                        <m:e>
                          <m:r>
                            <a:rPr lang="en-US" altLang="zh-CN" sz="2400" b="1" i="1" smtClean="0">
                              <a:latin typeface="Cambria Math" panose="02040503050406030204" pitchFamily="18" charset="0"/>
                            </a:rPr>
                            <m:t>𝒙</m:t>
                          </m:r>
                        </m:e>
                      </m:d>
                      <m:r>
                        <a:rPr lang="en-US" altLang="zh-CN" sz="2400" b="0" i="1" smtClean="0">
                          <a:latin typeface="Cambria Math" panose="02040503050406030204" pitchFamily="18" charset="0"/>
                        </a:rPr>
                        <m:t>=</m:t>
                      </m:r>
                      <m:f>
                        <m:fPr>
                          <m:ctrlPr>
                            <a:rPr lang="en-US" altLang="zh-CN" sz="2400" i="1">
                              <a:latin typeface="Cambria Math" panose="02040503050406030204" pitchFamily="18" charset="0"/>
                            </a:rPr>
                          </m:ctrlPr>
                        </m:fPr>
                        <m:num>
                          <m:nary>
                            <m:naryPr>
                              <m:chr m:val="∑"/>
                              <m:ctrlPr>
                                <a:rPr lang="en-US" altLang="zh-CN" sz="2400" i="1" smtClean="0">
                                  <a:latin typeface="Cambria Math" panose="02040503050406030204" pitchFamily="18" charset="0"/>
                                </a:rPr>
                              </m:ctrlPr>
                            </m:naryPr>
                            <m:sub>
                              <m:r>
                                <m:rPr>
                                  <m:brk m:alnAt="23"/>
                                </m:rPr>
                                <a:rPr lang="en-US" altLang="zh-CN" sz="2400" b="0" i="1" smtClean="0">
                                  <a:latin typeface="Cambria Math" panose="02040503050406030204" pitchFamily="18" charset="0"/>
                                </a:rPr>
                                <m:t>𝑖</m:t>
                              </m:r>
                              <m:r>
                                <a:rPr lang="en-US" altLang="zh-CN" sz="2400" b="0" i="1" smtClean="0">
                                  <a:latin typeface="Cambria Math" panose="02040503050406030204" pitchFamily="18" charset="0"/>
                                </a:rPr>
                                <m:t>=1</m:t>
                              </m:r>
                            </m:sub>
                            <m:sup>
                              <m:r>
                                <a:rPr lang="en-US" altLang="zh-CN" sz="2400" b="0" i="1" smtClean="0">
                                  <a:latin typeface="Cambria Math" panose="02040503050406030204" pitchFamily="18" charset="0"/>
                                </a:rPr>
                                <m:t>𝑘</m:t>
                              </m:r>
                            </m:sup>
                            <m:e>
                              <m:d>
                                <m:dPr>
                                  <m:begChr m:val="["/>
                                  <m:endChr m:val="]"/>
                                  <m:ctrlPr>
                                    <a:rPr lang="en-US" altLang="zh-CN" sz="2400" i="1">
                                      <a:latin typeface="Cambria Math" panose="02040503050406030204" pitchFamily="18" charset="0"/>
                                    </a:rPr>
                                  </m:ctrlPr>
                                </m:dPr>
                                <m:e>
                                  <m:r>
                                    <a:rPr lang="en-US" altLang="zh-CN" sz="2400" i="1">
                                      <a:latin typeface="Cambria Math" panose="02040503050406030204" pitchFamily="18" charset="0"/>
                                    </a:rPr>
                                    <m:t>𝑃</m:t>
                                  </m:r>
                                  <m:d>
                                    <m:dPr>
                                      <m:ctrlPr>
                                        <a:rPr lang="en-US" altLang="zh-CN" sz="2400" i="1">
                                          <a:latin typeface="Cambria Math" panose="02040503050406030204" pitchFamily="18" charset="0"/>
                                        </a:rPr>
                                      </m:ctrlPr>
                                    </m:dPr>
                                    <m:e>
                                      <m:r>
                                        <a:rPr lang="en-US" altLang="zh-CN" sz="2400" i="1">
                                          <a:latin typeface="Cambria Math" panose="02040503050406030204" pitchFamily="18" charset="0"/>
                                        </a:rPr>
                                        <m:t>𝑐</m:t>
                                      </m:r>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𝑥</m:t>
                                          </m:r>
                                        </m:e>
                                        <m:sub>
                                          <m:sSub>
                                            <m:sSubPr>
                                              <m:ctrlPr>
                                                <a:rPr lang="en-US" altLang="zh-CN" sz="2400" b="0" i="1" smtClean="0">
                                                  <a:latin typeface="Cambria Math" panose="02040503050406030204" pitchFamily="18" charset="0"/>
                                                </a:rPr>
                                              </m:ctrlPr>
                                            </m:sSubPr>
                                            <m:e>
                                              <m:r>
                                                <a:rPr lang="en-US" altLang="zh-CN" sz="2400" i="1">
                                                  <a:latin typeface="Cambria Math" panose="02040503050406030204" pitchFamily="18" charset="0"/>
                                                </a:rPr>
                                                <m:t>𝑝</m:t>
                                              </m:r>
                                              <m:r>
                                                <a:rPr lang="en-US" altLang="zh-CN" sz="2400" b="0" i="1" smtClean="0">
                                                  <a:latin typeface="Cambria Math" panose="02040503050406030204" pitchFamily="18" charset="0"/>
                                                </a:rPr>
                                                <m:t>𝑎</m:t>
                                              </m:r>
                                            </m:e>
                                            <m:sub>
                                              <m:r>
                                                <a:rPr lang="en-US" altLang="zh-CN" sz="2400" b="0" i="1" smtClean="0">
                                                  <a:latin typeface="Cambria Math" panose="02040503050406030204" pitchFamily="18" charset="0"/>
                                                </a:rPr>
                                                <m:t>𝑖</m:t>
                                              </m:r>
                                            </m:sub>
                                          </m:sSub>
                                        </m:sub>
                                      </m:sSub>
                                    </m:e>
                                  </m:d>
                                  <m:r>
                                    <a:rPr lang="en-US" altLang="zh-CN" sz="2400" i="1">
                                      <a:latin typeface="Cambria Math" panose="02040503050406030204" pitchFamily="18" charset="0"/>
                                    </a:rPr>
                                    <m:t>⋅</m:t>
                                  </m:r>
                                  <m:nary>
                                    <m:naryPr>
                                      <m:chr m:val="∏"/>
                                      <m:ctrlPr>
                                        <a:rPr lang="en-US" altLang="zh-CN" sz="2400" i="1">
                                          <a:latin typeface="Cambria Math" panose="02040503050406030204" pitchFamily="18" charset="0"/>
                                        </a:rPr>
                                      </m:ctrlPr>
                                    </m:naryPr>
                                    <m:sub>
                                      <m:r>
                                        <a:rPr lang="en-US" altLang="zh-CN" sz="2400" b="0" i="1" smtClean="0">
                                          <a:latin typeface="Cambria Math" panose="02040503050406030204" pitchFamily="18" charset="0"/>
                                        </a:rPr>
                                        <m:t>𝑗</m:t>
                                      </m:r>
                                      <m:r>
                                        <a:rPr lang="en-US" altLang="zh-CN" sz="2400" i="1">
                                          <a:latin typeface="Cambria Math" panose="02040503050406030204" pitchFamily="18" charset="0"/>
                                        </a:rPr>
                                        <m:t>=1</m:t>
                                      </m:r>
                                    </m:sub>
                                    <m:sup>
                                      <m:r>
                                        <a:rPr lang="en-US" altLang="zh-CN" sz="2400" b="0" i="1" smtClean="0">
                                          <a:latin typeface="Cambria Math" panose="02040503050406030204" pitchFamily="18" charset="0"/>
                                        </a:rPr>
                                        <m:t>𝑑</m:t>
                                      </m:r>
                                    </m:sup>
                                    <m:e>
                                      <m:r>
                                        <a:rPr lang="en-US" altLang="zh-CN" sz="2400" i="1">
                                          <a:latin typeface="Cambria Math" panose="02040503050406030204" pitchFamily="18" charset="0"/>
                                        </a:rPr>
                                        <m:t>𝑃</m:t>
                                      </m:r>
                                      <m:d>
                                        <m:dPr>
                                          <m:ctrlPr>
                                            <a:rPr lang="en-US" altLang="zh-CN" sz="2400" i="1">
                                              <a:latin typeface="Cambria Math" panose="02040503050406030204" pitchFamily="18" charset="0"/>
                                            </a:rPr>
                                          </m:ctrlPr>
                                        </m:dPr>
                                        <m:e>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𝑥</m:t>
                                              </m:r>
                                            </m:e>
                                            <m:sub>
                                              <m:r>
                                                <a:rPr lang="en-US" altLang="zh-CN" sz="2400" b="0" i="1" smtClean="0">
                                                  <a:latin typeface="Cambria Math" panose="02040503050406030204" pitchFamily="18" charset="0"/>
                                                </a:rPr>
                                                <m:t>𝑗</m:t>
                                              </m:r>
                                            </m:sub>
                                          </m:sSub>
                                        </m:e>
                                        <m:e>
                                          <m:r>
                                            <a:rPr lang="en-US" altLang="zh-CN" sz="2400" i="1">
                                              <a:latin typeface="Cambria Math" panose="02040503050406030204" pitchFamily="18" charset="0"/>
                                            </a:rPr>
                                            <m:t>𝑐</m:t>
                                          </m:r>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𝑥</m:t>
                                              </m:r>
                                            </m:e>
                                            <m:sub>
                                              <m:r>
                                                <a:rPr lang="en-US" altLang="zh-CN" sz="2400" i="1">
                                                  <a:latin typeface="Cambria Math" panose="02040503050406030204" pitchFamily="18" charset="0"/>
                                                </a:rPr>
                                                <m:t>𝑝</m:t>
                                              </m:r>
                                              <m:r>
                                                <a:rPr lang="en-US" altLang="zh-CN" sz="2400" b="0" i="1" smtClean="0">
                                                  <a:latin typeface="Cambria Math" panose="02040503050406030204" pitchFamily="18" charset="0"/>
                                                </a:rPr>
                                                <m:t>𝑎</m:t>
                                              </m:r>
                                            </m:sub>
                                          </m:sSub>
                                        </m:e>
                                      </m:d>
                                    </m:e>
                                  </m:nary>
                                </m:e>
                              </m:d>
                            </m:e>
                          </m:nary>
                        </m:num>
                        <m:den>
                          <m:r>
                            <a:rPr lang="en-US" altLang="zh-CN" sz="2400" b="0" i="1" smtClean="0">
                              <a:latin typeface="Cambria Math" panose="02040503050406030204" pitchFamily="18" charset="0"/>
                            </a:rPr>
                            <m:t>𝑘</m:t>
                          </m:r>
                          <m:r>
                            <a:rPr lang="en-US" altLang="zh-CN" sz="2400" b="0" i="1" smtClean="0">
                              <a:latin typeface="Cambria Math" panose="02040503050406030204" pitchFamily="18" charset="0"/>
                            </a:rPr>
                            <m:t>⋅</m:t>
                          </m:r>
                          <m:r>
                            <a:rPr lang="en-US" altLang="zh-CN" sz="2400" i="1">
                              <a:latin typeface="Cambria Math" panose="02040503050406030204" pitchFamily="18" charset="0"/>
                            </a:rPr>
                            <m:t>𝑃</m:t>
                          </m:r>
                          <m:r>
                            <a:rPr lang="en-US" altLang="zh-CN" sz="2400" i="1">
                              <a:latin typeface="Cambria Math" panose="02040503050406030204" pitchFamily="18" charset="0"/>
                            </a:rPr>
                            <m:t>(</m:t>
                          </m:r>
                          <m:r>
                            <a:rPr lang="en-US" altLang="zh-CN" sz="2400" b="1" i="1">
                              <a:latin typeface="Cambria Math" panose="02040503050406030204" pitchFamily="18" charset="0"/>
                            </a:rPr>
                            <m:t>𝒙</m:t>
                          </m:r>
                          <m:r>
                            <a:rPr lang="en-US" altLang="zh-CN" sz="2400" i="1">
                              <a:latin typeface="Cambria Math" panose="02040503050406030204" pitchFamily="18" charset="0"/>
                            </a:rPr>
                            <m:t>)</m:t>
                          </m:r>
                        </m:den>
                      </m:f>
                    </m:oMath>
                  </m:oMathPara>
                </a14:m>
                <a:endParaRPr lang="zh-CN" altLang="en-US" sz="2400" dirty="0"/>
              </a:p>
            </p:txBody>
          </p:sp>
        </mc:Choice>
        <mc:Fallback xmlns="">
          <p:sp>
            <p:nvSpPr>
              <p:cNvPr id="7" name="文本框 6"/>
              <p:cNvSpPr txBox="1">
                <a:spLocks noRot="1" noChangeAspect="1" noMove="1" noResize="1" noEditPoints="1" noAdjustHandles="1" noChangeArrowheads="1" noChangeShapeType="1" noTextEdit="1"/>
              </p:cNvSpPr>
              <p:nvPr/>
            </p:nvSpPr>
            <p:spPr>
              <a:xfrm>
                <a:off x="1344574" y="2168332"/>
                <a:ext cx="6050887" cy="851515"/>
              </a:xfrm>
              <a:prstGeom prst="rect">
                <a:avLst/>
              </a:prstGeom>
              <a:blipFill>
                <a:blip r:embed="rId3"/>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701402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Semi-naïve Bayes classifier</a:t>
            </a:r>
            <a:endParaRPr lang="zh-CN" altLang="en-US" dirty="0"/>
          </a:p>
        </p:txBody>
      </p:sp>
      <p:sp>
        <p:nvSpPr>
          <p:cNvPr id="3" name="内容占位符 2"/>
          <p:cNvSpPr>
            <a:spLocks noGrp="1"/>
          </p:cNvSpPr>
          <p:nvPr>
            <p:ph idx="1"/>
          </p:nvPr>
        </p:nvSpPr>
        <p:spPr/>
        <p:txBody>
          <a:bodyPr/>
          <a:lstStyle/>
          <a:p>
            <a:endParaRPr lang="zh-CN" altLang="en-US" dirty="0"/>
          </a:p>
        </p:txBody>
      </p:sp>
      <p:sp>
        <p:nvSpPr>
          <p:cNvPr id="4" name="日期占位符 3"/>
          <p:cNvSpPr>
            <a:spLocks noGrp="1"/>
          </p:cNvSpPr>
          <p:nvPr>
            <p:ph type="dt" sz="half" idx="10"/>
          </p:nvPr>
        </p:nvSpPr>
        <p:spPr/>
        <p:txBody>
          <a:bodyPr/>
          <a:lstStyle/>
          <a:p>
            <a:fld id="{568E3CEA-F198-483E-B136-E6DE4D19DBBA}" type="datetime1">
              <a:rPr lang="en-US" smtClean="0"/>
              <a:t>12/16/2020</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24</a:t>
            </a:fld>
            <a:endParaRPr lang="en-US"/>
          </a:p>
        </p:txBody>
      </p:sp>
      <p:graphicFrame>
        <p:nvGraphicFramePr>
          <p:cNvPr id="10" name="内容占位符 6"/>
          <p:cNvGraphicFramePr>
            <a:graphicFrameLocks/>
          </p:cNvGraphicFramePr>
          <p:nvPr>
            <p:extLst>
              <p:ext uri="{D42A27DB-BD31-4B8C-83A1-F6EECF244321}">
                <p14:modId xmlns:p14="http://schemas.microsoft.com/office/powerpoint/2010/main" val="1419246876"/>
              </p:ext>
            </p:extLst>
          </p:nvPr>
        </p:nvGraphicFramePr>
        <p:xfrm>
          <a:off x="2565752" y="856989"/>
          <a:ext cx="6336000" cy="5516880"/>
        </p:xfrm>
        <a:graphic>
          <a:graphicData uri="http://schemas.openxmlformats.org/drawingml/2006/table">
            <a:tbl>
              <a:tblPr firstRow="1" bandRow="1">
                <a:tableStyleId>{5C22544A-7EE6-4342-B048-85BDC9FD1C3A}</a:tableStyleId>
              </a:tblPr>
              <a:tblGrid>
                <a:gridCol w="792000">
                  <a:extLst>
                    <a:ext uri="{9D8B030D-6E8A-4147-A177-3AD203B41FA5}">
                      <a16:colId xmlns:a16="http://schemas.microsoft.com/office/drawing/2014/main" val="857049822"/>
                    </a:ext>
                  </a:extLst>
                </a:gridCol>
                <a:gridCol w="792000">
                  <a:extLst>
                    <a:ext uri="{9D8B030D-6E8A-4147-A177-3AD203B41FA5}">
                      <a16:colId xmlns:a16="http://schemas.microsoft.com/office/drawing/2014/main" val="2299056237"/>
                    </a:ext>
                  </a:extLst>
                </a:gridCol>
                <a:gridCol w="792000">
                  <a:extLst>
                    <a:ext uri="{9D8B030D-6E8A-4147-A177-3AD203B41FA5}">
                      <a16:colId xmlns:a16="http://schemas.microsoft.com/office/drawing/2014/main" val="1447130565"/>
                    </a:ext>
                  </a:extLst>
                </a:gridCol>
                <a:gridCol w="792000">
                  <a:extLst>
                    <a:ext uri="{9D8B030D-6E8A-4147-A177-3AD203B41FA5}">
                      <a16:colId xmlns:a16="http://schemas.microsoft.com/office/drawing/2014/main" val="1690768652"/>
                    </a:ext>
                  </a:extLst>
                </a:gridCol>
                <a:gridCol w="792000">
                  <a:extLst>
                    <a:ext uri="{9D8B030D-6E8A-4147-A177-3AD203B41FA5}">
                      <a16:colId xmlns:a16="http://schemas.microsoft.com/office/drawing/2014/main" val="671348761"/>
                    </a:ext>
                  </a:extLst>
                </a:gridCol>
                <a:gridCol w="792000">
                  <a:extLst>
                    <a:ext uri="{9D8B030D-6E8A-4147-A177-3AD203B41FA5}">
                      <a16:colId xmlns:a16="http://schemas.microsoft.com/office/drawing/2014/main" val="191283304"/>
                    </a:ext>
                  </a:extLst>
                </a:gridCol>
                <a:gridCol w="792000">
                  <a:extLst>
                    <a:ext uri="{9D8B030D-6E8A-4147-A177-3AD203B41FA5}">
                      <a16:colId xmlns:a16="http://schemas.microsoft.com/office/drawing/2014/main" val="4010855759"/>
                    </a:ext>
                  </a:extLst>
                </a:gridCol>
                <a:gridCol w="792000">
                  <a:extLst>
                    <a:ext uri="{9D8B030D-6E8A-4147-A177-3AD203B41FA5}">
                      <a16:colId xmlns:a16="http://schemas.microsoft.com/office/drawing/2014/main" val="4036529471"/>
                    </a:ext>
                  </a:extLst>
                </a:gridCol>
              </a:tblGrid>
              <a:tr h="0">
                <a:tc>
                  <a:txBody>
                    <a:bodyPr/>
                    <a:lstStyle/>
                    <a:p>
                      <a:pPr algn="ctr"/>
                      <a:r>
                        <a:rPr lang="zh-CN" altLang="en-US" sz="1600" dirty="0" smtClean="0"/>
                        <a:t>编号</a:t>
                      </a:r>
                      <a:endParaRPr lang="zh-CN" altLang="en-US" sz="1600" dirty="0"/>
                    </a:p>
                  </a:txBody>
                  <a:tcPr anchor="ctr"/>
                </a:tc>
                <a:tc>
                  <a:txBody>
                    <a:bodyPr/>
                    <a:lstStyle/>
                    <a:p>
                      <a:pPr algn="ctr"/>
                      <a:r>
                        <a:rPr lang="zh-CN" altLang="en-US" sz="1600" dirty="0" smtClean="0"/>
                        <a:t>色泽</a:t>
                      </a:r>
                      <a:endParaRPr lang="zh-CN" altLang="en-US" sz="1600" dirty="0"/>
                    </a:p>
                  </a:txBody>
                  <a:tcPr anchor="ctr"/>
                </a:tc>
                <a:tc>
                  <a:txBody>
                    <a:bodyPr/>
                    <a:lstStyle/>
                    <a:p>
                      <a:pPr algn="ctr"/>
                      <a:r>
                        <a:rPr lang="zh-CN" altLang="en-US" sz="1600" dirty="0" smtClean="0"/>
                        <a:t>根蒂</a:t>
                      </a:r>
                      <a:endParaRPr lang="zh-CN" altLang="en-US" sz="1600" dirty="0"/>
                    </a:p>
                  </a:txBody>
                  <a:tcPr anchor="ctr"/>
                </a:tc>
                <a:tc>
                  <a:txBody>
                    <a:bodyPr/>
                    <a:lstStyle/>
                    <a:p>
                      <a:pPr algn="ctr"/>
                      <a:r>
                        <a:rPr lang="zh-CN" altLang="en-US" sz="1600" dirty="0" smtClean="0"/>
                        <a:t>敲声</a:t>
                      </a:r>
                      <a:endParaRPr lang="zh-CN" altLang="en-US" sz="1600" dirty="0"/>
                    </a:p>
                  </a:txBody>
                  <a:tcPr anchor="ctr"/>
                </a:tc>
                <a:tc>
                  <a:txBody>
                    <a:bodyPr/>
                    <a:lstStyle/>
                    <a:p>
                      <a:pPr algn="ctr"/>
                      <a:r>
                        <a:rPr lang="zh-CN" altLang="en-US" sz="1600" dirty="0" smtClean="0"/>
                        <a:t>纹理</a:t>
                      </a:r>
                      <a:endParaRPr lang="zh-CN" altLang="en-US" sz="1600" dirty="0"/>
                    </a:p>
                  </a:txBody>
                  <a:tcPr anchor="ctr"/>
                </a:tc>
                <a:tc>
                  <a:txBody>
                    <a:bodyPr/>
                    <a:lstStyle/>
                    <a:p>
                      <a:pPr algn="ctr"/>
                      <a:r>
                        <a:rPr lang="zh-CN" altLang="en-US" sz="1600" dirty="0" smtClean="0"/>
                        <a:t>脐部</a:t>
                      </a:r>
                      <a:endParaRPr lang="zh-CN" altLang="en-US" sz="1600" dirty="0"/>
                    </a:p>
                  </a:txBody>
                  <a:tcPr anchor="ctr"/>
                </a:tc>
                <a:tc>
                  <a:txBody>
                    <a:bodyPr/>
                    <a:lstStyle/>
                    <a:p>
                      <a:pPr algn="ctr"/>
                      <a:r>
                        <a:rPr lang="zh-CN" altLang="en-US" sz="1600" dirty="0" smtClean="0"/>
                        <a:t>触感</a:t>
                      </a:r>
                      <a:endParaRPr lang="zh-CN" altLang="en-US" sz="1600" dirty="0"/>
                    </a:p>
                  </a:txBody>
                  <a:tcPr anchor="ctr"/>
                </a:tc>
                <a:tc>
                  <a:txBody>
                    <a:bodyPr/>
                    <a:lstStyle/>
                    <a:p>
                      <a:pPr algn="ctr"/>
                      <a:r>
                        <a:rPr lang="zh-CN" altLang="en-US" sz="1600" dirty="0" smtClean="0"/>
                        <a:t>好瓜</a:t>
                      </a:r>
                      <a:endParaRPr lang="zh-CN" altLang="en-US" sz="1600" dirty="0"/>
                    </a:p>
                  </a:txBody>
                  <a:tcPr anchor="ctr"/>
                </a:tc>
                <a:extLst>
                  <a:ext uri="{0D108BD9-81ED-4DB2-BD59-A6C34878D82A}">
                    <a16:rowId xmlns:a16="http://schemas.microsoft.com/office/drawing/2014/main" val="3967150278"/>
                  </a:ext>
                </a:extLst>
              </a:tr>
              <a:tr h="288000">
                <a:tc>
                  <a:txBody>
                    <a:bodyPr/>
                    <a:lstStyle/>
                    <a:p>
                      <a:pPr algn="ctr"/>
                      <a:r>
                        <a:rPr lang="en-US" altLang="zh-CN" sz="1400" dirty="0" smtClean="0">
                          <a:solidFill>
                            <a:schemeClr val="tx1">
                              <a:lumMod val="85000"/>
                              <a:lumOff val="15000"/>
                            </a:schemeClr>
                          </a:solidFill>
                        </a:rPr>
                        <a:t>1</a:t>
                      </a:r>
                      <a:endParaRPr lang="zh-CN" altLang="en-US" sz="1400" dirty="0">
                        <a:solidFill>
                          <a:schemeClr val="tx1">
                            <a:lumMod val="85000"/>
                            <a:lumOff val="15000"/>
                          </a:schemeClr>
                        </a:solidFill>
                      </a:endParaRPr>
                    </a:p>
                  </a:txBody>
                  <a:tcPr anchor="ctr"/>
                </a:tc>
                <a:tc>
                  <a:txBody>
                    <a:bodyPr/>
                    <a:lstStyle/>
                    <a:p>
                      <a:pPr algn="ctr"/>
                      <a:r>
                        <a:rPr lang="zh-CN" altLang="en-US" sz="1400" dirty="0" smtClean="0">
                          <a:solidFill>
                            <a:schemeClr val="tx1">
                              <a:lumMod val="85000"/>
                              <a:lumOff val="15000"/>
                            </a:schemeClr>
                          </a:solidFill>
                        </a:rPr>
                        <a:t>青绿</a:t>
                      </a:r>
                      <a:endParaRPr lang="zh-CN" altLang="en-US" sz="1400" dirty="0">
                        <a:solidFill>
                          <a:schemeClr val="tx1">
                            <a:lumMod val="85000"/>
                            <a:lumOff val="15000"/>
                          </a:schemeClr>
                        </a:solidFill>
                      </a:endParaRPr>
                    </a:p>
                  </a:txBody>
                  <a:tcPr anchor="ctr"/>
                </a:tc>
                <a:tc>
                  <a:txBody>
                    <a:bodyPr/>
                    <a:lstStyle/>
                    <a:p>
                      <a:pPr algn="ctr"/>
                      <a:r>
                        <a:rPr lang="zh-CN" altLang="en-US" sz="1400" dirty="0" smtClean="0">
                          <a:solidFill>
                            <a:schemeClr val="tx1">
                              <a:lumMod val="85000"/>
                              <a:lumOff val="15000"/>
                            </a:schemeClr>
                          </a:solidFill>
                        </a:rPr>
                        <a:t>蜷缩</a:t>
                      </a:r>
                      <a:endParaRPr lang="zh-CN" altLang="en-US" sz="1400" dirty="0">
                        <a:solidFill>
                          <a:schemeClr val="tx1">
                            <a:lumMod val="85000"/>
                            <a:lumOff val="15000"/>
                          </a:schemeClr>
                        </a:solidFill>
                      </a:endParaRPr>
                    </a:p>
                  </a:txBody>
                  <a:tcPr anchor="ctr"/>
                </a:tc>
                <a:tc>
                  <a:txBody>
                    <a:bodyPr/>
                    <a:lstStyle/>
                    <a:p>
                      <a:pPr algn="ctr"/>
                      <a:r>
                        <a:rPr lang="zh-CN" altLang="en-US" sz="1400" dirty="0" smtClean="0">
                          <a:solidFill>
                            <a:schemeClr val="tx1">
                              <a:lumMod val="85000"/>
                              <a:lumOff val="15000"/>
                            </a:schemeClr>
                          </a:solidFill>
                        </a:rPr>
                        <a:t>浊响</a:t>
                      </a:r>
                      <a:endParaRPr lang="zh-CN" altLang="en-US" sz="1400" dirty="0">
                        <a:solidFill>
                          <a:schemeClr val="tx1">
                            <a:lumMod val="85000"/>
                            <a:lumOff val="15000"/>
                          </a:schemeClr>
                        </a:solidFill>
                      </a:endParaRPr>
                    </a:p>
                  </a:txBody>
                  <a:tcPr anchor="ctr"/>
                </a:tc>
                <a:tc>
                  <a:txBody>
                    <a:bodyPr/>
                    <a:lstStyle/>
                    <a:p>
                      <a:pPr algn="ctr"/>
                      <a:r>
                        <a:rPr lang="zh-CN" altLang="en-US" sz="1400" dirty="0" smtClean="0">
                          <a:solidFill>
                            <a:schemeClr val="tx1">
                              <a:lumMod val="85000"/>
                              <a:lumOff val="15000"/>
                            </a:schemeClr>
                          </a:solidFill>
                        </a:rPr>
                        <a:t>清晰</a:t>
                      </a:r>
                      <a:endParaRPr lang="zh-CN" altLang="en-US" sz="1400" dirty="0">
                        <a:solidFill>
                          <a:schemeClr val="tx1">
                            <a:lumMod val="85000"/>
                            <a:lumOff val="15000"/>
                          </a:schemeClr>
                        </a:solidFill>
                      </a:endParaRPr>
                    </a:p>
                  </a:txBody>
                  <a:tcPr anchor="ctr"/>
                </a:tc>
                <a:tc>
                  <a:txBody>
                    <a:bodyPr/>
                    <a:lstStyle/>
                    <a:p>
                      <a:pPr algn="ctr"/>
                      <a:r>
                        <a:rPr lang="zh-CN" altLang="en-US" sz="1400" dirty="0" smtClean="0">
                          <a:solidFill>
                            <a:schemeClr val="tx1">
                              <a:lumMod val="85000"/>
                              <a:lumOff val="15000"/>
                            </a:schemeClr>
                          </a:solidFill>
                        </a:rPr>
                        <a:t>凹陷</a:t>
                      </a:r>
                      <a:endParaRPr lang="zh-CN" altLang="en-US" sz="1400" dirty="0">
                        <a:solidFill>
                          <a:schemeClr val="tx1">
                            <a:lumMod val="85000"/>
                            <a:lumOff val="15000"/>
                          </a:schemeClr>
                        </a:solidFill>
                      </a:endParaRPr>
                    </a:p>
                  </a:txBody>
                  <a:tcPr anchor="ctr"/>
                </a:tc>
                <a:tc>
                  <a:txBody>
                    <a:bodyPr/>
                    <a:lstStyle/>
                    <a:p>
                      <a:pPr algn="ctr"/>
                      <a:r>
                        <a:rPr lang="zh-CN" altLang="en-US" sz="1400" dirty="0" smtClean="0">
                          <a:solidFill>
                            <a:schemeClr val="tx1">
                              <a:lumMod val="85000"/>
                              <a:lumOff val="15000"/>
                            </a:schemeClr>
                          </a:solidFill>
                        </a:rPr>
                        <a:t>硬滑</a:t>
                      </a:r>
                      <a:endParaRPr lang="zh-CN" altLang="en-US" sz="1400" dirty="0">
                        <a:solidFill>
                          <a:schemeClr val="tx1">
                            <a:lumMod val="85000"/>
                            <a:lumOff val="15000"/>
                          </a:schemeClr>
                        </a:solidFill>
                      </a:endParaRPr>
                    </a:p>
                  </a:txBody>
                  <a:tcPr anchor="ctr"/>
                </a:tc>
                <a:tc>
                  <a:txBody>
                    <a:bodyPr/>
                    <a:lstStyle/>
                    <a:p>
                      <a:pPr algn="ctr"/>
                      <a:r>
                        <a:rPr lang="zh-CN" altLang="en-US" sz="1400" dirty="0" smtClean="0">
                          <a:solidFill>
                            <a:schemeClr val="tx1">
                              <a:lumMod val="85000"/>
                              <a:lumOff val="15000"/>
                            </a:schemeClr>
                          </a:solidFill>
                        </a:rPr>
                        <a:t>是</a:t>
                      </a:r>
                      <a:endParaRPr lang="zh-CN" altLang="en-US" sz="1400" dirty="0">
                        <a:solidFill>
                          <a:schemeClr val="tx1">
                            <a:lumMod val="85000"/>
                            <a:lumOff val="15000"/>
                          </a:schemeClr>
                        </a:solidFill>
                      </a:endParaRPr>
                    </a:p>
                  </a:txBody>
                  <a:tcPr anchor="ctr"/>
                </a:tc>
                <a:extLst>
                  <a:ext uri="{0D108BD9-81ED-4DB2-BD59-A6C34878D82A}">
                    <a16:rowId xmlns:a16="http://schemas.microsoft.com/office/drawing/2014/main" val="2292826428"/>
                  </a:ext>
                </a:extLst>
              </a:tr>
              <a:tr h="288000">
                <a:tc>
                  <a:txBody>
                    <a:bodyPr/>
                    <a:lstStyle/>
                    <a:p>
                      <a:pPr algn="ctr"/>
                      <a:r>
                        <a:rPr lang="en-US" altLang="zh-CN" sz="1400" dirty="0" smtClean="0">
                          <a:solidFill>
                            <a:schemeClr val="tx1">
                              <a:lumMod val="85000"/>
                              <a:lumOff val="15000"/>
                            </a:schemeClr>
                          </a:solidFill>
                          <a:latin typeface="Times New Roman" panose="02020603050405020304" pitchFamily="18" charset="0"/>
                          <a:cs typeface="Times New Roman" panose="02020603050405020304" pitchFamily="18" charset="0"/>
                        </a:rPr>
                        <a:t>2</a:t>
                      </a:r>
                      <a:endParaRPr lang="zh-CN" alt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a:txBody>
                  <a:tcPr anchor="ctr"/>
                </a:tc>
                <a:tc>
                  <a:txBody>
                    <a:bodyPr/>
                    <a:lstStyle/>
                    <a:p>
                      <a:pPr algn="ctr"/>
                      <a:r>
                        <a:rPr lang="zh-CN" altLang="en-US" sz="1400" dirty="0" smtClean="0">
                          <a:solidFill>
                            <a:schemeClr val="tx1">
                              <a:lumMod val="85000"/>
                              <a:lumOff val="15000"/>
                            </a:schemeClr>
                          </a:solidFill>
                          <a:latin typeface="Times New Roman" panose="02020603050405020304" pitchFamily="18" charset="0"/>
                          <a:cs typeface="Times New Roman" panose="02020603050405020304" pitchFamily="18" charset="0"/>
                        </a:rPr>
                        <a:t>乌黑</a:t>
                      </a:r>
                      <a:endParaRPr lang="zh-CN" alt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a:txBody>
                  <a:tcPr anchor="ctr"/>
                </a:tc>
                <a:tc>
                  <a:txBody>
                    <a:bodyPr/>
                    <a:lstStyle/>
                    <a:p>
                      <a:pPr algn="ctr"/>
                      <a:r>
                        <a:rPr lang="zh-CN" altLang="en-US" sz="1400" dirty="0" smtClean="0">
                          <a:solidFill>
                            <a:schemeClr val="tx1">
                              <a:lumMod val="85000"/>
                              <a:lumOff val="15000"/>
                            </a:schemeClr>
                          </a:solidFill>
                        </a:rPr>
                        <a:t>蜷缩</a:t>
                      </a:r>
                      <a:endParaRPr lang="zh-CN" alt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a:txBody>
                  <a:tcPr anchor="ctr"/>
                </a:tc>
                <a:tc>
                  <a:txBody>
                    <a:bodyPr/>
                    <a:lstStyle/>
                    <a:p>
                      <a:pPr algn="ctr"/>
                      <a:r>
                        <a:rPr lang="zh-CN" altLang="en-US" sz="1400" dirty="0" smtClean="0">
                          <a:solidFill>
                            <a:schemeClr val="tx1">
                              <a:lumMod val="85000"/>
                              <a:lumOff val="15000"/>
                            </a:schemeClr>
                          </a:solidFill>
                          <a:latin typeface="Times New Roman" panose="02020603050405020304" pitchFamily="18" charset="0"/>
                          <a:cs typeface="Times New Roman" panose="02020603050405020304" pitchFamily="18" charset="0"/>
                        </a:rPr>
                        <a:t>沉闷</a:t>
                      </a:r>
                      <a:endParaRPr lang="zh-CN" alt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a:txBody>
                  <a:tcPr anchor="ctr"/>
                </a:tc>
                <a:tc>
                  <a:txBody>
                    <a:bodyPr/>
                    <a:lstStyle/>
                    <a:p>
                      <a:pPr algn="ctr"/>
                      <a:r>
                        <a:rPr lang="zh-CN" altLang="en-US" sz="1400" dirty="0" smtClean="0">
                          <a:solidFill>
                            <a:schemeClr val="tx1">
                              <a:lumMod val="85000"/>
                              <a:lumOff val="15000"/>
                            </a:schemeClr>
                          </a:solidFill>
                        </a:rPr>
                        <a:t>清晰</a:t>
                      </a:r>
                      <a:endParaRPr lang="zh-CN" alt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a:txBody>
                  <a:tcPr anchor="ctr"/>
                </a:tc>
                <a:tc>
                  <a:txBody>
                    <a:bodyPr/>
                    <a:lstStyle/>
                    <a:p>
                      <a:pPr algn="ctr"/>
                      <a:r>
                        <a:rPr lang="zh-CN" altLang="en-US" sz="1400" dirty="0" smtClean="0">
                          <a:solidFill>
                            <a:schemeClr val="tx1">
                              <a:lumMod val="85000"/>
                              <a:lumOff val="15000"/>
                            </a:schemeClr>
                          </a:solidFill>
                        </a:rPr>
                        <a:t>凹陷</a:t>
                      </a:r>
                      <a:endParaRPr lang="zh-CN" alt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a:txBody>
                  <a:tcPr anchor="ctr"/>
                </a:tc>
                <a:tc>
                  <a:txBody>
                    <a:bodyPr/>
                    <a:lstStyle/>
                    <a:p>
                      <a:pPr algn="ctr"/>
                      <a:r>
                        <a:rPr lang="zh-CN" altLang="en-US" sz="1400" dirty="0" smtClean="0">
                          <a:solidFill>
                            <a:schemeClr val="tx1">
                              <a:lumMod val="85000"/>
                              <a:lumOff val="15000"/>
                            </a:schemeClr>
                          </a:solidFill>
                        </a:rPr>
                        <a:t>硬滑</a:t>
                      </a:r>
                      <a:endParaRPr lang="zh-CN" alt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a:txBody>
                  <a:tcPr anchor="ctr"/>
                </a:tc>
                <a:tc>
                  <a:txBody>
                    <a:bodyPr/>
                    <a:lstStyle/>
                    <a:p>
                      <a:pPr algn="ctr"/>
                      <a:r>
                        <a:rPr lang="zh-CN" altLang="en-US" sz="1400" dirty="0" smtClean="0">
                          <a:solidFill>
                            <a:schemeClr val="tx1">
                              <a:lumMod val="85000"/>
                              <a:lumOff val="15000"/>
                            </a:schemeClr>
                          </a:solidFill>
                          <a:latin typeface="Times New Roman" panose="02020603050405020304" pitchFamily="18" charset="0"/>
                          <a:cs typeface="Times New Roman" panose="02020603050405020304" pitchFamily="18" charset="0"/>
                        </a:rPr>
                        <a:t>是</a:t>
                      </a:r>
                      <a:endParaRPr lang="zh-CN" alt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569074232"/>
                  </a:ext>
                </a:extLst>
              </a:tr>
              <a:tr h="288000">
                <a:tc>
                  <a:txBody>
                    <a:bodyPr/>
                    <a:lstStyle/>
                    <a:p>
                      <a:pPr algn="ctr"/>
                      <a:r>
                        <a:rPr lang="en-US" altLang="zh-CN" sz="1400" b="0" dirty="0" smtClean="0">
                          <a:solidFill>
                            <a:schemeClr val="tx1">
                              <a:lumMod val="85000"/>
                              <a:lumOff val="15000"/>
                            </a:schemeClr>
                          </a:solidFill>
                        </a:rPr>
                        <a:t>3</a:t>
                      </a:r>
                      <a:endParaRPr lang="zh-CN" altLang="en-US" sz="1400" b="0" dirty="0">
                        <a:solidFill>
                          <a:schemeClr val="tx1">
                            <a:lumMod val="85000"/>
                            <a:lumOff val="15000"/>
                          </a:schemeClr>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dirty="0" smtClean="0">
                          <a:solidFill>
                            <a:schemeClr val="tx1">
                              <a:lumMod val="85000"/>
                              <a:lumOff val="15000"/>
                            </a:schemeClr>
                          </a:solidFill>
                          <a:latin typeface="Times New Roman" panose="02020603050405020304" pitchFamily="18" charset="0"/>
                          <a:cs typeface="Times New Roman" panose="02020603050405020304" pitchFamily="18" charset="0"/>
                        </a:rPr>
                        <a:t>乌黑</a:t>
                      </a:r>
                    </a:p>
                  </a:txBody>
                  <a:tcPr anchor="ctr"/>
                </a:tc>
                <a:tc>
                  <a:txBody>
                    <a:bodyPr/>
                    <a:lstStyle/>
                    <a:p>
                      <a:pPr algn="ctr"/>
                      <a:r>
                        <a:rPr lang="zh-CN" altLang="en-US" sz="1400" dirty="0" smtClean="0">
                          <a:solidFill>
                            <a:schemeClr val="tx1">
                              <a:lumMod val="85000"/>
                              <a:lumOff val="15000"/>
                            </a:schemeClr>
                          </a:solidFill>
                        </a:rPr>
                        <a:t>蜷缩</a:t>
                      </a:r>
                      <a:endParaRPr lang="zh-CN" altLang="en-US" sz="1400" dirty="0">
                        <a:solidFill>
                          <a:schemeClr val="tx1">
                            <a:lumMod val="85000"/>
                            <a:lumOff val="15000"/>
                          </a:schemeClr>
                        </a:solidFill>
                      </a:endParaRPr>
                    </a:p>
                  </a:txBody>
                  <a:tcPr anchor="ctr"/>
                </a:tc>
                <a:tc>
                  <a:txBody>
                    <a:bodyPr/>
                    <a:lstStyle/>
                    <a:p>
                      <a:pPr algn="ctr"/>
                      <a:r>
                        <a:rPr lang="zh-CN" altLang="en-US" sz="1400" dirty="0" smtClean="0">
                          <a:solidFill>
                            <a:schemeClr val="tx1">
                              <a:lumMod val="85000"/>
                              <a:lumOff val="15000"/>
                            </a:schemeClr>
                          </a:solidFill>
                        </a:rPr>
                        <a:t>浊响</a:t>
                      </a:r>
                      <a:endParaRPr lang="zh-CN" altLang="en-US" sz="1400" dirty="0">
                        <a:solidFill>
                          <a:schemeClr val="tx1">
                            <a:lumMod val="85000"/>
                            <a:lumOff val="15000"/>
                          </a:schemeClr>
                        </a:solidFill>
                      </a:endParaRPr>
                    </a:p>
                  </a:txBody>
                  <a:tcPr anchor="ctr"/>
                </a:tc>
                <a:tc>
                  <a:txBody>
                    <a:bodyPr/>
                    <a:lstStyle/>
                    <a:p>
                      <a:pPr algn="ctr"/>
                      <a:r>
                        <a:rPr lang="zh-CN" altLang="en-US" sz="1400" dirty="0" smtClean="0">
                          <a:solidFill>
                            <a:schemeClr val="tx1">
                              <a:lumMod val="85000"/>
                              <a:lumOff val="15000"/>
                            </a:schemeClr>
                          </a:solidFill>
                        </a:rPr>
                        <a:t>清晰</a:t>
                      </a:r>
                      <a:endParaRPr lang="zh-CN" altLang="en-US" sz="1400" dirty="0">
                        <a:solidFill>
                          <a:schemeClr val="tx1">
                            <a:lumMod val="85000"/>
                            <a:lumOff val="15000"/>
                          </a:schemeClr>
                        </a:solidFill>
                      </a:endParaRPr>
                    </a:p>
                  </a:txBody>
                  <a:tcPr anchor="ctr"/>
                </a:tc>
                <a:tc>
                  <a:txBody>
                    <a:bodyPr/>
                    <a:lstStyle/>
                    <a:p>
                      <a:pPr algn="ctr"/>
                      <a:r>
                        <a:rPr lang="zh-CN" altLang="en-US" sz="1400" dirty="0" smtClean="0">
                          <a:solidFill>
                            <a:schemeClr val="tx1">
                              <a:lumMod val="85000"/>
                              <a:lumOff val="15000"/>
                            </a:schemeClr>
                          </a:solidFill>
                        </a:rPr>
                        <a:t>凹陷</a:t>
                      </a:r>
                      <a:endParaRPr lang="zh-CN" altLang="en-US" sz="1400" dirty="0">
                        <a:solidFill>
                          <a:schemeClr val="tx1">
                            <a:lumMod val="85000"/>
                            <a:lumOff val="15000"/>
                          </a:schemeClr>
                        </a:solidFill>
                      </a:endParaRPr>
                    </a:p>
                  </a:txBody>
                  <a:tcPr anchor="ctr"/>
                </a:tc>
                <a:tc>
                  <a:txBody>
                    <a:bodyPr/>
                    <a:lstStyle/>
                    <a:p>
                      <a:pPr algn="ctr"/>
                      <a:r>
                        <a:rPr lang="zh-CN" altLang="en-US" sz="1400" dirty="0" smtClean="0">
                          <a:solidFill>
                            <a:schemeClr val="tx1">
                              <a:lumMod val="85000"/>
                              <a:lumOff val="15000"/>
                            </a:schemeClr>
                          </a:solidFill>
                        </a:rPr>
                        <a:t>硬滑</a:t>
                      </a:r>
                      <a:endParaRPr lang="zh-CN" altLang="en-US" sz="1400" dirty="0">
                        <a:solidFill>
                          <a:schemeClr val="tx1">
                            <a:lumMod val="85000"/>
                            <a:lumOff val="15000"/>
                          </a:schemeClr>
                        </a:solidFill>
                      </a:endParaRPr>
                    </a:p>
                  </a:txBody>
                  <a:tcPr anchor="ctr"/>
                </a:tc>
                <a:tc>
                  <a:txBody>
                    <a:bodyPr/>
                    <a:lstStyle/>
                    <a:p>
                      <a:pPr algn="ctr"/>
                      <a:r>
                        <a:rPr lang="zh-CN" altLang="en-US" sz="1400" dirty="0" smtClean="0">
                          <a:solidFill>
                            <a:schemeClr val="tx1">
                              <a:lumMod val="85000"/>
                              <a:lumOff val="15000"/>
                            </a:schemeClr>
                          </a:solidFill>
                        </a:rPr>
                        <a:t>是</a:t>
                      </a:r>
                      <a:endParaRPr lang="zh-CN" altLang="en-US" sz="1400" dirty="0">
                        <a:solidFill>
                          <a:schemeClr val="tx1">
                            <a:lumMod val="85000"/>
                            <a:lumOff val="15000"/>
                          </a:schemeClr>
                        </a:solidFill>
                      </a:endParaRPr>
                    </a:p>
                  </a:txBody>
                  <a:tcPr anchor="ctr"/>
                </a:tc>
                <a:extLst>
                  <a:ext uri="{0D108BD9-81ED-4DB2-BD59-A6C34878D82A}">
                    <a16:rowId xmlns:a16="http://schemas.microsoft.com/office/drawing/2014/main" val="698807388"/>
                  </a:ext>
                </a:extLst>
              </a:tr>
              <a:tr h="288000">
                <a:tc>
                  <a:txBody>
                    <a:bodyPr/>
                    <a:lstStyle/>
                    <a:p>
                      <a:pPr algn="ctr"/>
                      <a:r>
                        <a:rPr lang="en-US" altLang="zh-CN" sz="1400" dirty="0" smtClean="0">
                          <a:solidFill>
                            <a:schemeClr val="tx1">
                              <a:lumMod val="85000"/>
                              <a:lumOff val="15000"/>
                            </a:schemeClr>
                          </a:solidFill>
                        </a:rPr>
                        <a:t>4</a:t>
                      </a:r>
                      <a:endParaRPr lang="zh-CN" altLang="en-US" sz="1400" dirty="0">
                        <a:solidFill>
                          <a:schemeClr val="tx1">
                            <a:lumMod val="85000"/>
                            <a:lumOff val="15000"/>
                          </a:schemeClr>
                        </a:solidFill>
                      </a:endParaRPr>
                    </a:p>
                  </a:txBody>
                  <a:tcPr anchor="ctr"/>
                </a:tc>
                <a:tc>
                  <a:txBody>
                    <a:bodyPr/>
                    <a:lstStyle/>
                    <a:p>
                      <a:pPr algn="ctr"/>
                      <a:r>
                        <a:rPr lang="zh-CN" altLang="en-US" sz="1400" dirty="0" smtClean="0">
                          <a:solidFill>
                            <a:schemeClr val="tx1">
                              <a:lumMod val="85000"/>
                              <a:lumOff val="15000"/>
                            </a:schemeClr>
                          </a:solidFill>
                        </a:rPr>
                        <a:t>青绿</a:t>
                      </a:r>
                      <a:endParaRPr lang="zh-CN" altLang="en-US" sz="1400" b="0" kern="1200" dirty="0">
                        <a:solidFill>
                          <a:schemeClr val="tx1">
                            <a:lumMod val="85000"/>
                            <a:lumOff val="15000"/>
                          </a:schemeClr>
                        </a:solidFill>
                        <a:latin typeface="Consolas" panose="020B0609020204030204" pitchFamily="49" charset="0"/>
                        <a:ea typeface="+mn-ea"/>
                        <a:cs typeface="+mn-cs"/>
                      </a:endParaRPr>
                    </a:p>
                  </a:txBody>
                  <a:tcPr anchor="ctr"/>
                </a:tc>
                <a:tc>
                  <a:txBody>
                    <a:bodyPr/>
                    <a:lstStyle/>
                    <a:p>
                      <a:pPr algn="ctr"/>
                      <a:r>
                        <a:rPr lang="zh-CN" altLang="en-US" sz="1400" dirty="0" smtClean="0">
                          <a:solidFill>
                            <a:schemeClr val="tx1">
                              <a:lumMod val="85000"/>
                              <a:lumOff val="15000"/>
                            </a:schemeClr>
                          </a:solidFill>
                        </a:rPr>
                        <a:t>蜷缩</a:t>
                      </a:r>
                      <a:endParaRPr lang="zh-CN" alt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a:txBody>
                  <a:tcPr anchor="ctr"/>
                </a:tc>
                <a:tc>
                  <a:txBody>
                    <a:bodyPr/>
                    <a:lstStyle/>
                    <a:p>
                      <a:pPr algn="ctr"/>
                      <a:r>
                        <a:rPr lang="zh-CN" altLang="en-US" sz="1400" dirty="0" smtClean="0">
                          <a:solidFill>
                            <a:schemeClr val="tx1">
                              <a:lumMod val="85000"/>
                              <a:lumOff val="15000"/>
                            </a:schemeClr>
                          </a:solidFill>
                          <a:latin typeface="Times New Roman" panose="02020603050405020304" pitchFamily="18" charset="0"/>
                          <a:cs typeface="Times New Roman" panose="02020603050405020304" pitchFamily="18" charset="0"/>
                        </a:rPr>
                        <a:t>沉闷</a:t>
                      </a:r>
                      <a:endParaRPr lang="zh-CN" alt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a:txBody>
                  <a:tcPr anchor="ctr"/>
                </a:tc>
                <a:tc>
                  <a:txBody>
                    <a:bodyPr/>
                    <a:lstStyle/>
                    <a:p>
                      <a:pPr algn="ctr"/>
                      <a:r>
                        <a:rPr lang="zh-CN" altLang="en-US" sz="1400" dirty="0" smtClean="0">
                          <a:solidFill>
                            <a:schemeClr val="tx1">
                              <a:lumMod val="85000"/>
                              <a:lumOff val="15000"/>
                            </a:schemeClr>
                          </a:solidFill>
                        </a:rPr>
                        <a:t>清晰</a:t>
                      </a:r>
                      <a:endParaRPr lang="zh-CN" altLang="en-US" sz="1400" dirty="0">
                        <a:solidFill>
                          <a:schemeClr val="tx1">
                            <a:lumMod val="85000"/>
                            <a:lumOff val="15000"/>
                          </a:schemeClr>
                        </a:solidFill>
                      </a:endParaRPr>
                    </a:p>
                  </a:txBody>
                  <a:tcPr anchor="ctr"/>
                </a:tc>
                <a:tc>
                  <a:txBody>
                    <a:bodyPr/>
                    <a:lstStyle/>
                    <a:p>
                      <a:pPr algn="ctr"/>
                      <a:r>
                        <a:rPr lang="zh-CN" altLang="en-US" sz="1400" dirty="0" smtClean="0">
                          <a:solidFill>
                            <a:schemeClr val="tx1">
                              <a:lumMod val="85000"/>
                              <a:lumOff val="15000"/>
                            </a:schemeClr>
                          </a:solidFill>
                        </a:rPr>
                        <a:t>凹陷</a:t>
                      </a:r>
                      <a:endParaRPr lang="zh-CN" alt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a:txBody>
                  <a:tcPr anchor="ctr"/>
                </a:tc>
                <a:tc>
                  <a:txBody>
                    <a:bodyPr/>
                    <a:lstStyle/>
                    <a:p>
                      <a:pPr algn="ctr"/>
                      <a:r>
                        <a:rPr lang="zh-CN" altLang="en-US" sz="1400" dirty="0" smtClean="0">
                          <a:solidFill>
                            <a:schemeClr val="tx1">
                              <a:lumMod val="85000"/>
                              <a:lumOff val="15000"/>
                            </a:schemeClr>
                          </a:solidFill>
                        </a:rPr>
                        <a:t>硬滑</a:t>
                      </a:r>
                      <a:endParaRPr lang="zh-CN" altLang="en-US" sz="1400" dirty="0">
                        <a:solidFill>
                          <a:schemeClr val="tx1">
                            <a:lumMod val="85000"/>
                            <a:lumOff val="15000"/>
                          </a:schemeClr>
                        </a:solidFill>
                      </a:endParaRPr>
                    </a:p>
                  </a:txBody>
                  <a:tcPr anchor="ctr"/>
                </a:tc>
                <a:tc>
                  <a:txBody>
                    <a:bodyPr/>
                    <a:lstStyle/>
                    <a:p>
                      <a:pPr algn="ctr"/>
                      <a:r>
                        <a:rPr lang="zh-CN" altLang="en-US" sz="1400" dirty="0" smtClean="0">
                          <a:solidFill>
                            <a:schemeClr val="tx1">
                              <a:lumMod val="85000"/>
                              <a:lumOff val="15000"/>
                            </a:schemeClr>
                          </a:solidFill>
                        </a:rPr>
                        <a:t>是</a:t>
                      </a:r>
                      <a:endParaRPr lang="zh-CN" altLang="en-US" sz="1400" dirty="0">
                        <a:solidFill>
                          <a:schemeClr val="tx1">
                            <a:lumMod val="85000"/>
                            <a:lumOff val="15000"/>
                          </a:schemeClr>
                        </a:solidFill>
                      </a:endParaRPr>
                    </a:p>
                  </a:txBody>
                  <a:tcPr anchor="ctr"/>
                </a:tc>
                <a:extLst>
                  <a:ext uri="{0D108BD9-81ED-4DB2-BD59-A6C34878D82A}">
                    <a16:rowId xmlns:a16="http://schemas.microsoft.com/office/drawing/2014/main" val="587381805"/>
                  </a:ext>
                </a:extLst>
              </a:tr>
              <a:tr h="288000">
                <a:tc>
                  <a:txBody>
                    <a:bodyPr/>
                    <a:lstStyle/>
                    <a:p>
                      <a:pPr algn="ctr"/>
                      <a:r>
                        <a:rPr lang="en-US" altLang="zh-CN" sz="1400" dirty="0" smtClean="0">
                          <a:solidFill>
                            <a:schemeClr val="tx1">
                              <a:lumMod val="85000"/>
                              <a:lumOff val="15000"/>
                            </a:schemeClr>
                          </a:solidFill>
                          <a:latin typeface="Times New Roman" panose="02020603050405020304" pitchFamily="18" charset="0"/>
                          <a:cs typeface="Times New Roman" panose="02020603050405020304" pitchFamily="18" charset="0"/>
                        </a:rPr>
                        <a:t>5</a:t>
                      </a:r>
                      <a:endParaRPr lang="zh-CN" alt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a:txBody>
                  <a:tcPr anchor="ctr"/>
                </a:tc>
                <a:tc>
                  <a:txBody>
                    <a:bodyPr/>
                    <a:lstStyle/>
                    <a:p>
                      <a:pPr algn="ctr"/>
                      <a:r>
                        <a:rPr lang="zh-CN" altLang="en-US" sz="1400" dirty="0" smtClean="0">
                          <a:solidFill>
                            <a:schemeClr val="tx1">
                              <a:lumMod val="85000"/>
                              <a:lumOff val="15000"/>
                            </a:schemeClr>
                          </a:solidFill>
                        </a:rPr>
                        <a:t>浅白</a:t>
                      </a:r>
                      <a:endParaRPr lang="zh-CN" altLang="en-US" sz="1400" dirty="0">
                        <a:solidFill>
                          <a:schemeClr val="tx1">
                            <a:lumMod val="85000"/>
                            <a:lumOff val="15000"/>
                          </a:schemeClr>
                        </a:solidFill>
                      </a:endParaRPr>
                    </a:p>
                  </a:txBody>
                  <a:tcPr anchor="ctr"/>
                </a:tc>
                <a:tc>
                  <a:txBody>
                    <a:bodyPr/>
                    <a:lstStyle/>
                    <a:p>
                      <a:pPr algn="ctr"/>
                      <a:r>
                        <a:rPr lang="zh-CN" altLang="en-US" sz="1400" dirty="0" smtClean="0">
                          <a:solidFill>
                            <a:schemeClr val="tx1">
                              <a:lumMod val="85000"/>
                              <a:lumOff val="15000"/>
                            </a:schemeClr>
                          </a:solidFill>
                        </a:rPr>
                        <a:t>蜷缩</a:t>
                      </a:r>
                      <a:endParaRPr lang="zh-CN" altLang="en-US" sz="1400" dirty="0">
                        <a:solidFill>
                          <a:schemeClr val="tx1">
                            <a:lumMod val="85000"/>
                            <a:lumOff val="15000"/>
                          </a:schemeClr>
                        </a:solidFill>
                      </a:endParaRPr>
                    </a:p>
                  </a:txBody>
                  <a:tcPr anchor="ctr"/>
                </a:tc>
                <a:tc>
                  <a:txBody>
                    <a:bodyPr/>
                    <a:lstStyle/>
                    <a:p>
                      <a:pPr algn="ctr"/>
                      <a:r>
                        <a:rPr lang="zh-CN" altLang="en-US" sz="1400" dirty="0" smtClean="0">
                          <a:solidFill>
                            <a:schemeClr val="tx1">
                              <a:lumMod val="85000"/>
                              <a:lumOff val="15000"/>
                            </a:schemeClr>
                          </a:solidFill>
                        </a:rPr>
                        <a:t>浊响</a:t>
                      </a:r>
                      <a:endParaRPr lang="zh-CN" altLang="en-US" sz="1400" dirty="0">
                        <a:solidFill>
                          <a:schemeClr val="tx1">
                            <a:lumMod val="85000"/>
                            <a:lumOff val="15000"/>
                          </a:schemeClr>
                        </a:solidFill>
                      </a:endParaRPr>
                    </a:p>
                  </a:txBody>
                  <a:tcPr anchor="ctr"/>
                </a:tc>
                <a:tc>
                  <a:txBody>
                    <a:bodyPr/>
                    <a:lstStyle/>
                    <a:p>
                      <a:pPr algn="ctr"/>
                      <a:r>
                        <a:rPr lang="zh-CN" altLang="en-US" sz="1400" dirty="0" smtClean="0">
                          <a:solidFill>
                            <a:schemeClr val="tx1">
                              <a:lumMod val="85000"/>
                              <a:lumOff val="15000"/>
                            </a:schemeClr>
                          </a:solidFill>
                        </a:rPr>
                        <a:t>清晰</a:t>
                      </a:r>
                      <a:endParaRPr lang="zh-CN" alt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a:txBody>
                  <a:tcPr anchor="ctr"/>
                </a:tc>
                <a:tc>
                  <a:txBody>
                    <a:bodyPr/>
                    <a:lstStyle/>
                    <a:p>
                      <a:pPr algn="ctr"/>
                      <a:r>
                        <a:rPr lang="zh-CN" altLang="en-US" sz="1400" dirty="0" smtClean="0">
                          <a:solidFill>
                            <a:schemeClr val="tx1">
                              <a:lumMod val="85000"/>
                              <a:lumOff val="15000"/>
                            </a:schemeClr>
                          </a:solidFill>
                        </a:rPr>
                        <a:t>凹陷</a:t>
                      </a:r>
                      <a:endParaRPr lang="zh-CN" altLang="en-US" sz="1400" dirty="0">
                        <a:solidFill>
                          <a:schemeClr val="tx1">
                            <a:lumMod val="85000"/>
                            <a:lumOff val="15000"/>
                          </a:schemeClr>
                        </a:solidFill>
                      </a:endParaRPr>
                    </a:p>
                  </a:txBody>
                  <a:tcPr anchor="ctr"/>
                </a:tc>
                <a:tc>
                  <a:txBody>
                    <a:bodyPr/>
                    <a:lstStyle/>
                    <a:p>
                      <a:pPr algn="ctr"/>
                      <a:r>
                        <a:rPr lang="zh-CN" altLang="en-US" sz="1400" dirty="0" smtClean="0">
                          <a:solidFill>
                            <a:schemeClr val="tx1">
                              <a:lumMod val="85000"/>
                              <a:lumOff val="15000"/>
                            </a:schemeClr>
                          </a:solidFill>
                        </a:rPr>
                        <a:t>硬滑</a:t>
                      </a:r>
                      <a:endParaRPr lang="zh-CN" alt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a:txBody>
                  <a:tcPr anchor="ctr"/>
                </a:tc>
                <a:tc>
                  <a:txBody>
                    <a:bodyPr/>
                    <a:lstStyle/>
                    <a:p>
                      <a:pPr algn="ctr"/>
                      <a:r>
                        <a:rPr lang="zh-CN" altLang="en-US" sz="1400" dirty="0" smtClean="0">
                          <a:solidFill>
                            <a:schemeClr val="tx1">
                              <a:lumMod val="85000"/>
                              <a:lumOff val="15000"/>
                            </a:schemeClr>
                          </a:solidFill>
                          <a:latin typeface="Times New Roman" panose="02020603050405020304" pitchFamily="18" charset="0"/>
                          <a:cs typeface="Times New Roman" panose="02020603050405020304" pitchFamily="18" charset="0"/>
                        </a:rPr>
                        <a:t>是</a:t>
                      </a:r>
                      <a:endParaRPr lang="zh-CN" alt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310478777"/>
                  </a:ext>
                </a:extLst>
              </a:tr>
              <a:tr h="288000">
                <a:tc>
                  <a:txBody>
                    <a:bodyPr/>
                    <a:lstStyle/>
                    <a:p>
                      <a:pPr algn="ctr"/>
                      <a:r>
                        <a:rPr lang="en-US" altLang="zh-CN" sz="1400" b="0" kern="1200" dirty="0" smtClean="0">
                          <a:solidFill>
                            <a:schemeClr val="tx1">
                              <a:lumMod val="85000"/>
                              <a:lumOff val="15000"/>
                            </a:schemeClr>
                          </a:solidFill>
                          <a:latin typeface="Consolas" panose="020B0609020204030204" pitchFamily="49" charset="0"/>
                          <a:ea typeface="+mn-ea"/>
                          <a:cs typeface="+mn-cs"/>
                        </a:rPr>
                        <a:t>6</a:t>
                      </a:r>
                      <a:endParaRPr lang="zh-CN" altLang="en-US" sz="1400" b="0" kern="1200" dirty="0">
                        <a:solidFill>
                          <a:schemeClr val="tx1">
                            <a:lumMod val="85000"/>
                            <a:lumOff val="15000"/>
                          </a:schemeClr>
                        </a:solidFill>
                        <a:latin typeface="Consolas" panose="020B0609020204030204" pitchFamily="49"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dirty="0" smtClean="0">
                          <a:solidFill>
                            <a:schemeClr val="tx1">
                              <a:lumMod val="85000"/>
                              <a:lumOff val="15000"/>
                            </a:schemeClr>
                          </a:solidFill>
                        </a:rPr>
                        <a:t>青绿</a:t>
                      </a:r>
                    </a:p>
                  </a:txBody>
                  <a:tcPr anchor="ctr"/>
                </a:tc>
                <a:tc>
                  <a:txBody>
                    <a:bodyPr/>
                    <a:lstStyle/>
                    <a:p>
                      <a:pPr algn="ctr"/>
                      <a:r>
                        <a:rPr lang="zh-CN" altLang="en-US" sz="1400" dirty="0" smtClean="0">
                          <a:solidFill>
                            <a:schemeClr val="tx1">
                              <a:lumMod val="85000"/>
                              <a:lumOff val="15000"/>
                            </a:schemeClr>
                          </a:solidFill>
                        </a:rPr>
                        <a:t>稍蜷</a:t>
                      </a:r>
                      <a:endParaRPr lang="zh-CN" altLang="en-US" sz="1400" b="1" kern="1200" dirty="0">
                        <a:solidFill>
                          <a:schemeClr val="tx1">
                            <a:lumMod val="85000"/>
                            <a:lumOff val="15000"/>
                          </a:schemeClr>
                        </a:solidFill>
                        <a:latin typeface="Consolas" panose="020B0609020204030204" pitchFamily="49" charset="0"/>
                        <a:ea typeface="+mn-ea"/>
                        <a:cs typeface="+mn-cs"/>
                      </a:endParaRPr>
                    </a:p>
                  </a:txBody>
                  <a:tcPr anchor="ctr"/>
                </a:tc>
                <a:tc>
                  <a:txBody>
                    <a:bodyPr/>
                    <a:lstStyle/>
                    <a:p>
                      <a:pPr algn="ctr"/>
                      <a:r>
                        <a:rPr lang="zh-CN" altLang="en-US" sz="1400" dirty="0" smtClean="0">
                          <a:solidFill>
                            <a:schemeClr val="tx1">
                              <a:lumMod val="85000"/>
                              <a:lumOff val="15000"/>
                            </a:schemeClr>
                          </a:solidFill>
                        </a:rPr>
                        <a:t>浊响</a:t>
                      </a:r>
                      <a:endParaRPr lang="zh-CN" altLang="en-US" sz="1400" b="1" kern="1200" dirty="0">
                        <a:solidFill>
                          <a:schemeClr val="tx1">
                            <a:lumMod val="85000"/>
                            <a:lumOff val="15000"/>
                          </a:schemeClr>
                        </a:solidFill>
                        <a:latin typeface="Consolas" panose="020B0609020204030204" pitchFamily="49" charset="0"/>
                        <a:ea typeface="+mn-ea"/>
                        <a:cs typeface="+mn-cs"/>
                      </a:endParaRPr>
                    </a:p>
                  </a:txBody>
                  <a:tcPr anchor="ctr"/>
                </a:tc>
                <a:tc>
                  <a:txBody>
                    <a:bodyPr/>
                    <a:lstStyle/>
                    <a:p>
                      <a:pPr algn="ctr"/>
                      <a:r>
                        <a:rPr lang="zh-CN" altLang="en-US" sz="1400" dirty="0" smtClean="0">
                          <a:solidFill>
                            <a:schemeClr val="tx1">
                              <a:lumMod val="85000"/>
                              <a:lumOff val="15000"/>
                            </a:schemeClr>
                          </a:solidFill>
                        </a:rPr>
                        <a:t>清晰</a:t>
                      </a:r>
                      <a:endParaRPr lang="zh-CN" altLang="en-US" sz="1400" b="1" kern="1200" dirty="0">
                        <a:solidFill>
                          <a:schemeClr val="tx1">
                            <a:lumMod val="85000"/>
                            <a:lumOff val="15000"/>
                          </a:schemeClr>
                        </a:solidFill>
                        <a:latin typeface="Consolas" panose="020B0609020204030204" pitchFamily="49" charset="0"/>
                        <a:ea typeface="+mn-ea"/>
                        <a:cs typeface="+mn-cs"/>
                      </a:endParaRPr>
                    </a:p>
                  </a:txBody>
                  <a:tcPr anchor="ctr"/>
                </a:tc>
                <a:tc>
                  <a:txBody>
                    <a:bodyPr/>
                    <a:lstStyle/>
                    <a:p>
                      <a:pPr algn="ctr"/>
                      <a:r>
                        <a:rPr lang="zh-CN" altLang="en-US" sz="1400" b="0" kern="1200" dirty="0" smtClean="0">
                          <a:solidFill>
                            <a:schemeClr val="tx1">
                              <a:lumMod val="85000"/>
                              <a:lumOff val="15000"/>
                            </a:schemeClr>
                          </a:solidFill>
                          <a:latin typeface="Consolas" panose="020B0609020204030204" pitchFamily="49" charset="0"/>
                          <a:ea typeface="+mn-ea"/>
                          <a:cs typeface="+mn-cs"/>
                        </a:rPr>
                        <a:t>稍凹</a:t>
                      </a:r>
                      <a:endParaRPr lang="zh-CN" altLang="en-US" sz="1400" b="0" kern="1200" dirty="0">
                        <a:solidFill>
                          <a:schemeClr val="tx1">
                            <a:lumMod val="85000"/>
                            <a:lumOff val="15000"/>
                          </a:schemeClr>
                        </a:solidFill>
                        <a:latin typeface="Consolas" panose="020B0609020204030204" pitchFamily="49" charset="0"/>
                        <a:ea typeface="+mn-ea"/>
                        <a:cs typeface="+mn-cs"/>
                      </a:endParaRPr>
                    </a:p>
                  </a:txBody>
                  <a:tcPr anchor="ctr"/>
                </a:tc>
                <a:tc>
                  <a:txBody>
                    <a:bodyPr/>
                    <a:lstStyle/>
                    <a:p>
                      <a:pPr algn="ctr"/>
                      <a:r>
                        <a:rPr lang="zh-CN" altLang="en-US" sz="1400" b="0" kern="1200" dirty="0" smtClean="0">
                          <a:solidFill>
                            <a:schemeClr val="tx1">
                              <a:lumMod val="85000"/>
                              <a:lumOff val="15000"/>
                            </a:schemeClr>
                          </a:solidFill>
                          <a:latin typeface="Consolas" panose="020B0609020204030204" pitchFamily="49" charset="0"/>
                          <a:ea typeface="+mn-ea"/>
                          <a:cs typeface="+mn-cs"/>
                        </a:rPr>
                        <a:t>软粘</a:t>
                      </a:r>
                      <a:endParaRPr lang="zh-CN" altLang="en-US" sz="1400" b="0" kern="1200" dirty="0">
                        <a:solidFill>
                          <a:schemeClr val="tx1">
                            <a:lumMod val="85000"/>
                            <a:lumOff val="15000"/>
                          </a:schemeClr>
                        </a:solidFill>
                        <a:latin typeface="Consolas" panose="020B0609020204030204" pitchFamily="49" charset="0"/>
                        <a:ea typeface="+mn-ea"/>
                        <a:cs typeface="+mn-cs"/>
                      </a:endParaRPr>
                    </a:p>
                  </a:txBody>
                  <a:tcPr anchor="ctr"/>
                </a:tc>
                <a:tc>
                  <a:txBody>
                    <a:bodyPr/>
                    <a:lstStyle/>
                    <a:p>
                      <a:pPr algn="ctr"/>
                      <a:r>
                        <a:rPr lang="zh-CN" altLang="en-US" sz="1400" b="0" kern="1200" dirty="0" smtClean="0">
                          <a:solidFill>
                            <a:schemeClr val="tx1">
                              <a:lumMod val="85000"/>
                              <a:lumOff val="15000"/>
                            </a:schemeClr>
                          </a:solidFill>
                          <a:latin typeface="Consolas" panose="020B0609020204030204" pitchFamily="49" charset="0"/>
                          <a:ea typeface="+mn-ea"/>
                          <a:cs typeface="+mn-cs"/>
                        </a:rPr>
                        <a:t>是</a:t>
                      </a:r>
                      <a:endParaRPr lang="zh-CN" altLang="en-US" sz="1400" b="0" kern="1200" dirty="0">
                        <a:solidFill>
                          <a:schemeClr val="tx1">
                            <a:lumMod val="85000"/>
                            <a:lumOff val="15000"/>
                          </a:schemeClr>
                        </a:solidFill>
                        <a:latin typeface="Consolas" panose="020B0609020204030204" pitchFamily="49" charset="0"/>
                        <a:ea typeface="+mn-ea"/>
                        <a:cs typeface="+mn-cs"/>
                      </a:endParaRPr>
                    </a:p>
                  </a:txBody>
                  <a:tcPr anchor="ctr"/>
                </a:tc>
                <a:extLst>
                  <a:ext uri="{0D108BD9-81ED-4DB2-BD59-A6C34878D82A}">
                    <a16:rowId xmlns:a16="http://schemas.microsoft.com/office/drawing/2014/main" val="1264739540"/>
                  </a:ext>
                </a:extLst>
              </a:tr>
              <a:tr h="288000">
                <a:tc>
                  <a:txBody>
                    <a:bodyPr/>
                    <a:lstStyle/>
                    <a:p>
                      <a:pPr algn="ctr"/>
                      <a:r>
                        <a:rPr lang="en-US" altLang="zh-CN" sz="1400" b="0" kern="1200" dirty="0" smtClean="0">
                          <a:solidFill>
                            <a:schemeClr val="tx1">
                              <a:lumMod val="85000"/>
                              <a:lumOff val="15000"/>
                            </a:schemeClr>
                          </a:solidFill>
                          <a:latin typeface="Consolas" panose="020B0609020204030204" pitchFamily="49" charset="0"/>
                          <a:ea typeface="+mn-ea"/>
                          <a:cs typeface="+mn-cs"/>
                        </a:rPr>
                        <a:t>7</a:t>
                      </a:r>
                      <a:endParaRPr lang="zh-CN" altLang="en-US" sz="1400" b="0" kern="1200" dirty="0">
                        <a:solidFill>
                          <a:schemeClr val="tx1">
                            <a:lumMod val="85000"/>
                            <a:lumOff val="15000"/>
                          </a:schemeClr>
                        </a:solidFill>
                        <a:latin typeface="Consolas" panose="020B0609020204030204" pitchFamily="49" charset="0"/>
                        <a:ea typeface="+mn-ea"/>
                        <a:cs typeface="+mn-cs"/>
                      </a:endParaRPr>
                    </a:p>
                  </a:txBody>
                  <a:tcPr anchor="ctr"/>
                </a:tc>
                <a:tc>
                  <a:txBody>
                    <a:bodyPr/>
                    <a:lstStyle/>
                    <a:p>
                      <a:pPr algn="ctr"/>
                      <a:r>
                        <a:rPr lang="zh-CN" altLang="en-US" sz="1400" dirty="0" smtClean="0">
                          <a:solidFill>
                            <a:schemeClr val="tx1">
                              <a:lumMod val="85000"/>
                              <a:lumOff val="15000"/>
                            </a:schemeClr>
                          </a:solidFill>
                          <a:latin typeface="Times New Roman" panose="02020603050405020304" pitchFamily="18" charset="0"/>
                          <a:cs typeface="Times New Roman" panose="02020603050405020304" pitchFamily="18" charset="0"/>
                        </a:rPr>
                        <a:t>乌黑</a:t>
                      </a:r>
                      <a:endParaRPr lang="zh-CN" altLang="en-US" sz="1400" b="1" kern="1200" dirty="0">
                        <a:solidFill>
                          <a:schemeClr val="tx1">
                            <a:lumMod val="85000"/>
                            <a:lumOff val="15000"/>
                          </a:schemeClr>
                        </a:solidFill>
                        <a:latin typeface="Consolas" panose="020B0609020204030204" pitchFamily="49" charset="0"/>
                        <a:ea typeface="+mn-ea"/>
                        <a:cs typeface="+mn-cs"/>
                      </a:endParaRPr>
                    </a:p>
                  </a:txBody>
                  <a:tcPr anchor="ctr"/>
                </a:tc>
                <a:tc>
                  <a:txBody>
                    <a:bodyPr/>
                    <a:lstStyle/>
                    <a:p>
                      <a:pPr algn="ctr"/>
                      <a:r>
                        <a:rPr lang="zh-CN" altLang="en-US" sz="1400" dirty="0" smtClean="0">
                          <a:solidFill>
                            <a:schemeClr val="tx1">
                              <a:lumMod val="85000"/>
                              <a:lumOff val="15000"/>
                            </a:schemeClr>
                          </a:solidFill>
                        </a:rPr>
                        <a:t>稍蜷</a:t>
                      </a:r>
                      <a:endParaRPr lang="zh-CN" altLang="en-US" sz="1400" b="1" kern="1200" dirty="0">
                        <a:solidFill>
                          <a:schemeClr val="tx1">
                            <a:lumMod val="85000"/>
                            <a:lumOff val="15000"/>
                          </a:schemeClr>
                        </a:solidFill>
                        <a:latin typeface="Consolas" panose="020B0609020204030204" pitchFamily="49" charset="0"/>
                        <a:ea typeface="+mn-ea"/>
                        <a:cs typeface="+mn-cs"/>
                      </a:endParaRPr>
                    </a:p>
                  </a:txBody>
                  <a:tcPr anchor="ctr"/>
                </a:tc>
                <a:tc>
                  <a:txBody>
                    <a:bodyPr/>
                    <a:lstStyle/>
                    <a:p>
                      <a:pPr algn="ctr"/>
                      <a:r>
                        <a:rPr lang="zh-CN" altLang="en-US" sz="1400" dirty="0" smtClean="0">
                          <a:solidFill>
                            <a:schemeClr val="tx1">
                              <a:lumMod val="85000"/>
                              <a:lumOff val="15000"/>
                            </a:schemeClr>
                          </a:solidFill>
                        </a:rPr>
                        <a:t>浊响</a:t>
                      </a:r>
                      <a:endParaRPr lang="zh-CN" altLang="en-US" sz="1400" b="1" kern="1200" dirty="0">
                        <a:solidFill>
                          <a:schemeClr val="tx1">
                            <a:lumMod val="85000"/>
                            <a:lumOff val="15000"/>
                          </a:schemeClr>
                        </a:solidFill>
                        <a:latin typeface="Consolas" panose="020B0609020204030204" pitchFamily="49" charset="0"/>
                        <a:ea typeface="+mn-ea"/>
                        <a:cs typeface="+mn-cs"/>
                      </a:endParaRPr>
                    </a:p>
                  </a:txBody>
                  <a:tcPr anchor="ctr"/>
                </a:tc>
                <a:tc>
                  <a:txBody>
                    <a:bodyPr/>
                    <a:lstStyle/>
                    <a:p>
                      <a:pPr algn="ctr"/>
                      <a:r>
                        <a:rPr lang="zh-CN" altLang="en-US" sz="1400" b="0" kern="1200" dirty="0" smtClean="0">
                          <a:solidFill>
                            <a:schemeClr val="tx1">
                              <a:lumMod val="85000"/>
                              <a:lumOff val="15000"/>
                            </a:schemeClr>
                          </a:solidFill>
                          <a:latin typeface="Consolas" panose="020B0609020204030204" pitchFamily="49" charset="0"/>
                          <a:ea typeface="+mn-ea"/>
                          <a:cs typeface="+mn-cs"/>
                        </a:rPr>
                        <a:t>稍糊</a:t>
                      </a:r>
                      <a:endParaRPr lang="zh-CN" altLang="en-US" sz="1400" b="0" kern="1200" dirty="0">
                        <a:solidFill>
                          <a:schemeClr val="tx1">
                            <a:lumMod val="85000"/>
                            <a:lumOff val="15000"/>
                          </a:schemeClr>
                        </a:solidFill>
                        <a:latin typeface="Consolas" panose="020B0609020204030204" pitchFamily="49" charset="0"/>
                        <a:ea typeface="+mn-ea"/>
                        <a:cs typeface="+mn-cs"/>
                      </a:endParaRPr>
                    </a:p>
                  </a:txBody>
                  <a:tcPr anchor="ctr"/>
                </a:tc>
                <a:tc>
                  <a:txBody>
                    <a:bodyPr/>
                    <a:lstStyle/>
                    <a:p>
                      <a:pPr algn="ctr"/>
                      <a:r>
                        <a:rPr lang="zh-CN" altLang="en-US" sz="1400" b="0" kern="1200" dirty="0" smtClean="0">
                          <a:solidFill>
                            <a:schemeClr val="tx1">
                              <a:lumMod val="85000"/>
                              <a:lumOff val="15000"/>
                            </a:schemeClr>
                          </a:solidFill>
                          <a:latin typeface="Consolas" panose="020B0609020204030204" pitchFamily="49" charset="0"/>
                          <a:ea typeface="+mn-ea"/>
                          <a:cs typeface="+mn-cs"/>
                        </a:rPr>
                        <a:t>稍凹</a:t>
                      </a:r>
                      <a:endParaRPr lang="zh-CN" altLang="en-US" sz="1400" b="0" kern="1200" dirty="0">
                        <a:solidFill>
                          <a:schemeClr val="tx1">
                            <a:lumMod val="85000"/>
                            <a:lumOff val="15000"/>
                          </a:schemeClr>
                        </a:solidFill>
                        <a:latin typeface="Consolas" panose="020B0609020204030204" pitchFamily="49" charset="0"/>
                        <a:ea typeface="+mn-ea"/>
                        <a:cs typeface="+mn-cs"/>
                      </a:endParaRPr>
                    </a:p>
                  </a:txBody>
                  <a:tcPr anchor="ctr"/>
                </a:tc>
                <a:tc>
                  <a:txBody>
                    <a:bodyPr/>
                    <a:lstStyle/>
                    <a:p>
                      <a:pPr algn="ctr"/>
                      <a:r>
                        <a:rPr lang="zh-CN" altLang="en-US" sz="1400" b="0" kern="1200" dirty="0" smtClean="0">
                          <a:solidFill>
                            <a:schemeClr val="tx1">
                              <a:lumMod val="85000"/>
                              <a:lumOff val="15000"/>
                            </a:schemeClr>
                          </a:solidFill>
                          <a:latin typeface="Consolas" panose="020B0609020204030204" pitchFamily="49" charset="0"/>
                          <a:ea typeface="+mn-ea"/>
                          <a:cs typeface="+mn-cs"/>
                        </a:rPr>
                        <a:t>软粘</a:t>
                      </a:r>
                      <a:endParaRPr lang="zh-CN" altLang="en-US" sz="1400" b="0" kern="1200" dirty="0">
                        <a:solidFill>
                          <a:schemeClr val="tx1">
                            <a:lumMod val="85000"/>
                            <a:lumOff val="15000"/>
                          </a:schemeClr>
                        </a:solidFill>
                        <a:latin typeface="Consolas" panose="020B0609020204030204" pitchFamily="49" charset="0"/>
                        <a:ea typeface="+mn-ea"/>
                        <a:cs typeface="+mn-cs"/>
                      </a:endParaRPr>
                    </a:p>
                  </a:txBody>
                  <a:tcPr anchor="ctr"/>
                </a:tc>
                <a:tc>
                  <a:txBody>
                    <a:bodyPr/>
                    <a:lstStyle/>
                    <a:p>
                      <a:pPr algn="ctr"/>
                      <a:r>
                        <a:rPr lang="zh-CN" altLang="en-US" sz="1400" b="0" kern="1200" dirty="0" smtClean="0">
                          <a:solidFill>
                            <a:schemeClr val="tx1">
                              <a:lumMod val="85000"/>
                              <a:lumOff val="15000"/>
                            </a:schemeClr>
                          </a:solidFill>
                          <a:latin typeface="Consolas" panose="020B0609020204030204" pitchFamily="49" charset="0"/>
                          <a:ea typeface="+mn-ea"/>
                          <a:cs typeface="+mn-cs"/>
                        </a:rPr>
                        <a:t>是</a:t>
                      </a:r>
                      <a:endParaRPr lang="zh-CN" altLang="en-US" sz="1400" b="0" kern="1200" dirty="0">
                        <a:solidFill>
                          <a:schemeClr val="tx1">
                            <a:lumMod val="85000"/>
                            <a:lumOff val="15000"/>
                          </a:schemeClr>
                        </a:solidFill>
                        <a:latin typeface="Consolas" panose="020B0609020204030204" pitchFamily="49" charset="0"/>
                        <a:ea typeface="+mn-ea"/>
                        <a:cs typeface="+mn-cs"/>
                      </a:endParaRPr>
                    </a:p>
                  </a:txBody>
                  <a:tcPr anchor="ctr"/>
                </a:tc>
                <a:extLst>
                  <a:ext uri="{0D108BD9-81ED-4DB2-BD59-A6C34878D82A}">
                    <a16:rowId xmlns:a16="http://schemas.microsoft.com/office/drawing/2014/main" val="4162127193"/>
                  </a:ext>
                </a:extLst>
              </a:tr>
              <a:tr h="288000">
                <a:tc>
                  <a:txBody>
                    <a:bodyPr/>
                    <a:lstStyle/>
                    <a:p>
                      <a:pPr algn="ctr"/>
                      <a:r>
                        <a:rPr lang="en-US" altLang="zh-CN" sz="1400" b="0" dirty="0" smtClean="0">
                          <a:solidFill>
                            <a:schemeClr val="tx1">
                              <a:lumMod val="85000"/>
                              <a:lumOff val="15000"/>
                            </a:schemeClr>
                          </a:solidFill>
                        </a:rPr>
                        <a:t>8</a:t>
                      </a:r>
                      <a:endParaRPr lang="zh-CN" altLang="en-US" sz="1400" b="0" dirty="0">
                        <a:solidFill>
                          <a:schemeClr val="tx1">
                            <a:lumMod val="85000"/>
                            <a:lumOff val="15000"/>
                          </a:schemeClr>
                        </a:solidFill>
                      </a:endParaRPr>
                    </a:p>
                  </a:txBody>
                  <a:tcPr anchor="ctr"/>
                </a:tc>
                <a:tc>
                  <a:txBody>
                    <a:bodyPr/>
                    <a:lstStyle/>
                    <a:p>
                      <a:pPr algn="ctr"/>
                      <a:r>
                        <a:rPr lang="zh-CN" altLang="en-US" sz="1400" dirty="0" smtClean="0">
                          <a:solidFill>
                            <a:schemeClr val="tx1">
                              <a:lumMod val="85000"/>
                              <a:lumOff val="15000"/>
                            </a:schemeClr>
                          </a:solidFill>
                        </a:rPr>
                        <a:t>乌黑</a:t>
                      </a:r>
                      <a:endParaRPr lang="zh-CN" altLang="en-US" sz="1400" dirty="0">
                        <a:solidFill>
                          <a:schemeClr val="tx1">
                            <a:lumMod val="85000"/>
                            <a:lumOff val="15000"/>
                          </a:schemeClr>
                        </a:solidFill>
                      </a:endParaRPr>
                    </a:p>
                  </a:txBody>
                  <a:tcPr anchor="ctr"/>
                </a:tc>
                <a:tc>
                  <a:txBody>
                    <a:bodyPr/>
                    <a:lstStyle/>
                    <a:p>
                      <a:pPr algn="ctr"/>
                      <a:r>
                        <a:rPr lang="zh-CN" altLang="en-US" sz="1400" dirty="0" smtClean="0">
                          <a:solidFill>
                            <a:schemeClr val="tx1">
                              <a:lumMod val="85000"/>
                              <a:lumOff val="15000"/>
                            </a:schemeClr>
                          </a:solidFill>
                        </a:rPr>
                        <a:t>稍蜷</a:t>
                      </a:r>
                      <a:endParaRPr lang="zh-CN" altLang="en-US" sz="1400" b="1" kern="1200" dirty="0">
                        <a:solidFill>
                          <a:schemeClr val="tx1">
                            <a:lumMod val="85000"/>
                            <a:lumOff val="15000"/>
                          </a:schemeClr>
                        </a:solidFill>
                        <a:latin typeface="Consolas" panose="020B0609020204030204" pitchFamily="49" charset="0"/>
                        <a:ea typeface="+mn-ea"/>
                        <a:cs typeface="+mn-cs"/>
                      </a:endParaRPr>
                    </a:p>
                  </a:txBody>
                  <a:tcPr anchor="ctr"/>
                </a:tc>
                <a:tc>
                  <a:txBody>
                    <a:bodyPr/>
                    <a:lstStyle/>
                    <a:p>
                      <a:pPr algn="ctr"/>
                      <a:r>
                        <a:rPr lang="zh-CN" altLang="en-US" sz="1400" dirty="0" smtClean="0">
                          <a:solidFill>
                            <a:schemeClr val="tx1">
                              <a:lumMod val="85000"/>
                              <a:lumOff val="15000"/>
                            </a:schemeClr>
                          </a:solidFill>
                        </a:rPr>
                        <a:t>浊响</a:t>
                      </a:r>
                      <a:endParaRPr lang="zh-CN" altLang="en-US" sz="1400" b="1" kern="1200" dirty="0">
                        <a:solidFill>
                          <a:schemeClr val="tx1">
                            <a:lumMod val="85000"/>
                            <a:lumOff val="15000"/>
                          </a:schemeClr>
                        </a:solidFill>
                        <a:latin typeface="Consolas" panose="020B0609020204030204" pitchFamily="49" charset="0"/>
                        <a:ea typeface="+mn-ea"/>
                        <a:cs typeface="+mn-cs"/>
                      </a:endParaRPr>
                    </a:p>
                  </a:txBody>
                  <a:tcPr anchor="ctr"/>
                </a:tc>
                <a:tc>
                  <a:txBody>
                    <a:bodyPr/>
                    <a:lstStyle/>
                    <a:p>
                      <a:pPr algn="ctr"/>
                      <a:r>
                        <a:rPr lang="zh-CN" altLang="en-US" sz="1400" dirty="0" smtClean="0">
                          <a:solidFill>
                            <a:schemeClr val="tx1">
                              <a:lumMod val="85000"/>
                              <a:lumOff val="15000"/>
                            </a:schemeClr>
                          </a:solidFill>
                        </a:rPr>
                        <a:t>清晰</a:t>
                      </a:r>
                      <a:endParaRPr lang="zh-CN" altLang="en-US" sz="1400" dirty="0">
                        <a:solidFill>
                          <a:schemeClr val="tx1">
                            <a:lumMod val="85000"/>
                            <a:lumOff val="15000"/>
                          </a:schemeClr>
                        </a:solidFill>
                      </a:endParaRPr>
                    </a:p>
                  </a:txBody>
                  <a:tcPr anchor="ctr"/>
                </a:tc>
                <a:tc>
                  <a:txBody>
                    <a:bodyPr/>
                    <a:lstStyle/>
                    <a:p>
                      <a:pPr algn="ctr"/>
                      <a:r>
                        <a:rPr lang="zh-CN" altLang="en-US" sz="1400" b="0" kern="1200" dirty="0" smtClean="0">
                          <a:solidFill>
                            <a:schemeClr val="tx1">
                              <a:lumMod val="85000"/>
                              <a:lumOff val="15000"/>
                            </a:schemeClr>
                          </a:solidFill>
                          <a:latin typeface="Consolas" panose="020B0609020204030204" pitchFamily="49" charset="0"/>
                          <a:ea typeface="+mn-ea"/>
                          <a:cs typeface="+mn-cs"/>
                        </a:rPr>
                        <a:t>稍凹</a:t>
                      </a:r>
                      <a:endParaRPr lang="zh-CN" altLang="en-US" sz="1400" b="0" kern="1200" dirty="0">
                        <a:solidFill>
                          <a:schemeClr val="tx1">
                            <a:lumMod val="85000"/>
                            <a:lumOff val="15000"/>
                          </a:schemeClr>
                        </a:solidFill>
                        <a:latin typeface="Consolas" panose="020B0609020204030204" pitchFamily="49" charset="0"/>
                        <a:ea typeface="+mn-ea"/>
                        <a:cs typeface="+mn-cs"/>
                      </a:endParaRPr>
                    </a:p>
                  </a:txBody>
                  <a:tcPr anchor="ctr"/>
                </a:tc>
                <a:tc>
                  <a:txBody>
                    <a:bodyPr/>
                    <a:lstStyle/>
                    <a:p>
                      <a:pPr algn="ctr"/>
                      <a:r>
                        <a:rPr lang="zh-CN" altLang="en-US" sz="1400" dirty="0" smtClean="0">
                          <a:solidFill>
                            <a:schemeClr val="tx1">
                              <a:lumMod val="85000"/>
                              <a:lumOff val="15000"/>
                            </a:schemeClr>
                          </a:solidFill>
                        </a:rPr>
                        <a:t>硬滑</a:t>
                      </a:r>
                      <a:endParaRPr lang="zh-CN" altLang="en-US" sz="1400" dirty="0">
                        <a:solidFill>
                          <a:schemeClr val="tx1">
                            <a:lumMod val="85000"/>
                            <a:lumOff val="15000"/>
                          </a:schemeClr>
                        </a:solidFill>
                      </a:endParaRPr>
                    </a:p>
                  </a:txBody>
                  <a:tcPr anchor="ctr"/>
                </a:tc>
                <a:tc>
                  <a:txBody>
                    <a:bodyPr/>
                    <a:lstStyle/>
                    <a:p>
                      <a:pPr algn="ctr"/>
                      <a:r>
                        <a:rPr lang="zh-CN" altLang="en-US" sz="1400" dirty="0" smtClean="0">
                          <a:solidFill>
                            <a:schemeClr val="tx1">
                              <a:lumMod val="85000"/>
                              <a:lumOff val="15000"/>
                            </a:schemeClr>
                          </a:solidFill>
                        </a:rPr>
                        <a:t>是</a:t>
                      </a:r>
                      <a:endParaRPr lang="zh-CN" altLang="en-US" sz="1400" dirty="0">
                        <a:solidFill>
                          <a:schemeClr val="tx1">
                            <a:lumMod val="85000"/>
                            <a:lumOff val="15000"/>
                          </a:schemeClr>
                        </a:solidFill>
                      </a:endParaRPr>
                    </a:p>
                  </a:txBody>
                  <a:tcPr anchor="ctr"/>
                </a:tc>
                <a:extLst>
                  <a:ext uri="{0D108BD9-81ED-4DB2-BD59-A6C34878D82A}">
                    <a16:rowId xmlns:a16="http://schemas.microsoft.com/office/drawing/2014/main" val="3879449480"/>
                  </a:ext>
                </a:extLst>
              </a:tr>
              <a:tr h="288000">
                <a:tc>
                  <a:txBody>
                    <a:bodyPr/>
                    <a:lstStyle/>
                    <a:p>
                      <a:pPr algn="ctr"/>
                      <a:r>
                        <a:rPr lang="en-US" altLang="zh-CN" sz="1400" b="0" kern="1200" dirty="0" smtClean="0">
                          <a:solidFill>
                            <a:schemeClr val="tx1">
                              <a:lumMod val="85000"/>
                              <a:lumOff val="15000"/>
                            </a:schemeClr>
                          </a:solidFill>
                          <a:latin typeface="Consolas" panose="020B0609020204030204" pitchFamily="49" charset="0"/>
                          <a:ea typeface="+mn-ea"/>
                          <a:cs typeface="+mn-cs"/>
                        </a:rPr>
                        <a:t>9</a:t>
                      </a:r>
                      <a:endParaRPr lang="zh-CN" altLang="en-US" sz="1400" b="0" kern="1200" dirty="0">
                        <a:solidFill>
                          <a:schemeClr val="tx1">
                            <a:lumMod val="85000"/>
                            <a:lumOff val="15000"/>
                          </a:schemeClr>
                        </a:solidFill>
                        <a:latin typeface="Consolas" panose="020B0609020204030204" pitchFamily="49"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dirty="0" smtClean="0">
                          <a:solidFill>
                            <a:schemeClr val="tx1">
                              <a:lumMod val="85000"/>
                              <a:lumOff val="15000"/>
                            </a:schemeClr>
                          </a:solidFill>
                        </a:rPr>
                        <a:t>乌黑</a:t>
                      </a:r>
                    </a:p>
                  </a:txBody>
                  <a:tcPr anchor="ctr"/>
                </a:tc>
                <a:tc>
                  <a:txBody>
                    <a:bodyPr/>
                    <a:lstStyle/>
                    <a:p>
                      <a:pPr algn="ctr"/>
                      <a:r>
                        <a:rPr lang="zh-CN" altLang="en-US" sz="1400" dirty="0" smtClean="0">
                          <a:solidFill>
                            <a:schemeClr val="tx1">
                              <a:lumMod val="85000"/>
                              <a:lumOff val="15000"/>
                            </a:schemeClr>
                          </a:solidFill>
                        </a:rPr>
                        <a:t>稍蜷</a:t>
                      </a:r>
                      <a:endParaRPr lang="zh-CN" altLang="en-US" sz="1400" b="1" kern="1200" dirty="0">
                        <a:solidFill>
                          <a:schemeClr val="tx1">
                            <a:lumMod val="85000"/>
                            <a:lumOff val="15000"/>
                          </a:schemeClr>
                        </a:solidFill>
                        <a:latin typeface="Consolas" panose="020B0609020204030204" pitchFamily="49"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dirty="0" smtClean="0">
                          <a:solidFill>
                            <a:schemeClr val="tx1">
                              <a:lumMod val="85000"/>
                              <a:lumOff val="15000"/>
                            </a:schemeClr>
                          </a:solidFill>
                          <a:latin typeface="Times New Roman" panose="02020603050405020304" pitchFamily="18" charset="0"/>
                          <a:cs typeface="Times New Roman" panose="02020603050405020304" pitchFamily="18" charset="0"/>
                        </a:rPr>
                        <a:t>沉闷</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dirty="0" smtClean="0">
                          <a:solidFill>
                            <a:schemeClr val="tx1">
                              <a:lumMod val="85000"/>
                              <a:lumOff val="15000"/>
                            </a:schemeClr>
                          </a:solidFill>
                        </a:rPr>
                        <a:t>稍糊</a:t>
                      </a:r>
                      <a:endParaRPr lang="zh-CN" altLang="en-US" sz="1400" dirty="0" smtClean="0">
                        <a:solidFill>
                          <a:schemeClr val="tx1">
                            <a:lumMod val="75000"/>
                            <a:lumOff val="25000"/>
                          </a:schemeClr>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b="0" kern="1200" dirty="0" smtClean="0">
                          <a:solidFill>
                            <a:schemeClr val="tx1">
                              <a:lumMod val="85000"/>
                              <a:lumOff val="15000"/>
                            </a:schemeClr>
                          </a:solidFill>
                          <a:latin typeface="Consolas" panose="020B0609020204030204" pitchFamily="49" charset="0"/>
                          <a:ea typeface="+mn-ea"/>
                          <a:cs typeface="+mn-cs"/>
                        </a:rPr>
                        <a:t>稍凹</a:t>
                      </a:r>
                    </a:p>
                  </a:txBody>
                  <a:tcPr anchor="ctr"/>
                </a:tc>
                <a:tc>
                  <a:txBody>
                    <a:bodyPr/>
                    <a:lstStyle/>
                    <a:p>
                      <a:pPr algn="ctr"/>
                      <a:r>
                        <a:rPr lang="zh-CN" altLang="en-US" sz="1400" dirty="0" smtClean="0">
                          <a:solidFill>
                            <a:schemeClr val="tx1">
                              <a:lumMod val="85000"/>
                              <a:lumOff val="15000"/>
                            </a:schemeClr>
                          </a:solidFill>
                        </a:rPr>
                        <a:t>硬滑</a:t>
                      </a:r>
                      <a:endParaRPr lang="zh-CN" alt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a:txBody>
                  <a:tcPr anchor="ctr"/>
                </a:tc>
                <a:tc>
                  <a:txBody>
                    <a:bodyPr/>
                    <a:lstStyle/>
                    <a:p>
                      <a:pPr algn="ctr"/>
                      <a:r>
                        <a:rPr lang="zh-CN" altLang="en-US" sz="1400" b="0" kern="1200" dirty="0" smtClean="0">
                          <a:solidFill>
                            <a:schemeClr val="tx1">
                              <a:lumMod val="85000"/>
                              <a:lumOff val="15000"/>
                            </a:schemeClr>
                          </a:solidFill>
                          <a:latin typeface="Consolas" panose="020B0609020204030204" pitchFamily="49" charset="0"/>
                          <a:ea typeface="+mn-ea"/>
                          <a:cs typeface="+mn-cs"/>
                        </a:rPr>
                        <a:t>否</a:t>
                      </a:r>
                      <a:endParaRPr lang="zh-CN" altLang="en-US" sz="1400" b="0" kern="1200" dirty="0">
                        <a:solidFill>
                          <a:schemeClr val="tx1">
                            <a:lumMod val="85000"/>
                            <a:lumOff val="15000"/>
                          </a:schemeClr>
                        </a:solidFill>
                        <a:latin typeface="Consolas" panose="020B0609020204030204" pitchFamily="49" charset="0"/>
                        <a:ea typeface="+mn-ea"/>
                        <a:cs typeface="+mn-cs"/>
                      </a:endParaRPr>
                    </a:p>
                  </a:txBody>
                  <a:tcPr anchor="ctr"/>
                </a:tc>
                <a:extLst>
                  <a:ext uri="{0D108BD9-81ED-4DB2-BD59-A6C34878D82A}">
                    <a16:rowId xmlns:a16="http://schemas.microsoft.com/office/drawing/2014/main" val="1325565135"/>
                  </a:ext>
                </a:extLst>
              </a:tr>
              <a:tr h="288000">
                <a:tc>
                  <a:txBody>
                    <a:bodyPr/>
                    <a:lstStyle/>
                    <a:p>
                      <a:pPr algn="ctr"/>
                      <a:r>
                        <a:rPr lang="en-US" altLang="zh-CN" sz="1400" b="0" kern="1200" dirty="0" smtClean="0">
                          <a:solidFill>
                            <a:schemeClr val="tx1">
                              <a:lumMod val="85000"/>
                              <a:lumOff val="15000"/>
                            </a:schemeClr>
                          </a:solidFill>
                          <a:latin typeface="Consolas" panose="020B0609020204030204" pitchFamily="49" charset="0"/>
                          <a:ea typeface="+mn-ea"/>
                          <a:cs typeface="+mn-cs"/>
                        </a:rPr>
                        <a:t>10</a:t>
                      </a:r>
                      <a:endParaRPr lang="zh-CN" altLang="en-US" sz="1400" b="0" kern="1200" dirty="0">
                        <a:solidFill>
                          <a:schemeClr val="tx1">
                            <a:lumMod val="85000"/>
                            <a:lumOff val="15000"/>
                          </a:schemeClr>
                        </a:solidFill>
                        <a:latin typeface="Consolas" panose="020B0609020204030204" pitchFamily="49" charset="0"/>
                        <a:ea typeface="+mn-ea"/>
                        <a:cs typeface="+mn-cs"/>
                      </a:endParaRPr>
                    </a:p>
                  </a:txBody>
                  <a:tcPr anchor="ctr"/>
                </a:tc>
                <a:tc>
                  <a:txBody>
                    <a:bodyPr/>
                    <a:lstStyle/>
                    <a:p>
                      <a:pPr algn="ctr"/>
                      <a:r>
                        <a:rPr lang="zh-CN" altLang="en-US" sz="1400" dirty="0" smtClean="0">
                          <a:solidFill>
                            <a:schemeClr val="tx1">
                              <a:lumMod val="85000"/>
                              <a:lumOff val="15000"/>
                            </a:schemeClr>
                          </a:solidFill>
                        </a:rPr>
                        <a:t>青绿</a:t>
                      </a:r>
                      <a:endParaRPr lang="zh-CN" altLang="en-US" sz="1400" b="0" kern="1200" dirty="0">
                        <a:solidFill>
                          <a:schemeClr val="tx1">
                            <a:lumMod val="85000"/>
                            <a:lumOff val="15000"/>
                          </a:schemeClr>
                        </a:solidFill>
                        <a:latin typeface="Consolas" panose="020B0609020204030204" pitchFamily="49" charset="0"/>
                        <a:ea typeface="+mn-ea"/>
                        <a:cs typeface="+mn-cs"/>
                      </a:endParaRPr>
                    </a:p>
                  </a:txBody>
                  <a:tcPr anchor="ctr"/>
                </a:tc>
                <a:tc>
                  <a:txBody>
                    <a:bodyPr/>
                    <a:lstStyle/>
                    <a:p>
                      <a:pPr algn="ctr"/>
                      <a:r>
                        <a:rPr lang="zh-CN" altLang="en-US" sz="1400" b="0" kern="1200" dirty="0" smtClean="0">
                          <a:solidFill>
                            <a:schemeClr val="tx1">
                              <a:lumMod val="85000"/>
                              <a:lumOff val="15000"/>
                            </a:schemeClr>
                          </a:solidFill>
                          <a:latin typeface="Consolas" panose="020B0609020204030204" pitchFamily="49" charset="0"/>
                          <a:ea typeface="+mn-ea"/>
                          <a:cs typeface="+mn-cs"/>
                        </a:rPr>
                        <a:t>硬挺</a:t>
                      </a:r>
                      <a:endParaRPr lang="zh-CN" altLang="en-US" sz="1400" b="0" kern="1200" dirty="0">
                        <a:solidFill>
                          <a:schemeClr val="tx1">
                            <a:lumMod val="85000"/>
                            <a:lumOff val="15000"/>
                          </a:schemeClr>
                        </a:solidFill>
                        <a:latin typeface="Consolas" panose="020B0609020204030204" pitchFamily="49" charset="0"/>
                        <a:ea typeface="+mn-ea"/>
                        <a:cs typeface="+mn-cs"/>
                      </a:endParaRPr>
                    </a:p>
                  </a:txBody>
                  <a:tcPr anchor="ctr"/>
                </a:tc>
                <a:tc>
                  <a:txBody>
                    <a:bodyPr/>
                    <a:lstStyle/>
                    <a:p>
                      <a:pPr algn="ctr"/>
                      <a:r>
                        <a:rPr lang="zh-CN" altLang="en-US" sz="1400" b="0" kern="1200" dirty="0" smtClean="0">
                          <a:solidFill>
                            <a:schemeClr val="tx1">
                              <a:lumMod val="85000"/>
                              <a:lumOff val="15000"/>
                            </a:schemeClr>
                          </a:solidFill>
                          <a:latin typeface="Consolas" panose="020B0609020204030204" pitchFamily="49" charset="0"/>
                          <a:ea typeface="+mn-ea"/>
                          <a:cs typeface="+mn-cs"/>
                        </a:rPr>
                        <a:t>清脆</a:t>
                      </a:r>
                      <a:endParaRPr lang="zh-CN" altLang="en-US" sz="1400" b="0" kern="1200" dirty="0">
                        <a:solidFill>
                          <a:schemeClr val="tx1">
                            <a:lumMod val="85000"/>
                            <a:lumOff val="15000"/>
                          </a:schemeClr>
                        </a:solidFill>
                        <a:latin typeface="Consolas" panose="020B0609020204030204" pitchFamily="49" charset="0"/>
                        <a:ea typeface="+mn-ea"/>
                        <a:cs typeface="+mn-cs"/>
                      </a:endParaRPr>
                    </a:p>
                  </a:txBody>
                  <a:tcPr anchor="ctr"/>
                </a:tc>
                <a:tc>
                  <a:txBody>
                    <a:bodyPr/>
                    <a:lstStyle/>
                    <a:p>
                      <a:pPr algn="ctr"/>
                      <a:r>
                        <a:rPr lang="zh-CN" altLang="en-US" sz="1400" dirty="0" smtClean="0">
                          <a:solidFill>
                            <a:schemeClr val="tx1">
                              <a:lumMod val="85000"/>
                              <a:lumOff val="15000"/>
                            </a:schemeClr>
                          </a:solidFill>
                        </a:rPr>
                        <a:t>清晰</a:t>
                      </a:r>
                      <a:endParaRPr lang="zh-CN" altLang="en-US" sz="1400" b="0" kern="1200" dirty="0">
                        <a:solidFill>
                          <a:schemeClr val="tx1">
                            <a:lumMod val="85000"/>
                            <a:lumOff val="15000"/>
                          </a:schemeClr>
                        </a:solidFill>
                        <a:latin typeface="Consolas" panose="020B0609020204030204" pitchFamily="49" charset="0"/>
                        <a:ea typeface="+mn-ea"/>
                        <a:cs typeface="+mn-cs"/>
                      </a:endParaRPr>
                    </a:p>
                  </a:txBody>
                  <a:tcPr anchor="ctr"/>
                </a:tc>
                <a:tc>
                  <a:txBody>
                    <a:bodyPr/>
                    <a:lstStyle/>
                    <a:p>
                      <a:pPr algn="ctr"/>
                      <a:r>
                        <a:rPr lang="zh-CN" altLang="en-US" sz="1400" b="0" kern="1200" dirty="0" smtClean="0">
                          <a:solidFill>
                            <a:schemeClr val="tx1">
                              <a:lumMod val="85000"/>
                              <a:lumOff val="15000"/>
                            </a:schemeClr>
                          </a:solidFill>
                          <a:latin typeface="Consolas" panose="020B0609020204030204" pitchFamily="49" charset="0"/>
                          <a:ea typeface="+mn-ea"/>
                          <a:cs typeface="+mn-cs"/>
                        </a:rPr>
                        <a:t>平坦</a:t>
                      </a:r>
                      <a:endParaRPr lang="zh-CN" altLang="en-US" sz="1400" b="0" kern="1200" dirty="0">
                        <a:solidFill>
                          <a:schemeClr val="tx1">
                            <a:lumMod val="85000"/>
                            <a:lumOff val="15000"/>
                          </a:schemeClr>
                        </a:solidFill>
                        <a:latin typeface="Consolas" panose="020B0609020204030204" pitchFamily="49" charset="0"/>
                        <a:ea typeface="+mn-ea"/>
                        <a:cs typeface="+mn-cs"/>
                      </a:endParaRPr>
                    </a:p>
                  </a:txBody>
                  <a:tcPr anchor="ctr"/>
                </a:tc>
                <a:tc>
                  <a:txBody>
                    <a:bodyPr/>
                    <a:lstStyle/>
                    <a:p>
                      <a:pPr algn="ctr"/>
                      <a:r>
                        <a:rPr lang="zh-CN" altLang="en-US" sz="1400" b="0" kern="1200" dirty="0" smtClean="0">
                          <a:solidFill>
                            <a:schemeClr val="tx1">
                              <a:lumMod val="85000"/>
                              <a:lumOff val="15000"/>
                            </a:schemeClr>
                          </a:solidFill>
                          <a:latin typeface="Consolas" panose="020B0609020204030204" pitchFamily="49" charset="0"/>
                          <a:ea typeface="+mn-ea"/>
                          <a:cs typeface="+mn-cs"/>
                        </a:rPr>
                        <a:t>软粘</a:t>
                      </a:r>
                      <a:endParaRPr lang="zh-CN" altLang="en-US" sz="1400" b="0" kern="1200" dirty="0">
                        <a:solidFill>
                          <a:schemeClr val="tx1">
                            <a:lumMod val="85000"/>
                            <a:lumOff val="15000"/>
                          </a:schemeClr>
                        </a:solidFill>
                        <a:latin typeface="Consolas" panose="020B0609020204030204" pitchFamily="49" charset="0"/>
                        <a:ea typeface="+mn-ea"/>
                        <a:cs typeface="+mn-cs"/>
                      </a:endParaRPr>
                    </a:p>
                  </a:txBody>
                  <a:tcPr anchor="ctr"/>
                </a:tc>
                <a:tc>
                  <a:txBody>
                    <a:bodyPr/>
                    <a:lstStyle/>
                    <a:p>
                      <a:pPr algn="ctr"/>
                      <a:r>
                        <a:rPr lang="zh-CN" altLang="en-US" sz="1400" b="0" kern="1200" dirty="0" smtClean="0">
                          <a:solidFill>
                            <a:schemeClr val="tx1">
                              <a:lumMod val="85000"/>
                              <a:lumOff val="15000"/>
                            </a:schemeClr>
                          </a:solidFill>
                          <a:latin typeface="Consolas" panose="020B0609020204030204" pitchFamily="49" charset="0"/>
                          <a:ea typeface="+mn-ea"/>
                          <a:cs typeface="+mn-cs"/>
                        </a:rPr>
                        <a:t>否</a:t>
                      </a:r>
                      <a:endParaRPr lang="zh-CN" altLang="en-US" sz="1400" b="0" kern="1200" dirty="0">
                        <a:solidFill>
                          <a:schemeClr val="tx1">
                            <a:lumMod val="85000"/>
                            <a:lumOff val="15000"/>
                          </a:schemeClr>
                        </a:solidFill>
                        <a:latin typeface="Consolas" panose="020B0609020204030204" pitchFamily="49" charset="0"/>
                        <a:ea typeface="+mn-ea"/>
                        <a:cs typeface="+mn-cs"/>
                      </a:endParaRPr>
                    </a:p>
                  </a:txBody>
                  <a:tcPr anchor="ctr"/>
                </a:tc>
                <a:extLst>
                  <a:ext uri="{0D108BD9-81ED-4DB2-BD59-A6C34878D82A}">
                    <a16:rowId xmlns:a16="http://schemas.microsoft.com/office/drawing/2014/main" val="1945427607"/>
                  </a:ext>
                </a:extLst>
              </a:tr>
              <a:tr h="288000">
                <a:tc>
                  <a:txBody>
                    <a:bodyPr/>
                    <a:lstStyle/>
                    <a:p>
                      <a:pPr algn="ctr"/>
                      <a:r>
                        <a:rPr lang="en-US" altLang="zh-CN" sz="1400" b="0" kern="1200" dirty="0" smtClean="0">
                          <a:solidFill>
                            <a:schemeClr val="tx1">
                              <a:lumMod val="85000"/>
                              <a:lumOff val="15000"/>
                            </a:schemeClr>
                          </a:solidFill>
                          <a:latin typeface="Consolas" panose="020B0609020204030204" pitchFamily="49" charset="0"/>
                          <a:ea typeface="+mn-ea"/>
                          <a:cs typeface="+mn-cs"/>
                        </a:rPr>
                        <a:t>11</a:t>
                      </a:r>
                      <a:endParaRPr lang="zh-CN" altLang="en-US" sz="1400" b="0" kern="1200" dirty="0">
                        <a:solidFill>
                          <a:schemeClr val="tx1">
                            <a:lumMod val="85000"/>
                            <a:lumOff val="15000"/>
                          </a:schemeClr>
                        </a:solidFill>
                        <a:latin typeface="Consolas" panose="020B0609020204030204" pitchFamily="49" charset="0"/>
                        <a:ea typeface="+mn-ea"/>
                        <a:cs typeface="+mn-cs"/>
                      </a:endParaRPr>
                    </a:p>
                  </a:txBody>
                  <a:tcPr anchor="ctr"/>
                </a:tc>
                <a:tc>
                  <a:txBody>
                    <a:bodyPr/>
                    <a:lstStyle/>
                    <a:p>
                      <a:pPr algn="ctr"/>
                      <a:r>
                        <a:rPr lang="zh-CN" altLang="en-US" sz="1400" dirty="0" smtClean="0">
                          <a:solidFill>
                            <a:schemeClr val="tx1">
                              <a:lumMod val="85000"/>
                              <a:lumOff val="15000"/>
                            </a:schemeClr>
                          </a:solidFill>
                        </a:rPr>
                        <a:t>浅白</a:t>
                      </a:r>
                      <a:endParaRPr lang="zh-CN" altLang="en-US" sz="1400" b="1" kern="1200" dirty="0">
                        <a:solidFill>
                          <a:schemeClr val="tx1">
                            <a:lumMod val="85000"/>
                            <a:lumOff val="15000"/>
                          </a:schemeClr>
                        </a:solidFill>
                        <a:latin typeface="Consolas" panose="020B0609020204030204" pitchFamily="49" charset="0"/>
                        <a:ea typeface="+mn-ea"/>
                        <a:cs typeface="+mn-cs"/>
                      </a:endParaRPr>
                    </a:p>
                  </a:txBody>
                  <a:tcPr anchor="ctr"/>
                </a:tc>
                <a:tc>
                  <a:txBody>
                    <a:bodyPr/>
                    <a:lstStyle/>
                    <a:p>
                      <a:pPr algn="ctr"/>
                      <a:r>
                        <a:rPr lang="zh-CN" altLang="en-US" sz="1400" b="0" kern="1200" dirty="0" smtClean="0">
                          <a:solidFill>
                            <a:schemeClr val="tx1">
                              <a:lumMod val="85000"/>
                              <a:lumOff val="15000"/>
                            </a:schemeClr>
                          </a:solidFill>
                          <a:latin typeface="Consolas" panose="020B0609020204030204" pitchFamily="49" charset="0"/>
                          <a:ea typeface="+mn-ea"/>
                          <a:cs typeface="+mn-cs"/>
                        </a:rPr>
                        <a:t>硬挺</a:t>
                      </a:r>
                      <a:endParaRPr lang="zh-CN" altLang="en-US" sz="1400" b="0" kern="1200" dirty="0">
                        <a:solidFill>
                          <a:schemeClr val="tx1">
                            <a:lumMod val="85000"/>
                            <a:lumOff val="15000"/>
                          </a:schemeClr>
                        </a:solidFill>
                        <a:latin typeface="Consolas" panose="020B0609020204030204" pitchFamily="49" charset="0"/>
                        <a:ea typeface="+mn-ea"/>
                        <a:cs typeface="+mn-cs"/>
                      </a:endParaRPr>
                    </a:p>
                  </a:txBody>
                  <a:tcPr anchor="ctr"/>
                </a:tc>
                <a:tc>
                  <a:txBody>
                    <a:bodyPr/>
                    <a:lstStyle/>
                    <a:p>
                      <a:pPr algn="ctr"/>
                      <a:r>
                        <a:rPr lang="zh-CN" altLang="en-US" sz="1400" dirty="0" smtClean="0">
                          <a:solidFill>
                            <a:schemeClr val="tx1">
                              <a:lumMod val="85000"/>
                              <a:lumOff val="15000"/>
                            </a:schemeClr>
                          </a:solidFill>
                          <a:latin typeface="Times New Roman" panose="02020603050405020304" pitchFamily="18" charset="0"/>
                          <a:cs typeface="Times New Roman" panose="02020603050405020304" pitchFamily="18" charset="0"/>
                        </a:rPr>
                        <a:t>清脆</a:t>
                      </a:r>
                      <a:endParaRPr lang="zh-CN" alt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b="0" kern="1200" dirty="0" smtClean="0">
                          <a:solidFill>
                            <a:schemeClr val="tx1">
                              <a:lumMod val="85000"/>
                              <a:lumOff val="15000"/>
                            </a:schemeClr>
                          </a:solidFill>
                          <a:latin typeface="+mn-lt"/>
                          <a:ea typeface="+mn-ea"/>
                          <a:cs typeface="+mn-cs"/>
                        </a:rPr>
                        <a:t>模糊</a:t>
                      </a:r>
                      <a:endParaRPr lang="zh-CN" altLang="en-US" sz="1400" b="0" kern="1200" dirty="0" smtClean="0">
                        <a:solidFill>
                          <a:schemeClr val="tx1">
                            <a:lumMod val="85000"/>
                            <a:lumOff val="15000"/>
                          </a:schemeClr>
                        </a:solidFill>
                        <a:latin typeface="Consolas" panose="020B0609020204030204" pitchFamily="49" charset="0"/>
                        <a:ea typeface="+mn-ea"/>
                        <a:cs typeface="+mn-cs"/>
                      </a:endParaRPr>
                    </a:p>
                  </a:txBody>
                  <a:tcPr anchor="ctr"/>
                </a:tc>
                <a:tc>
                  <a:txBody>
                    <a:bodyPr/>
                    <a:lstStyle/>
                    <a:p>
                      <a:pPr algn="ctr"/>
                      <a:r>
                        <a:rPr lang="zh-CN" altLang="en-US" sz="1400" b="0" kern="1200" dirty="0" smtClean="0">
                          <a:solidFill>
                            <a:schemeClr val="tx1">
                              <a:lumMod val="85000"/>
                              <a:lumOff val="15000"/>
                            </a:schemeClr>
                          </a:solidFill>
                          <a:latin typeface="Consolas" panose="020B0609020204030204" pitchFamily="49" charset="0"/>
                          <a:ea typeface="+mn-ea"/>
                          <a:cs typeface="+mn-cs"/>
                        </a:rPr>
                        <a:t>平坦</a:t>
                      </a:r>
                      <a:endParaRPr lang="zh-CN" altLang="en-US" sz="1400" b="0" kern="1200" dirty="0">
                        <a:solidFill>
                          <a:schemeClr val="tx1">
                            <a:lumMod val="85000"/>
                            <a:lumOff val="15000"/>
                          </a:schemeClr>
                        </a:solidFill>
                        <a:latin typeface="Consolas" panose="020B0609020204030204" pitchFamily="49" charset="0"/>
                        <a:ea typeface="+mn-ea"/>
                        <a:cs typeface="+mn-cs"/>
                      </a:endParaRPr>
                    </a:p>
                  </a:txBody>
                  <a:tcPr anchor="ctr"/>
                </a:tc>
                <a:tc>
                  <a:txBody>
                    <a:bodyPr/>
                    <a:lstStyle/>
                    <a:p>
                      <a:pPr algn="ctr"/>
                      <a:r>
                        <a:rPr lang="zh-CN" altLang="en-US" sz="1400" dirty="0" smtClean="0">
                          <a:solidFill>
                            <a:schemeClr val="tx1">
                              <a:lumMod val="85000"/>
                              <a:lumOff val="15000"/>
                            </a:schemeClr>
                          </a:solidFill>
                        </a:rPr>
                        <a:t>硬滑</a:t>
                      </a:r>
                      <a:endParaRPr lang="zh-CN" altLang="en-US" sz="1400" dirty="0">
                        <a:solidFill>
                          <a:schemeClr val="tx1">
                            <a:lumMod val="85000"/>
                            <a:lumOff val="15000"/>
                          </a:schemeClr>
                        </a:solidFill>
                      </a:endParaRPr>
                    </a:p>
                  </a:txBody>
                  <a:tcPr anchor="ctr"/>
                </a:tc>
                <a:tc>
                  <a:txBody>
                    <a:bodyPr/>
                    <a:lstStyle/>
                    <a:p>
                      <a:pPr algn="ctr"/>
                      <a:r>
                        <a:rPr lang="zh-CN" altLang="en-US" sz="1400" b="0" kern="1200" dirty="0" smtClean="0">
                          <a:solidFill>
                            <a:schemeClr val="tx1">
                              <a:lumMod val="85000"/>
                              <a:lumOff val="15000"/>
                            </a:schemeClr>
                          </a:solidFill>
                          <a:latin typeface="Consolas" panose="020B0609020204030204" pitchFamily="49" charset="0"/>
                          <a:ea typeface="+mn-ea"/>
                          <a:cs typeface="+mn-cs"/>
                        </a:rPr>
                        <a:t>否</a:t>
                      </a:r>
                      <a:endParaRPr lang="zh-CN" altLang="en-US" sz="1400" b="0" kern="1200" dirty="0">
                        <a:solidFill>
                          <a:schemeClr val="tx1">
                            <a:lumMod val="85000"/>
                            <a:lumOff val="15000"/>
                          </a:schemeClr>
                        </a:solidFill>
                        <a:latin typeface="Consolas" panose="020B0609020204030204" pitchFamily="49" charset="0"/>
                        <a:ea typeface="+mn-ea"/>
                        <a:cs typeface="+mn-cs"/>
                      </a:endParaRPr>
                    </a:p>
                  </a:txBody>
                  <a:tcPr anchor="ctr"/>
                </a:tc>
                <a:extLst>
                  <a:ext uri="{0D108BD9-81ED-4DB2-BD59-A6C34878D82A}">
                    <a16:rowId xmlns:a16="http://schemas.microsoft.com/office/drawing/2014/main" val="1410112147"/>
                  </a:ext>
                </a:extLst>
              </a:tr>
              <a:tr h="288000">
                <a:tc>
                  <a:txBody>
                    <a:bodyPr/>
                    <a:lstStyle/>
                    <a:p>
                      <a:pPr algn="ctr"/>
                      <a:r>
                        <a:rPr lang="en-US" altLang="zh-CN" sz="1400" b="0" kern="1200" dirty="0" smtClean="0">
                          <a:solidFill>
                            <a:schemeClr val="tx1">
                              <a:lumMod val="85000"/>
                              <a:lumOff val="15000"/>
                            </a:schemeClr>
                          </a:solidFill>
                          <a:latin typeface="Consolas" panose="020B0609020204030204" pitchFamily="49" charset="0"/>
                          <a:ea typeface="+mn-ea"/>
                          <a:cs typeface="+mn-cs"/>
                        </a:rPr>
                        <a:t>12</a:t>
                      </a:r>
                      <a:endParaRPr lang="zh-CN" altLang="en-US" sz="1400" b="0" kern="1200" dirty="0">
                        <a:solidFill>
                          <a:schemeClr val="tx1">
                            <a:lumMod val="85000"/>
                            <a:lumOff val="15000"/>
                          </a:schemeClr>
                        </a:solidFill>
                        <a:latin typeface="Consolas" panose="020B0609020204030204" pitchFamily="49" charset="0"/>
                        <a:ea typeface="+mn-ea"/>
                        <a:cs typeface="+mn-cs"/>
                      </a:endParaRPr>
                    </a:p>
                  </a:txBody>
                  <a:tcPr anchor="ctr"/>
                </a:tc>
                <a:tc>
                  <a:txBody>
                    <a:bodyPr/>
                    <a:lstStyle/>
                    <a:p>
                      <a:pPr algn="ctr"/>
                      <a:r>
                        <a:rPr lang="zh-CN" altLang="en-US" sz="1400" dirty="0" smtClean="0">
                          <a:solidFill>
                            <a:schemeClr val="tx1">
                              <a:lumMod val="85000"/>
                              <a:lumOff val="15000"/>
                            </a:schemeClr>
                          </a:solidFill>
                        </a:rPr>
                        <a:t>浅白</a:t>
                      </a:r>
                      <a:endParaRPr lang="zh-CN" altLang="en-US" sz="1400" b="0" kern="1200" dirty="0">
                        <a:solidFill>
                          <a:schemeClr val="tx1">
                            <a:lumMod val="85000"/>
                            <a:lumOff val="15000"/>
                          </a:schemeClr>
                        </a:solidFill>
                        <a:latin typeface="Consolas" panose="020B0609020204030204" pitchFamily="49" charset="0"/>
                        <a:ea typeface="+mn-ea"/>
                        <a:cs typeface="+mn-cs"/>
                      </a:endParaRPr>
                    </a:p>
                  </a:txBody>
                  <a:tcPr anchor="ctr"/>
                </a:tc>
                <a:tc>
                  <a:txBody>
                    <a:bodyPr/>
                    <a:lstStyle/>
                    <a:p>
                      <a:pPr algn="ctr"/>
                      <a:r>
                        <a:rPr lang="zh-CN" altLang="en-US" sz="1400" b="0" kern="1200" dirty="0" smtClean="0">
                          <a:solidFill>
                            <a:schemeClr val="tx1">
                              <a:lumMod val="85000"/>
                              <a:lumOff val="15000"/>
                            </a:schemeClr>
                          </a:solidFill>
                          <a:latin typeface="Consolas" panose="020B0609020204030204" pitchFamily="49" charset="0"/>
                          <a:ea typeface="+mn-ea"/>
                          <a:cs typeface="+mn-cs"/>
                        </a:rPr>
                        <a:t>蜷缩</a:t>
                      </a:r>
                      <a:endParaRPr lang="zh-CN" altLang="en-US" sz="1400" b="0" kern="1200" dirty="0">
                        <a:solidFill>
                          <a:schemeClr val="tx1">
                            <a:lumMod val="85000"/>
                            <a:lumOff val="15000"/>
                          </a:schemeClr>
                        </a:solidFill>
                        <a:latin typeface="Consolas" panose="020B0609020204030204" pitchFamily="49" charset="0"/>
                        <a:ea typeface="+mn-ea"/>
                        <a:cs typeface="+mn-cs"/>
                      </a:endParaRPr>
                    </a:p>
                  </a:txBody>
                  <a:tcPr anchor="ctr"/>
                </a:tc>
                <a:tc>
                  <a:txBody>
                    <a:bodyPr/>
                    <a:lstStyle/>
                    <a:p>
                      <a:pPr algn="ctr"/>
                      <a:r>
                        <a:rPr lang="zh-CN" altLang="en-US" sz="1400" dirty="0" smtClean="0">
                          <a:solidFill>
                            <a:schemeClr val="tx1">
                              <a:lumMod val="85000"/>
                              <a:lumOff val="15000"/>
                            </a:schemeClr>
                          </a:solidFill>
                        </a:rPr>
                        <a:t>浊响</a:t>
                      </a:r>
                      <a:endParaRPr lang="zh-CN" altLang="en-US" sz="1400" dirty="0">
                        <a:solidFill>
                          <a:schemeClr val="tx1">
                            <a:lumMod val="85000"/>
                            <a:lumOff val="15000"/>
                          </a:schemeClr>
                        </a:solidFill>
                      </a:endParaRPr>
                    </a:p>
                  </a:txBody>
                  <a:tcPr anchor="ctr"/>
                </a:tc>
                <a:tc>
                  <a:txBody>
                    <a:bodyPr/>
                    <a:lstStyle/>
                    <a:p>
                      <a:pPr algn="ctr"/>
                      <a:r>
                        <a:rPr lang="zh-CN" altLang="en-US" sz="1400" b="0" kern="1200" dirty="0" smtClean="0">
                          <a:solidFill>
                            <a:schemeClr val="tx1">
                              <a:lumMod val="85000"/>
                              <a:lumOff val="15000"/>
                            </a:schemeClr>
                          </a:solidFill>
                          <a:latin typeface="+mn-lt"/>
                          <a:ea typeface="+mn-ea"/>
                          <a:cs typeface="+mn-cs"/>
                        </a:rPr>
                        <a:t>模糊</a:t>
                      </a:r>
                      <a:endParaRPr lang="zh-CN" altLang="en-US" sz="1400" b="0" kern="1200" dirty="0">
                        <a:solidFill>
                          <a:schemeClr val="tx1">
                            <a:lumMod val="85000"/>
                            <a:lumOff val="15000"/>
                          </a:schemeClr>
                        </a:solidFill>
                        <a:latin typeface="Consolas" panose="020B0609020204030204" pitchFamily="49" charset="0"/>
                        <a:ea typeface="+mn-ea"/>
                        <a:cs typeface="+mn-cs"/>
                      </a:endParaRPr>
                    </a:p>
                  </a:txBody>
                  <a:tcPr anchor="ctr"/>
                </a:tc>
                <a:tc>
                  <a:txBody>
                    <a:bodyPr/>
                    <a:lstStyle/>
                    <a:p>
                      <a:pPr algn="ctr"/>
                      <a:r>
                        <a:rPr lang="zh-CN" altLang="en-US" sz="1400" b="0" kern="1200" dirty="0" smtClean="0">
                          <a:solidFill>
                            <a:schemeClr val="tx1">
                              <a:lumMod val="85000"/>
                              <a:lumOff val="15000"/>
                            </a:schemeClr>
                          </a:solidFill>
                          <a:latin typeface="Consolas" panose="020B0609020204030204" pitchFamily="49" charset="0"/>
                          <a:ea typeface="+mn-ea"/>
                          <a:cs typeface="+mn-cs"/>
                        </a:rPr>
                        <a:t>平坦</a:t>
                      </a:r>
                      <a:endParaRPr lang="zh-CN" altLang="en-US" sz="1400" b="0" kern="1200" dirty="0">
                        <a:solidFill>
                          <a:schemeClr val="tx1">
                            <a:lumMod val="85000"/>
                            <a:lumOff val="15000"/>
                          </a:schemeClr>
                        </a:solidFill>
                        <a:latin typeface="Consolas" panose="020B0609020204030204" pitchFamily="49" charset="0"/>
                        <a:ea typeface="+mn-ea"/>
                        <a:cs typeface="+mn-cs"/>
                      </a:endParaRPr>
                    </a:p>
                  </a:txBody>
                  <a:tcPr anchor="ctr"/>
                </a:tc>
                <a:tc>
                  <a:txBody>
                    <a:bodyPr/>
                    <a:lstStyle/>
                    <a:p>
                      <a:pPr algn="ctr"/>
                      <a:r>
                        <a:rPr lang="zh-CN" altLang="en-US" sz="1400" dirty="0" smtClean="0">
                          <a:solidFill>
                            <a:schemeClr val="tx1">
                              <a:lumMod val="85000"/>
                              <a:lumOff val="15000"/>
                            </a:schemeClr>
                          </a:solidFill>
                        </a:rPr>
                        <a:t>软粘</a:t>
                      </a:r>
                      <a:endParaRPr lang="zh-CN" altLang="en-US" sz="1400" dirty="0">
                        <a:solidFill>
                          <a:schemeClr val="tx1">
                            <a:lumMod val="85000"/>
                            <a:lumOff val="15000"/>
                          </a:schemeClr>
                        </a:solidFill>
                      </a:endParaRPr>
                    </a:p>
                  </a:txBody>
                  <a:tcPr anchor="ctr"/>
                </a:tc>
                <a:tc>
                  <a:txBody>
                    <a:bodyPr/>
                    <a:lstStyle/>
                    <a:p>
                      <a:pPr algn="ctr"/>
                      <a:r>
                        <a:rPr lang="zh-CN" altLang="en-US" sz="1400" b="0" kern="1200" dirty="0" smtClean="0">
                          <a:solidFill>
                            <a:schemeClr val="tx1">
                              <a:lumMod val="85000"/>
                              <a:lumOff val="15000"/>
                            </a:schemeClr>
                          </a:solidFill>
                          <a:latin typeface="Consolas" panose="020B0609020204030204" pitchFamily="49" charset="0"/>
                          <a:ea typeface="+mn-ea"/>
                          <a:cs typeface="+mn-cs"/>
                        </a:rPr>
                        <a:t>否</a:t>
                      </a:r>
                      <a:endParaRPr lang="zh-CN" altLang="en-US" sz="1400" b="0" kern="1200" dirty="0">
                        <a:solidFill>
                          <a:schemeClr val="tx1">
                            <a:lumMod val="85000"/>
                            <a:lumOff val="15000"/>
                          </a:schemeClr>
                        </a:solidFill>
                        <a:latin typeface="Consolas" panose="020B0609020204030204" pitchFamily="49" charset="0"/>
                        <a:ea typeface="+mn-ea"/>
                        <a:cs typeface="+mn-cs"/>
                      </a:endParaRPr>
                    </a:p>
                  </a:txBody>
                  <a:tcPr anchor="ctr"/>
                </a:tc>
                <a:extLst>
                  <a:ext uri="{0D108BD9-81ED-4DB2-BD59-A6C34878D82A}">
                    <a16:rowId xmlns:a16="http://schemas.microsoft.com/office/drawing/2014/main" val="3439298794"/>
                  </a:ext>
                </a:extLst>
              </a:tr>
              <a:tr h="288000">
                <a:tc>
                  <a:txBody>
                    <a:bodyPr/>
                    <a:lstStyle/>
                    <a:p>
                      <a:pPr algn="ctr"/>
                      <a:r>
                        <a:rPr lang="en-US" altLang="zh-CN" sz="1400" b="0" dirty="0" smtClean="0">
                          <a:solidFill>
                            <a:schemeClr val="tx1">
                              <a:lumMod val="85000"/>
                              <a:lumOff val="15000"/>
                            </a:schemeClr>
                          </a:solidFill>
                        </a:rPr>
                        <a:t>13</a:t>
                      </a:r>
                      <a:endParaRPr lang="zh-CN" altLang="en-US" sz="1400" b="0" dirty="0">
                        <a:solidFill>
                          <a:schemeClr val="tx1">
                            <a:lumMod val="85000"/>
                            <a:lumOff val="15000"/>
                          </a:schemeClr>
                        </a:solidFill>
                      </a:endParaRPr>
                    </a:p>
                  </a:txBody>
                  <a:tcPr anchor="ctr"/>
                </a:tc>
                <a:tc>
                  <a:txBody>
                    <a:bodyPr/>
                    <a:lstStyle/>
                    <a:p>
                      <a:pPr algn="ctr"/>
                      <a:r>
                        <a:rPr lang="zh-CN" altLang="en-US" sz="1400" dirty="0" smtClean="0">
                          <a:solidFill>
                            <a:schemeClr val="tx1">
                              <a:lumMod val="85000"/>
                              <a:lumOff val="15000"/>
                            </a:schemeClr>
                          </a:solidFill>
                        </a:rPr>
                        <a:t>青绿</a:t>
                      </a:r>
                      <a:endParaRPr lang="zh-CN" altLang="en-US" sz="1400" dirty="0">
                        <a:solidFill>
                          <a:schemeClr val="tx1">
                            <a:lumMod val="85000"/>
                            <a:lumOff val="15000"/>
                          </a:schemeClr>
                        </a:solidFill>
                      </a:endParaRPr>
                    </a:p>
                  </a:txBody>
                  <a:tcPr anchor="ctr"/>
                </a:tc>
                <a:tc>
                  <a:txBody>
                    <a:bodyPr/>
                    <a:lstStyle/>
                    <a:p>
                      <a:pPr algn="ctr"/>
                      <a:r>
                        <a:rPr lang="zh-CN" altLang="en-US" sz="1400" dirty="0" smtClean="0">
                          <a:solidFill>
                            <a:schemeClr val="tx1">
                              <a:lumMod val="85000"/>
                              <a:lumOff val="15000"/>
                            </a:schemeClr>
                          </a:solidFill>
                        </a:rPr>
                        <a:t>稍蜷</a:t>
                      </a:r>
                      <a:endParaRPr lang="zh-CN" altLang="en-US" sz="1400" dirty="0">
                        <a:solidFill>
                          <a:schemeClr val="tx1">
                            <a:lumMod val="85000"/>
                            <a:lumOff val="15000"/>
                          </a:schemeClr>
                        </a:solidFill>
                      </a:endParaRPr>
                    </a:p>
                  </a:txBody>
                  <a:tcPr anchor="ctr"/>
                </a:tc>
                <a:tc>
                  <a:txBody>
                    <a:bodyPr/>
                    <a:lstStyle/>
                    <a:p>
                      <a:pPr algn="ctr"/>
                      <a:r>
                        <a:rPr lang="zh-CN" altLang="en-US" sz="1400" dirty="0" smtClean="0">
                          <a:solidFill>
                            <a:schemeClr val="tx1">
                              <a:lumMod val="85000"/>
                              <a:lumOff val="15000"/>
                            </a:schemeClr>
                          </a:solidFill>
                        </a:rPr>
                        <a:t>浊响</a:t>
                      </a:r>
                      <a:endParaRPr lang="zh-CN" altLang="en-US" sz="1400" b="1" kern="1200" dirty="0">
                        <a:solidFill>
                          <a:schemeClr val="tx1">
                            <a:lumMod val="85000"/>
                            <a:lumOff val="15000"/>
                          </a:schemeClr>
                        </a:solidFill>
                        <a:latin typeface="Consolas" panose="020B0609020204030204" pitchFamily="49" charset="0"/>
                        <a:ea typeface="+mn-ea"/>
                        <a:cs typeface="+mn-cs"/>
                      </a:endParaRPr>
                    </a:p>
                  </a:txBody>
                  <a:tcPr anchor="ctr"/>
                </a:tc>
                <a:tc>
                  <a:txBody>
                    <a:bodyPr/>
                    <a:lstStyle/>
                    <a:p>
                      <a:pPr algn="ctr"/>
                      <a:r>
                        <a:rPr lang="zh-CN" altLang="en-US" sz="1400" dirty="0" smtClean="0">
                          <a:solidFill>
                            <a:schemeClr val="tx1">
                              <a:lumMod val="85000"/>
                              <a:lumOff val="15000"/>
                            </a:schemeClr>
                          </a:solidFill>
                        </a:rPr>
                        <a:t>稍糊</a:t>
                      </a:r>
                      <a:endParaRPr lang="zh-CN" altLang="en-US" sz="1400" dirty="0">
                        <a:solidFill>
                          <a:schemeClr val="tx1">
                            <a:lumMod val="75000"/>
                            <a:lumOff val="25000"/>
                          </a:schemeClr>
                        </a:solidFill>
                      </a:endParaRPr>
                    </a:p>
                  </a:txBody>
                  <a:tcPr anchor="ctr"/>
                </a:tc>
                <a:tc>
                  <a:txBody>
                    <a:bodyPr/>
                    <a:lstStyle/>
                    <a:p>
                      <a:pPr algn="ctr"/>
                      <a:r>
                        <a:rPr lang="zh-CN" altLang="en-US" sz="1400" dirty="0" smtClean="0">
                          <a:solidFill>
                            <a:schemeClr val="tx1">
                              <a:lumMod val="85000"/>
                              <a:lumOff val="15000"/>
                            </a:schemeClr>
                          </a:solidFill>
                        </a:rPr>
                        <a:t>凹陷</a:t>
                      </a:r>
                      <a:endParaRPr lang="zh-CN" altLang="en-US" sz="1400" dirty="0">
                        <a:solidFill>
                          <a:schemeClr val="tx1">
                            <a:lumMod val="85000"/>
                            <a:lumOff val="15000"/>
                          </a:schemeClr>
                        </a:solidFill>
                      </a:endParaRPr>
                    </a:p>
                  </a:txBody>
                  <a:tcPr anchor="ctr"/>
                </a:tc>
                <a:tc>
                  <a:txBody>
                    <a:bodyPr/>
                    <a:lstStyle/>
                    <a:p>
                      <a:pPr algn="ctr"/>
                      <a:r>
                        <a:rPr lang="zh-CN" altLang="en-US" sz="1400" dirty="0" smtClean="0">
                          <a:solidFill>
                            <a:schemeClr val="tx1">
                              <a:lumMod val="85000"/>
                              <a:lumOff val="15000"/>
                            </a:schemeClr>
                          </a:solidFill>
                        </a:rPr>
                        <a:t>硬滑</a:t>
                      </a:r>
                      <a:endParaRPr lang="zh-CN" altLang="en-US" sz="1400" b="0" kern="1200" dirty="0">
                        <a:solidFill>
                          <a:schemeClr val="tx1">
                            <a:lumMod val="85000"/>
                            <a:lumOff val="15000"/>
                          </a:schemeClr>
                        </a:solidFill>
                        <a:latin typeface="Consolas" panose="020B0609020204030204" pitchFamily="49" charset="0"/>
                        <a:ea typeface="+mn-ea"/>
                        <a:cs typeface="+mn-cs"/>
                      </a:endParaRPr>
                    </a:p>
                  </a:txBody>
                  <a:tcPr anchor="ctr"/>
                </a:tc>
                <a:tc>
                  <a:txBody>
                    <a:bodyPr/>
                    <a:lstStyle/>
                    <a:p>
                      <a:pPr algn="ctr"/>
                      <a:r>
                        <a:rPr lang="zh-CN" altLang="en-US" sz="1400" dirty="0" smtClean="0">
                          <a:solidFill>
                            <a:schemeClr val="tx1">
                              <a:lumMod val="85000"/>
                              <a:lumOff val="15000"/>
                            </a:schemeClr>
                          </a:solidFill>
                        </a:rPr>
                        <a:t>否</a:t>
                      </a:r>
                      <a:endParaRPr lang="zh-CN" altLang="en-US" sz="1400" dirty="0">
                        <a:solidFill>
                          <a:schemeClr val="tx1">
                            <a:lumMod val="85000"/>
                            <a:lumOff val="15000"/>
                          </a:schemeClr>
                        </a:solidFill>
                      </a:endParaRPr>
                    </a:p>
                  </a:txBody>
                  <a:tcPr anchor="ctr"/>
                </a:tc>
                <a:extLst>
                  <a:ext uri="{0D108BD9-81ED-4DB2-BD59-A6C34878D82A}">
                    <a16:rowId xmlns:a16="http://schemas.microsoft.com/office/drawing/2014/main" val="905503723"/>
                  </a:ext>
                </a:extLst>
              </a:tr>
              <a:tr h="288000">
                <a:tc>
                  <a:txBody>
                    <a:bodyPr/>
                    <a:lstStyle/>
                    <a:p>
                      <a:pPr algn="ctr"/>
                      <a:r>
                        <a:rPr lang="en-US" altLang="zh-CN" sz="1400" b="0" dirty="0" smtClean="0">
                          <a:solidFill>
                            <a:schemeClr val="tx1">
                              <a:lumMod val="85000"/>
                              <a:lumOff val="15000"/>
                            </a:schemeClr>
                          </a:solidFill>
                        </a:rPr>
                        <a:t>14</a:t>
                      </a:r>
                      <a:endParaRPr lang="zh-CN" altLang="en-US" sz="1400" b="0" dirty="0">
                        <a:solidFill>
                          <a:schemeClr val="tx1">
                            <a:lumMod val="85000"/>
                            <a:lumOff val="15000"/>
                          </a:schemeClr>
                        </a:solidFill>
                      </a:endParaRPr>
                    </a:p>
                  </a:txBody>
                  <a:tcPr anchor="ctr"/>
                </a:tc>
                <a:tc>
                  <a:txBody>
                    <a:bodyPr/>
                    <a:lstStyle/>
                    <a:p>
                      <a:pPr algn="ctr"/>
                      <a:r>
                        <a:rPr lang="zh-CN" altLang="en-US" sz="1400" dirty="0" smtClean="0">
                          <a:solidFill>
                            <a:schemeClr val="tx1">
                              <a:lumMod val="85000"/>
                              <a:lumOff val="15000"/>
                            </a:schemeClr>
                          </a:solidFill>
                        </a:rPr>
                        <a:t>浅白</a:t>
                      </a:r>
                      <a:endParaRPr lang="zh-CN" altLang="en-US" sz="1400" dirty="0">
                        <a:solidFill>
                          <a:schemeClr val="tx1">
                            <a:lumMod val="85000"/>
                            <a:lumOff val="15000"/>
                          </a:schemeClr>
                        </a:solidFill>
                      </a:endParaRPr>
                    </a:p>
                  </a:txBody>
                  <a:tcPr anchor="ctr"/>
                </a:tc>
                <a:tc>
                  <a:txBody>
                    <a:bodyPr/>
                    <a:lstStyle/>
                    <a:p>
                      <a:pPr algn="ctr"/>
                      <a:r>
                        <a:rPr lang="zh-CN" altLang="en-US" sz="1400" dirty="0" smtClean="0">
                          <a:solidFill>
                            <a:schemeClr val="tx1">
                              <a:lumMod val="85000"/>
                              <a:lumOff val="15000"/>
                            </a:schemeClr>
                          </a:solidFill>
                        </a:rPr>
                        <a:t>稍蜷</a:t>
                      </a:r>
                      <a:endParaRPr lang="zh-CN" altLang="en-US" sz="1400" dirty="0">
                        <a:solidFill>
                          <a:schemeClr val="tx1">
                            <a:lumMod val="85000"/>
                            <a:lumOff val="15000"/>
                          </a:schemeClr>
                        </a:solidFill>
                      </a:endParaRPr>
                    </a:p>
                  </a:txBody>
                  <a:tcPr anchor="ctr"/>
                </a:tc>
                <a:tc>
                  <a:txBody>
                    <a:bodyPr/>
                    <a:lstStyle/>
                    <a:p>
                      <a:pPr algn="ctr"/>
                      <a:r>
                        <a:rPr lang="zh-CN" altLang="en-US" sz="1400" dirty="0" smtClean="0">
                          <a:solidFill>
                            <a:schemeClr val="tx1">
                              <a:lumMod val="85000"/>
                              <a:lumOff val="15000"/>
                            </a:schemeClr>
                          </a:solidFill>
                        </a:rPr>
                        <a:t>沉闷</a:t>
                      </a:r>
                      <a:endParaRPr lang="zh-CN" altLang="en-US" sz="1400" dirty="0">
                        <a:solidFill>
                          <a:schemeClr val="tx1">
                            <a:lumMod val="85000"/>
                            <a:lumOff val="15000"/>
                          </a:schemeClr>
                        </a:solidFill>
                      </a:endParaRPr>
                    </a:p>
                  </a:txBody>
                  <a:tcPr anchor="ctr"/>
                </a:tc>
                <a:tc>
                  <a:txBody>
                    <a:bodyPr/>
                    <a:lstStyle/>
                    <a:p>
                      <a:pPr algn="ctr"/>
                      <a:r>
                        <a:rPr lang="zh-CN" altLang="en-US" sz="1400" dirty="0" smtClean="0">
                          <a:solidFill>
                            <a:schemeClr val="tx1">
                              <a:lumMod val="85000"/>
                              <a:lumOff val="15000"/>
                            </a:schemeClr>
                          </a:solidFill>
                        </a:rPr>
                        <a:t>稍糊</a:t>
                      </a:r>
                      <a:endParaRPr lang="zh-CN" altLang="en-US" sz="1400" dirty="0">
                        <a:solidFill>
                          <a:schemeClr val="tx1">
                            <a:lumMod val="85000"/>
                            <a:lumOff val="15000"/>
                          </a:schemeClr>
                        </a:solidFill>
                      </a:endParaRPr>
                    </a:p>
                  </a:txBody>
                  <a:tcPr anchor="ctr"/>
                </a:tc>
                <a:tc>
                  <a:txBody>
                    <a:bodyPr/>
                    <a:lstStyle/>
                    <a:p>
                      <a:pPr algn="ctr"/>
                      <a:r>
                        <a:rPr lang="zh-CN" altLang="en-US" sz="1400" dirty="0" smtClean="0">
                          <a:solidFill>
                            <a:schemeClr val="tx1">
                              <a:lumMod val="85000"/>
                              <a:lumOff val="15000"/>
                            </a:schemeClr>
                          </a:solidFill>
                        </a:rPr>
                        <a:t>凹陷</a:t>
                      </a:r>
                      <a:endParaRPr lang="zh-CN" altLang="en-US" sz="1400" dirty="0">
                        <a:solidFill>
                          <a:schemeClr val="tx1">
                            <a:lumMod val="85000"/>
                            <a:lumOff val="15000"/>
                          </a:schemeClr>
                        </a:solidFill>
                      </a:endParaRPr>
                    </a:p>
                  </a:txBody>
                  <a:tcPr anchor="ctr"/>
                </a:tc>
                <a:tc>
                  <a:txBody>
                    <a:bodyPr/>
                    <a:lstStyle/>
                    <a:p>
                      <a:pPr algn="ctr"/>
                      <a:r>
                        <a:rPr lang="zh-CN" altLang="en-US" sz="1400" dirty="0" smtClean="0">
                          <a:solidFill>
                            <a:schemeClr val="tx1">
                              <a:lumMod val="85000"/>
                              <a:lumOff val="15000"/>
                            </a:schemeClr>
                          </a:solidFill>
                        </a:rPr>
                        <a:t>硬滑</a:t>
                      </a:r>
                      <a:endParaRPr lang="zh-CN" altLang="en-US" sz="1400" dirty="0">
                        <a:solidFill>
                          <a:schemeClr val="tx1">
                            <a:lumMod val="85000"/>
                            <a:lumOff val="15000"/>
                          </a:schemeClr>
                        </a:solidFill>
                      </a:endParaRPr>
                    </a:p>
                  </a:txBody>
                  <a:tcPr anchor="ctr"/>
                </a:tc>
                <a:tc>
                  <a:txBody>
                    <a:bodyPr/>
                    <a:lstStyle/>
                    <a:p>
                      <a:pPr algn="ctr"/>
                      <a:r>
                        <a:rPr lang="zh-CN" altLang="en-US" sz="1400" dirty="0" smtClean="0">
                          <a:solidFill>
                            <a:schemeClr val="tx1">
                              <a:lumMod val="85000"/>
                              <a:lumOff val="15000"/>
                            </a:schemeClr>
                          </a:solidFill>
                        </a:rPr>
                        <a:t>否</a:t>
                      </a:r>
                      <a:endParaRPr lang="zh-CN" altLang="en-US" sz="1400" dirty="0">
                        <a:solidFill>
                          <a:schemeClr val="tx1">
                            <a:lumMod val="85000"/>
                            <a:lumOff val="15000"/>
                          </a:schemeClr>
                        </a:solidFill>
                      </a:endParaRPr>
                    </a:p>
                  </a:txBody>
                  <a:tcPr anchor="ctr"/>
                </a:tc>
                <a:extLst>
                  <a:ext uri="{0D108BD9-81ED-4DB2-BD59-A6C34878D82A}">
                    <a16:rowId xmlns:a16="http://schemas.microsoft.com/office/drawing/2014/main" val="71188032"/>
                  </a:ext>
                </a:extLst>
              </a:tr>
              <a:tr h="288000">
                <a:tc>
                  <a:txBody>
                    <a:bodyPr/>
                    <a:lstStyle/>
                    <a:p>
                      <a:pPr algn="ctr"/>
                      <a:r>
                        <a:rPr lang="en-US" altLang="zh-CN" sz="1400" b="0" dirty="0" smtClean="0">
                          <a:solidFill>
                            <a:schemeClr val="tx1">
                              <a:lumMod val="85000"/>
                              <a:lumOff val="15000"/>
                            </a:schemeClr>
                          </a:solidFill>
                        </a:rPr>
                        <a:t>15</a:t>
                      </a:r>
                      <a:endParaRPr lang="zh-CN" altLang="en-US" sz="1400" b="0" dirty="0">
                        <a:solidFill>
                          <a:schemeClr val="tx1">
                            <a:lumMod val="85000"/>
                            <a:lumOff val="15000"/>
                          </a:schemeClr>
                        </a:solidFill>
                      </a:endParaRPr>
                    </a:p>
                  </a:txBody>
                  <a:tcPr anchor="ctr"/>
                </a:tc>
                <a:tc>
                  <a:txBody>
                    <a:bodyPr/>
                    <a:lstStyle/>
                    <a:p>
                      <a:pPr algn="ctr"/>
                      <a:r>
                        <a:rPr lang="zh-CN" altLang="en-US" sz="1400" dirty="0" smtClean="0">
                          <a:solidFill>
                            <a:schemeClr val="tx1">
                              <a:lumMod val="85000"/>
                              <a:lumOff val="15000"/>
                            </a:schemeClr>
                          </a:solidFill>
                        </a:rPr>
                        <a:t>乌黑</a:t>
                      </a:r>
                      <a:endParaRPr lang="zh-CN" altLang="en-US" sz="1400" dirty="0">
                        <a:solidFill>
                          <a:schemeClr val="tx1">
                            <a:lumMod val="85000"/>
                            <a:lumOff val="15000"/>
                          </a:schemeClr>
                        </a:solidFill>
                      </a:endParaRPr>
                    </a:p>
                  </a:txBody>
                  <a:tcPr anchor="ctr"/>
                </a:tc>
                <a:tc>
                  <a:txBody>
                    <a:bodyPr/>
                    <a:lstStyle/>
                    <a:p>
                      <a:pPr algn="ctr"/>
                      <a:r>
                        <a:rPr lang="zh-CN" altLang="en-US" sz="1400" dirty="0" smtClean="0">
                          <a:solidFill>
                            <a:schemeClr val="tx1">
                              <a:lumMod val="85000"/>
                              <a:lumOff val="15000"/>
                            </a:schemeClr>
                          </a:solidFill>
                        </a:rPr>
                        <a:t>稍蜷</a:t>
                      </a:r>
                      <a:endParaRPr lang="zh-CN" altLang="en-US" sz="1400" dirty="0">
                        <a:solidFill>
                          <a:schemeClr val="tx1">
                            <a:lumMod val="85000"/>
                            <a:lumOff val="15000"/>
                          </a:schemeClr>
                        </a:solidFill>
                      </a:endParaRPr>
                    </a:p>
                  </a:txBody>
                  <a:tcPr anchor="ctr"/>
                </a:tc>
                <a:tc>
                  <a:txBody>
                    <a:bodyPr/>
                    <a:lstStyle/>
                    <a:p>
                      <a:pPr algn="ctr"/>
                      <a:r>
                        <a:rPr lang="zh-CN" altLang="en-US" sz="1400" dirty="0" smtClean="0">
                          <a:solidFill>
                            <a:schemeClr val="tx1">
                              <a:lumMod val="85000"/>
                              <a:lumOff val="15000"/>
                            </a:schemeClr>
                          </a:solidFill>
                        </a:rPr>
                        <a:t>浊响</a:t>
                      </a:r>
                      <a:endParaRPr lang="zh-CN" altLang="en-US" sz="1400" dirty="0">
                        <a:solidFill>
                          <a:schemeClr val="tx1">
                            <a:lumMod val="85000"/>
                            <a:lumOff val="15000"/>
                          </a:schemeClr>
                        </a:solidFill>
                      </a:endParaRPr>
                    </a:p>
                  </a:txBody>
                  <a:tcPr anchor="ctr"/>
                </a:tc>
                <a:tc>
                  <a:txBody>
                    <a:bodyPr/>
                    <a:lstStyle/>
                    <a:p>
                      <a:pPr algn="ctr"/>
                      <a:r>
                        <a:rPr lang="zh-CN" altLang="en-US" sz="1400" dirty="0" smtClean="0">
                          <a:solidFill>
                            <a:schemeClr val="tx1">
                              <a:lumMod val="85000"/>
                              <a:lumOff val="15000"/>
                            </a:schemeClr>
                          </a:solidFill>
                        </a:rPr>
                        <a:t>清晰</a:t>
                      </a:r>
                      <a:endParaRPr lang="zh-CN" altLang="en-US" sz="1400" dirty="0">
                        <a:solidFill>
                          <a:schemeClr val="tx1">
                            <a:lumMod val="85000"/>
                            <a:lumOff val="15000"/>
                          </a:schemeClr>
                        </a:solidFill>
                      </a:endParaRPr>
                    </a:p>
                  </a:txBody>
                  <a:tcPr anchor="ctr"/>
                </a:tc>
                <a:tc>
                  <a:txBody>
                    <a:bodyPr/>
                    <a:lstStyle/>
                    <a:p>
                      <a:pPr algn="ctr"/>
                      <a:r>
                        <a:rPr lang="zh-CN" altLang="en-US" sz="1400" b="0" kern="1200" dirty="0" smtClean="0">
                          <a:solidFill>
                            <a:schemeClr val="tx1">
                              <a:lumMod val="85000"/>
                              <a:lumOff val="15000"/>
                            </a:schemeClr>
                          </a:solidFill>
                          <a:latin typeface="Consolas" panose="020B0609020204030204" pitchFamily="49" charset="0"/>
                          <a:ea typeface="+mn-ea"/>
                          <a:cs typeface="+mn-cs"/>
                        </a:rPr>
                        <a:t>稍凹</a:t>
                      </a:r>
                      <a:endParaRPr lang="zh-CN" altLang="en-US" sz="1400" dirty="0">
                        <a:solidFill>
                          <a:schemeClr val="tx1">
                            <a:lumMod val="85000"/>
                            <a:lumOff val="15000"/>
                          </a:schemeClr>
                        </a:solidFill>
                      </a:endParaRPr>
                    </a:p>
                  </a:txBody>
                  <a:tcPr anchor="ctr"/>
                </a:tc>
                <a:tc>
                  <a:txBody>
                    <a:bodyPr/>
                    <a:lstStyle/>
                    <a:p>
                      <a:pPr algn="ctr"/>
                      <a:r>
                        <a:rPr lang="zh-CN" altLang="en-US" sz="1400" dirty="0" smtClean="0">
                          <a:solidFill>
                            <a:schemeClr val="tx1">
                              <a:lumMod val="85000"/>
                              <a:lumOff val="15000"/>
                            </a:schemeClr>
                          </a:solidFill>
                        </a:rPr>
                        <a:t>软粘</a:t>
                      </a:r>
                      <a:endParaRPr lang="zh-CN" altLang="en-US" sz="1400" dirty="0">
                        <a:solidFill>
                          <a:schemeClr val="tx1">
                            <a:lumMod val="85000"/>
                            <a:lumOff val="15000"/>
                          </a:schemeClr>
                        </a:solidFill>
                      </a:endParaRPr>
                    </a:p>
                  </a:txBody>
                  <a:tcPr anchor="ctr"/>
                </a:tc>
                <a:tc>
                  <a:txBody>
                    <a:bodyPr/>
                    <a:lstStyle/>
                    <a:p>
                      <a:pPr algn="ctr"/>
                      <a:r>
                        <a:rPr lang="zh-CN" altLang="en-US" sz="1400" dirty="0" smtClean="0">
                          <a:solidFill>
                            <a:schemeClr val="tx1">
                              <a:lumMod val="85000"/>
                              <a:lumOff val="15000"/>
                            </a:schemeClr>
                          </a:solidFill>
                        </a:rPr>
                        <a:t>否</a:t>
                      </a:r>
                      <a:endParaRPr lang="zh-CN" altLang="en-US" sz="1400" dirty="0">
                        <a:solidFill>
                          <a:schemeClr val="tx1">
                            <a:lumMod val="85000"/>
                            <a:lumOff val="15000"/>
                          </a:schemeClr>
                        </a:solidFill>
                      </a:endParaRPr>
                    </a:p>
                  </a:txBody>
                  <a:tcPr anchor="ctr"/>
                </a:tc>
                <a:extLst>
                  <a:ext uri="{0D108BD9-81ED-4DB2-BD59-A6C34878D82A}">
                    <a16:rowId xmlns:a16="http://schemas.microsoft.com/office/drawing/2014/main" val="4091896805"/>
                  </a:ext>
                </a:extLst>
              </a:tr>
              <a:tr h="288000">
                <a:tc>
                  <a:txBody>
                    <a:bodyPr/>
                    <a:lstStyle/>
                    <a:p>
                      <a:pPr algn="ctr"/>
                      <a:r>
                        <a:rPr lang="en-US" altLang="zh-CN" sz="1400" b="0" kern="1200" dirty="0" smtClean="0">
                          <a:solidFill>
                            <a:schemeClr val="tx1">
                              <a:lumMod val="85000"/>
                              <a:lumOff val="15000"/>
                            </a:schemeClr>
                          </a:solidFill>
                          <a:latin typeface="Consolas" panose="020B0609020204030204" pitchFamily="49" charset="0"/>
                          <a:ea typeface="+mn-ea"/>
                          <a:cs typeface="+mn-cs"/>
                        </a:rPr>
                        <a:t>16</a:t>
                      </a:r>
                      <a:endParaRPr lang="zh-CN" altLang="en-US" sz="1400" b="0" kern="1200" dirty="0">
                        <a:solidFill>
                          <a:schemeClr val="tx1">
                            <a:lumMod val="85000"/>
                            <a:lumOff val="15000"/>
                          </a:schemeClr>
                        </a:solidFill>
                        <a:latin typeface="Consolas" panose="020B0609020204030204" pitchFamily="49" charset="0"/>
                        <a:ea typeface="+mn-ea"/>
                        <a:cs typeface="+mn-cs"/>
                      </a:endParaRPr>
                    </a:p>
                  </a:txBody>
                  <a:tcPr anchor="ctr"/>
                </a:tc>
                <a:tc>
                  <a:txBody>
                    <a:bodyPr/>
                    <a:lstStyle/>
                    <a:p>
                      <a:pPr algn="ctr"/>
                      <a:r>
                        <a:rPr lang="zh-CN" altLang="en-US" sz="1400" b="0" kern="1200" dirty="0" smtClean="0">
                          <a:solidFill>
                            <a:schemeClr val="tx1">
                              <a:lumMod val="85000"/>
                              <a:lumOff val="15000"/>
                            </a:schemeClr>
                          </a:solidFill>
                          <a:latin typeface="Consolas" panose="020B0609020204030204" pitchFamily="49" charset="0"/>
                          <a:ea typeface="+mn-ea"/>
                          <a:cs typeface="+mn-cs"/>
                        </a:rPr>
                        <a:t>浅白</a:t>
                      </a:r>
                      <a:endParaRPr lang="zh-CN" altLang="en-US" sz="1400" b="0" kern="1200" dirty="0">
                        <a:solidFill>
                          <a:schemeClr val="tx1">
                            <a:lumMod val="85000"/>
                            <a:lumOff val="15000"/>
                          </a:schemeClr>
                        </a:solidFill>
                        <a:latin typeface="Consolas" panose="020B0609020204030204" pitchFamily="49" charset="0"/>
                        <a:ea typeface="+mn-ea"/>
                        <a:cs typeface="+mn-cs"/>
                      </a:endParaRPr>
                    </a:p>
                  </a:txBody>
                  <a:tcPr anchor="ctr"/>
                </a:tc>
                <a:tc>
                  <a:txBody>
                    <a:bodyPr/>
                    <a:lstStyle/>
                    <a:p>
                      <a:pPr algn="ctr"/>
                      <a:r>
                        <a:rPr lang="zh-CN" altLang="en-US" sz="1400" dirty="0" smtClean="0">
                          <a:solidFill>
                            <a:schemeClr val="tx1">
                              <a:lumMod val="85000"/>
                              <a:lumOff val="15000"/>
                            </a:schemeClr>
                          </a:solidFill>
                        </a:rPr>
                        <a:t>蜷缩</a:t>
                      </a:r>
                      <a:endParaRPr lang="zh-CN" altLang="en-US" sz="1400" b="0" kern="1200" dirty="0">
                        <a:solidFill>
                          <a:schemeClr val="tx1">
                            <a:lumMod val="85000"/>
                            <a:lumOff val="15000"/>
                          </a:schemeClr>
                        </a:solidFill>
                        <a:latin typeface="Consolas" panose="020B0609020204030204" pitchFamily="49" charset="0"/>
                        <a:ea typeface="+mn-ea"/>
                        <a:cs typeface="+mn-cs"/>
                      </a:endParaRPr>
                    </a:p>
                  </a:txBody>
                  <a:tcPr anchor="ctr"/>
                </a:tc>
                <a:tc>
                  <a:txBody>
                    <a:bodyPr/>
                    <a:lstStyle/>
                    <a:p>
                      <a:pPr algn="ctr"/>
                      <a:r>
                        <a:rPr lang="zh-CN" altLang="en-US" sz="1400" dirty="0" smtClean="0">
                          <a:solidFill>
                            <a:schemeClr val="tx1">
                              <a:lumMod val="85000"/>
                              <a:lumOff val="15000"/>
                            </a:schemeClr>
                          </a:solidFill>
                        </a:rPr>
                        <a:t>浊响</a:t>
                      </a:r>
                      <a:endParaRPr lang="zh-CN" altLang="en-US" sz="1400" b="0" kern="1200" dirty="0">
                        <a:solidFill>
                          <a:schemeClr val="tx1">
                            <a:lumMod val="85000"/>
                            <a:lumOff val="15000"/>
                          </a:schemeClr>
                        </a:solidFill>
                        <a:latin typeface="Consolas" panose="020B0609020204030204" pitchFamily="49" charset="0"/>
                        <a:ea typeface="+mn-ea"/>
                        <a:cs typeface="+mn-cs"/>
                      </a:endParaRPr>
                    </a:p>
                  </a:txBody>
                  <a:tcPr anchor="ctr"/>
                </a:tc>
                <a:tc>
                  <a:txBody>
                    <a:bodyPr/>
                    <a:lstStyle/>
                    <a:p>
                      <a:pPr algn="ctr"/>
                      <a:r>
                        <a:rPr lang="zh-CN" altLang="en-US" sz="1400" b="0" kern="1200" dirty="0" smtClean="0">
                          <a:solidFill>
                            <a:schemeClr val="tx1">
                              <a:lumMod val="85000"/>
                              <a:lumOff val="15000"/>
                            </a:schemeClr>
                          </a:solidFill>
                          <a:latin typeface="+mn-lt"/>
                          <a:ea typeface="+mn-ea"/>
                          <a:cs typeface="+mn-cs"/>
                        </a:rPr>
                        <a:t>模糊</a:t>
                      </a:r>
                      <a:endParaRPr lang="zh-CN" altLang="en-US" sz="1400" b="0" kern="1200" dirty="0">
                        <a:solidFill>
                          <a:schemeClr val="tx1">
                            <a:lumMod val="85000"/>
                            <a:lumOff val="15000"/>
                          </a:schemeClr>
                        </a:solidFill>
                        <a:latin typeface="Consolas" panose="020B0609020204030204" pitchFamily="49" charset="0"/>
                        <a:ea typeface="+mn-ea"/>
                        <a:cs typeface="+mn-cs"/>
                      </a:endParaRPr>
                    </a:p>
                  </a:txBody>
                  <a:tcPr anchor="ctr"/>
                </a:tc>
                <a:tc>
                  <a:txBody>
                    <a:bodyPr/>
                    <a:lstStyle/>
                    <a:p>
                      <a:pPr algn="ctr"/>
                      <a:r>
                        <a:rPr lang="zh-CN" altLang="en-US" sz="1400" b="0" kern="1200" dirty="0" smtClean="0">
                          <a:solidFill>
                            <a:schemeClr val="tx1">
                              <a:lumMod val="85000"/>
                              <a:lumOff val="15000"/>
                            </a:schemeClr>
                          </a:solidFill>
                          <a:latin typeface="Consolas" panose="020B0609020204030204" pitchFamily="49" charset="0"/>
                          <a:ea typeface="+mn-ea"/>
                          <a:cs typeface="+mn-cs"/>
                        </a:rPr>
                        <a:t>平坦</a:t>
                      </a:r>
                      <a:endParaRPr lang="zh-CN" altLang="en-US" sz="1400" b="0" kern="1200" dirty="0">
                        <a:solidFill>
                          <a:schemeClr val="tx1">
                            <a:lumMod val="85000"/>
                            <a:lumOff val="15000"/>
                          </a:schemeClr>
                        </a:solidFill>
                        <a:latin typeface="Consolas" panose="020B0609020204030204" pitchFamily="49" charset="0"/>
                        <a:ea typeface="+mn-ea"/>
                        <a:cs typeface="+mn-cs"/>
                      </a:endParaRPr>
                    </a:p>
                  </a:txBody>
                  <a:tcPr anchor="ctr"/>
                </a:tc>
                <a:tc>
                  <a:txBody>
                    <a:bodyPr/>
                    <a:lstStyle/>
                    <a:p>
                      <a:pPr algn="ctr"/>
                      <a:r>
                        <a:rPr lang="zh-CN" altLang="en-US" sz="1400" dirty="0" smtClean="0">
                          <a:solidFill>
                            <a:schemeClr val="tx1">
                              <a:lumMod val="85000"/>
                              <a:lumOff val="15000"/>
                            </a:schemeClr>
                          </a:solidFill>
                        </a:rPr>
                        <a:t>硬滑</a:t>
                      </a:r>
                      <a:endParaRPr lang="zh-CN" altLang="en-US" sz="1400" b="0" kern="1200" dirty="0">
                        <a:solidFill>
                          <a:schemeClr val="tx1">
                            <a:lumMod val="85000"/>
                            <a:lumOff val="15000"/>
                          </a:schemeClr>
                        </a:solidFill>
                        <a:latin typeface="Consolas" panose="020B0609020204030204" pitchFamily="49" charset="0"/>
                        <a:ea typeface="+mn-ea"/>
                        <a:cs typeface="+mn-cs"/>
                      </a:endParaRPr>
                    </a:p>
                  </a:txBody>
                  <a:tcPr anchor="ctr"/>
                </a:tc>
                <a:tc>
                  <a:txBody>
                    <a:bodyPr/>
                    <a:lstStyle/>
                    <a:p>
                      <a:pPr algn="ctr"/>
                      <a:r>
                        <a:rPr lang="zh-CN" altLang="en-US" sz="1400" b="0" kern="1200" dirty="0" smtClean="0">
                          <a:solidFill>
                            <a:schemeClr val="tx1">
                              <a:lumMod val="85000"/>
                              <a:lumOff val="15000"/>
                            </a:schemeClr>
                          </a:solidFill>
                          <a:latin typeface="Consolas" panose="020B0609020204030204" pitchFamily="49" charset="0"/>
                          <a:ea typeface="+mn-ea"/>
                          <a:cs typeface="+mn-cs"/>
                        </a:rPr>
                        <a:t>否</a:t>
                      </a:r>
                      <a:endParaRPr lang="zh-CN" altLang="en-US" sz="1400" b="0" kern="1200" dirty="0">
                        <a:solidFill>
                          <a:schemeClr val="tx1">
                            <a:lumMod val="85000"/>
                            <a:lumOff val="15000"/>
                          </a:schemeClr>
                        </a:solidFill>
                        <a:latin typeface="Consolas" panose="020B0609020204030204" pitchFamily="49" charset="0"/>
                        <a:ea typeface="+mn-ea"/>
                        <a:cs typeface="+mn-cs"/>
                      </a:endParaRPr>
                    </a:p>
                  </a:txBody>
                  <a:tcPr anchor="ctr"/>
                </a:tc>
                <a:extLst>
                  <a:ext uri="{0D108BD9-81ED-4DB2-BD59-A6C34878D82A}">
                    <a16:rowId xmlns:a16="http://schemas.microsoft.com/office/drawing/2014/main" val="2795255387"/>
                  </a:ext>
                </a:extLst>
              </a:tr>
              <a:tr h="288000">
                <a:tc>
                  <a:txBody>
                    <a:bodyPr/>
                    <a:lstStyle/>
                    <a:p>
                      <a:pPr algn="ctr"/>
                      <a:r>
                        <a:rPr lang="en-US" altLang="zh-CN" sz="1400" b="0" dirty="0" smtClean="0">
                          <a:solidFill>
                            <a:schemeClr val="tx1">
                              <a:lumMod val="75000"/>
                              <a:lumOff val="25000"/>
                            </a:schemeClr>
                          </a:solidFill>
                        </a:rPr>
                        <a:t>17</a:t>
                      </a:r>
                      <a:endParaRPr lang="zh-CN" altLang="en-US" sz="1400" b="0" dirty="0">
                        <a:solidFill>
                          <a:schemeClr val="tx1">
                            <a:lumMod val="75000"/>
                            <a:lumOff val="25000"/>
                          </a:schemeClr>
                        </a:solidFill>
                      </a:endParaRPr>
                    </a:p>
                  </a:txBody>
                  <a:tcPr anchor="ctr"/>
                </a:tc>
                <a:tc>
                  <a:txBody>
                    <a:bodyPr/>
                    <a:lstStyle/>
                    <a:p>
                      <a:pPr algn="ctr"/>
                      <a:r>
                        <a:rPr lang="zh-CN" altLang="en-US" sz="1400" dirty="0" smtClean="0">
                          <a:solidFill>
                            <a:schemeClr val="tx1">
                              <a:lumMod val="85000"/>
                              <a:lumOff val="15000"/>
                            </a:schemeClr>
                          </a:solidFill>
                        </a:rPr>
                        <a:t>青绿</a:t>
                      </a:r>
                      <a:endParaRPr lang="zh-CN" altLang="en-US" sz="1400" dirty="0">
                        <a:solidFill>
                          <a:schemeClr val="tx1">
                            <a:lumMod val="75000"/>
                            <a:lumOff val="25000"/>
                          </a:schemeClr>
                        </a:solidFill>
                      </a:endParaRPr>
                    </a:p>
                  </a:txBody>
                  <a:tcPr anchor="ctr"/>
                </a:tc>
                <a:tc>
                  <a:txBody>
                    <a:bodyPr/>
                    <a:lstStyle/>
                    <a:p>
                      <a:pPr algn="ctr"/>
                      <a:r>
                        <a:rPr lang="zh-CN" altLang="en-US" sz="1400" dirty="0" smtClean="0">
                          <a:solidFill>
                            <a:schemeClr val="tx1">
                              <a:lumMod val="85000"/>
                              <a:lumOff val="15000"/>
                            </a:schemeClr>
                          </a:solidFill>
                        </a:rPr>
                        <a:t>蜷缩</a:t>
                      </a:r>
                      <a:endParaRPr lang="zh-CN" altLang="en-US" sz="1400" dirty="0">
                        <a:solidFill>
                          <a:schemeClr val="tx1">
                            <a:lumMod val="75000"/>
                            <a:lumOff val="25000"/>
                          </a:schemeClr>
                        </a:solidFill>
                      </a:endParaRPr>
                    </a:p>
                  </a:txBody>
                  <a:tcPr anchor="ctr"/>
                </a:tc>
                <a:tc>
                  <a:txBody>
                    <a:bodyPr/>
                    <a:lstStyle/>
                    <a:p>
                      <a:pPr algn="ctr"/>
                      <a:r>
                        <a:rPr lang="zh-CN" altLang="en-US" sz="1400" dirty="0" smtClean="0">
                          <a:solidFill>
                            <a:schemeClr val="tx1">
                              <a:lumMod val="75000"/>
                              <a:lumOff val="25000"/>
                            </a:schemeClr>
                          </a:solidFill>
                        </a:rPr>
                        <a:t>沉闷</a:t>
                      </a:r>
                      <a:endParaRPr lang="zh-CN" altLang="en-US" sz="1400" dirty="0">
                        <a:solidFill>
                          <a:schemeClr val="tx1">
                            <a:lumMod val="75000"/>
                            <a:lumOff val="25000"/>
                          </a:schemeClr>
                        </a:solidFill>
                      </a:endParaRPr>
                    </a:p>
                  </a:txBody>
                  <a:tcPr anchor="ctr"/>
                </a:tc>
                <a:tc>
                  <a:txBody>
                    <a:bodyPr/>
                    <a:lstStyle/>
                    <a:p>
                      <a:pPr algn="ctr"/>
                      <a:r>
                        <a:rPr lang="zh-CN" altLang="en-US" sz="1400" dirty="0" smtClean="0">
                          <a:solidFill>
                            <a:schemeClr val="tx1">
                              <a:lumMod val="85000"/>
                              <a:lumOff val="15000"/>
                            </a:schemeClr>
                          </a:solidFill>
                        </a:rPr>
                        <a:t>稍糊</a:t>
                      </a:r>
                      <a:endParaRPr lang="zh-CN" altLang="en-US" sz="1400" dirty="0">
                        <a:solidFill>
                          <a:schemeClr val="tx1">
                            <a:lumMod val="75000"/>
                            <a:lumOff val="25000"/>
                          </a:schemeClr>
                        </a:solidFill>
                      </a:endParaRPr>
                    </a:p>
                  </a:txBody>
                  <a:tcPr anchor="ctr"/>
                </a:tc>
                <a:tc>
                  <a:txBody>
                    <a:bodyPr/>
                    <a:lstStyle/>
                    <a:p>
                      <a:pPr algn="ctr"/>
                      <a:r>
                        <a:rPr lang="zh-CN" altLang="en-US" sz="1400" b="0" kern="1200" dirty="0" smtClean="0">
                          <a:solidFill>
                            <a:schemeClr val="tx1">
                              <a:lumMod val="85000"/>
                              <a:lumOff val="15000"/>
                            </a:schemeClr>
                          </a:solidFill>
                          <a:latin typeface="Consolas" panose="020B0609020204030204" pitchFamily="49" charset="0"/>
                          <a:ea typeface="+mn-ea"/>
                          <a:cs typeface="+mn-cs"/>
                        </a:rPr>
                        <a:t>稍凹</a:t>
                      </a:r>
                      <a:endParaRPr lang="zh-CN" altLang="en-US" sz="1400" dirty="0">
                        <a:solidFill>
                          <a:schemeClr val="tx1">
                            <a:lumMod val="75000"/>
                            <a:lumOff val="25000"/>
                          </a:schemeClr>
                        </a:solidFill>
                      </a:endParaRPr>
                    </a:p>
                  </a:txBody>
                  <a:tcPr anchor="ctr"/>
                </a:tc>
                <a:tc>
                  <a:txBody>
                    <a:bodyPr/>
                    <a:lstStyle/>
                    <a:p>
                      <a:pPr algn="ctr"/>
                      <a:r>
                        <a:rPr lang="zh-CN" altLang="en-US" sz="1400" dirty="0" smtClean="0">
                          <a:solidFill>
                            <a:schemeClr val="tx1">
                              <a:lumMod val="85000"/>
                              <a:lumOff val="15000"/>
                            </a:schemeClr>
                          </a:solidFill>
                        </a:rPr>
                        <a:t>硬滑</a:t>
                      </a:r>
                      <a:endParaRPr lang="zh-CN" altLang="en-US" sz="1400" dirty="0">
                        <a:solidFill>
                          <a:schemeClr val="tx1">
                            <a:lumMod val="75000"/>
                            <a:lumOff val="25000"/>
                          </a:schemeClr>
                        </a:solidFill>
                      </a:endParaRPr>
                    </a:p>
                  </a:txBody>
                  <a:tcPr anchor="ctr"/>
                </a:tc>
                <a:tc>
                  <a:txBody>
                    <a:bodyPr/>
                    <a:lstStyle/>
                    <a:p>
                      <a:pPr algn="ctr"/>
                      <a:r>
                        <a:rPr lang="zh-CN" altLang="en-US" sz="1400" dirty="0" smtClean="0">
                          <a:solidFill>
                            <a:schemeClr val="tx1">
                              <a:lumMod val="75000"/>
                              <a:lumOff val="25000"/>
                            </a:schemeClr>
                          </a:solidFill>
                        </a:rPr>
                        <a:t>否</a:t>
                      </a:r>
                      <a:endParaRPr lang="zh-CN" altLang="en-US" sz="1400" dirty="0">
                        <a:solidFill>
                          <a:schemeClr val="tx1">
                            <a:lumMod val="75000"/>
                            <a:lumOff val="25000"/>
                          </a:schemeClr>
                        </a:solidFill>
                      </a:endParaRPr>
                    </a:p>
                  </a:txBody>
                  <a:tcPr anchor="ctr"/>
                </a:tc>
                <a:extLst>
                  <a:ext uri="{0D108BD9-81ED-4DB2-BD59-A6C34878D82A}">
                    <a16:rowId xmlns:a16="http://schemas.microsoft.com/office/drawing/2014/main" val="2566412728"/>
                  </a:ext>
                </a:extLst>
              </a:tr>
            </a:tbl>
          </a:graphicData>
        </a:graphic>
      </p:graphicFrame>
      <p:sp>
        <p:nvSpPr>
          <p:cNvPr id="7" name="文本框 6"/>
          <p:cNvSpPr txBox="1"/>
          <p:nvPr/>
        </p:nvSpPr>
        <p:spPr>
          <a:xfrm>
            <a:off x="863992" y="3111910"/>
            <a:ext cx="1425597" cy="646331"/>
          </a:xfrm>
          <a:prstGeom prst="rect">
            <a:avLst/>
          </a:prstGeom>
          <a:noFill/>
        </p:spPr>
        <p:txBody>
          <a:bodyPr wrap="square" rtlCol="0">
            <a:spAutoFit/>
          </a:bodyPr>
          <a:lstStyle/>
          <a:p>
            <a:r>
              <a:rPr lang="zh-CN" altLang="en-US" dirty="0" smtClean="0"/>
              <a:t>西瓜数据集</a:t>
            </a:r>
            <a:r>
              <a:rPr lang="en-US" altLang="zh-CN" dirty="0" smtClean="0"/>
              <a:t>3.0</a:t>
            </a:r>
            <a:endParaRPr lang="zh-CN" altLang="en-US" dirty="0"/>
          </a:p>
        </p:txBody>
      </p:sp>
    </p:spTree>
    <p:extLst>
      <p:ext uri="{BB962C8B-B14F-4D97-AF65-F5344CB8AC3E}">
        <p14:creationId xmlns:p14="http://schemas.microsoft.com/office/powerpoint/2010/main" val="1459465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Semi-naïve Bayes classifier</a:t>
            </a:r>
            <a:endParaRPr lang="zh-CN" altLang="en-US" dirty="0"/>
          </a:p>
        </p:txBody>
      </p:sp>
      <p:sp>
        <p:nvSpPr>
          <p:cNvPr id="3" name="内容占位符 2"/>
          <p:cNvSpPr>
            <a:spLocks noGrp="1"/>
          </p:cNvSpPr>
          <p:nvPr>
            <p:ph idx="1"/>
          </p:nvPr>
        </p:nvSpPr>
        <p:spPr/>
        <p:txBody>
          <a:bodyPr/>
          <a:lstStyle/>
          <a:p>
            <a:endParaRPr lang="zh-CN" altLang="en-US" dirty="0"/>
          </a:p>
        </p:txBody>
      </p:sp>
      <p:sp>
        <p:nvSpPr>
          <p:cNvPr id="4" name="日期占位符 3"/>
          <p:cNvSpPr>
            <a:spLocks noGrp="1"/>
          </p:cNvSpPr>
          <p:nvPr>
            <p:ph type="dt" sz="half" idx="10"/>
          </p:nvPr>
        </p:nvSpPr>
        <p:spPr/>
        <p:txBody>
          <a:bodyPr/>
          <a:lstStyle/>
          <a:p>
            <a:fld id="{568E3CEA-F198-483E-B136-E6DE4D19DBBA}" type="datetime1">
              <a:rPr lang="en-US" smtClean="0"/>
              <a:t>12/16/2020</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25</a:t>
            </a:fld>
            <a:endParaRPr lang="en-US"/>
          </a:p>
        </p:txBody>
      </p:sp>
      <mc:AlternateContent xmlns:mc="http://schemas.openxmlformats.org/markup-compatibility/2006" xmlns:a14="http://schemas.microsoft.com/office/drawing/2010/main">
        <mc:Choice Requires="a14">
          <p:sp>
            <p:nvSpPr>
              <p:cNvPr id="7" name="文本框 6"/>
              <p:cNvSpPr txBox="1"/>
              <p:nvPr/>
            </p:nvSpPr>
            <p:spPr>
              <a:xfrm>
                <a:off x="733089" y="856989"/>
                <a:ext cx="4063100" cy="2147832"/>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acc>
                        <m:accPr>
                          <m:chr m:val="̂"/>
                          <m:ctrlPr>
                            <a:rPr lang="zh-CN" altLang="en-US" sz="2400" i="1" smtClean="0">
                              <a:latin typeface="Cambria Math" panose="02040503050406030204" pitchFamily="18" charset="0"/>
                            </a:rPr>
                          </m:ctrlPr>
                        </m:accPr>
                        <m:e>
                          <m:r>
                            <a:rPr lang="en-US" altLang="zh-CN" sz="2400" b="0" i="1" smtClean="0">
                              <a:latin typeface="Cambria Math" panose="02040503050406030204" pitchFamily="18" charset="0"/>
                            </a:rPr>
                            <m:t>𝑃</m:t>
                          </m:r>
                        </m:e>
                      </m:acc>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𝑐</m:t>
                          </m:r>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𝑝</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𝑎</m:t>
                                  </m:r>
                                </m:e>
                                <m:sub>
                                  <m:r>
                                    <a:rPr lang="en-US" altLang="zh-CN" sz="2400" b="0" i="1" smtClean="0">
                                      <a:latin typeface="Cambria Math" panose="02040503050406030204" pitchFamily="18" charset="0"/>
                                    </a:rPr>
                                    <m:t>𝑖</m:t>
                                  </m:r>
                                </m:sub>
                              </m:sSub>
                            </m:sub>
                          </m:sSub>
                        </m:e>
                      </m:d>
                      <m:r>
                        <a:rPr lang="en-US" altLang="zh-CN" sz="2400" b="0" i="1" smtClean="0">
                          <a:latin typeface="Cambria Math" panose="02040503050406030204" pitchFamily="18" charset="0"/>
                        </a:rPr>
                        <m:t>=</m:t>
                      </m:r>
                      <m:f>
                        <m:fPr>
                          <m:ctrlPr>
                            <a:rPr lang="en-US" altLang="zh-CN" sz="2400" b="0" i="1" smtClean="0">
                              <a:latin typeface="Cambria Math" panose="02040503050406030204" pitchFamily="18" charset="0"/>
                            </a:rPr>
                          </m:ctrlPr>
                        </m:fPr>
                        <m:num>
                          <m:d>
                            <m:dPr>
                              <m:begChr m:val="|"/>
                              <m:endChr m:val="|"/>
                              <m:ctrlPr>
                                <a:rPr lang="en-US" altLang="zh-CN" sz="2400" b="0" i="1" smtClean="0">
                                  <a:latin typeface="Cambria Math" panose="02040503050406030204" pitchFamily="18" charset="0"/>
                                </a:rPr>
                              </m:ctrlPr>
                            </m:dPr>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𝐷</m:t>
                                  </m:r>
                                </m:e>
                                <m:sub>
                                  <m:r>
                                    <a:rPr lang="en-US" altLang="zh-CN" sz="2400" b="0" i="1" smtClean="0">
                                      <a:latin typeface="Cambria Math" panose="02040503050406030204" pitchFamily="18" charset="0"/>
                                    </a:rPr>
                                    <m:t>𝑐</m:t>
                                  </m:r>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𝑝</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𝑎</m:t>
                                          </m:r>
                                        </m:e>
                                        <m:sub>
                                          <m:r>
                                            <a:rPr lang="en-US" altLang="zh-CN" sz="2400" b="0" i="1" smtClean="0">
                                              <a:latin typeface="Cambria Math" panose="02040503050406030204" pitchFamily="18" charset="0"/>
                                            </a:rPr>
                                            <m:t>𝑖</m:t>
                                          </m:r>
                                        </m:sub>
                                      </m:sSub>
                                    </m:sub>
                                  </m:sSub>
                                </m:sub>
                              </m:sSub>
                            </m:e>
                          </m:d>
                          <m:r>
                            <a:rPr lang="en-US" altLang="zh-CN" sz="2400" b="0" i="1" smtClean="0">
                              <a:latin typeface="Cambria Math" panose="02040503050406030204" pitchFamily="18" charset="0"/>
                            </a:rPr>
                            <m:t>+1</m:t>
                          </m:r>
                        </m:num>
                        <m:den>
                          <m:d>
                            <m:dPr>
                              <m:begChr m:val="|"/>
                              <m:endChr m:val="|"/>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𝐷</m:t>
                              </m:r>
                            </m:e>
                          </m:d>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𝑁</m:t>
                              </m:r>
                            </m:e>
                            <m:sub>
                              <m:r>
                                <a:rPr lang="en-US" altLang="zh-CN" sz="2400" b="0" i="1" smtClean="0">
                                  <a:latin typeface="Cambria Math" panose="02040503050406030204" pitchFamily="18" charset="0"/>
                                </a:rPr>
                                <m:t>𝑖</m:t>
                              </m:r>
                            </m:sub>
                          </m:sSub>
                        </m:den>
                      </m:f>
                    </m:oMath>
                  </m:oMathPara>
                </a14:m>
                <a:endParaRPr lang="en-US" altLang="zh-CN" sz="2400" b="0" dirty="0" smtClean="0"/>
              </a:p>
              <a:p>
                <a:pPr/>
                <a14:m>
                  <m:oMathPara xmlns:m="http://schemas.openxmlformats.org/officeDocument/2006/math">
                    <m:oMathParaPr>
                      <m:jc m:val="left"/>
                    </m:oMathParaPr>
                    <m:oMath xmlns:m="http://schemas.openxmlformats.org/officeDocument/2006/math">
                      <m:acc>
                        <m:accPr>
                          <m:chr m:val="̂"/>
                          <m:ctrlPr>
                            <a:rPr lang="zh-CN" altLang="en-US" sz="2400" i="1">
                              <a:latin typeface="Cambria Math" panose="02040503050406030204" pitchFamily="18" charset="0"/>
                            </a:rPr>
                          </m:ctrlPr>
                        </m:accPr>
                        <m:e>
                          <m:r>
                            <a:rPr lang="en-US" altLang="zh-CN" sz="2400" i="1">
                              <a:latin typeface="Cambria Math" panose="02040503050406030204" pitchFamily="18" charset="0"/>
                            </a:rPr>
                            <m:t>𝑃</m:t>
                          </m:r>
                        </m:e>
                      </m:acc>
                      <m:d>
                        <m:dPr>
                          <m:ctrlPr>
                            <a:rPr lang="en-US" altLang="zh-CN" sz="2400" i="1">
                              <a:latin typeface="Cambria Math" panose="02040503050406030204" pitchFamily="18" charset="0"/>
                            </a:rPr>
                          </m:ctrlPr>
                        </m:dPr>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𝑗</m:t>
                              </m:r>
                            </m:sub>
                          </m:sSub>
                          <m:r>
                            <a:rPr lang="en-US" altLang="zh-CN" sz="2400" b="0" i="1" smtClean="0">
                              <a:latin typeface="Cambria Math" panose="02040503050406030204" pitchFamily="18" charset="0"/>
                            </a:rPr>
                            <m:t>|</m:t>
                          </m:r>
                          <m:r>
                            <a:rPr lang="en-US" altLang="zh-CN" sz="2400" i="1">
                              <a:latin typeface="Cambria Math" panose="02040503050406030204" pitchFamily="18" charset="0"/>
                            </a:rPr>
                            <m:t>𝑐</m:t>
                          </m:r>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𝑥</m:t>
                              </m:r>
                            </m:e>
                            <m:sub>
                              <m:r>
                                <a:rPr lang="en-US" altLang="zh-CN" sz="2400" i="1">
                                  <a:latin typeface="Cambria Math" panose="02040503050406030204" pitchFamily="18" charset="0"/>
                                </a:rPr>
                                <m:t>𝑝</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𝑎</m:t>
                                  </m:r>
                                </m:e>
                                <m:sub>
                                  <m:r>
                                    <a:rPr lang="en-US" altLang="zh-CN" sz="2400" i="1">
                                      <a:latin typeface="Cambria Math" panose="02040503050406030204" pitchFamily="18" charset="0"/>
                                    </a:rPr>
                                    <m:t>𝑖</m:t>
                                  </m:r>
                                </m:sub>
                              </m:sSub>
                            </m:sub>
                          </m:sSub>
                        </m:e>
                      </m:d>
                      <m:r>
                        <a:rPr lang="en-US" altLang="zh-CN" sz="2400" i="1">
                          <a:latin typeface="Cambria Math" panose="02040503050406030204" pitchFamily="18" charset="0"/>
                        </a:rPr>
                        <m:t>=</m:t>
                      </m:r>
                      <m:f>
                        <m:fPr>
                          <m:ctrlPr>
                            <a:rPr lang="en-US" altLang="zh-CN" sz="2400" i="1">
                              <a:latin typeface="Cambria Math" panose="02040503050406030204" pitchFamily="18" charset="0"/>
                            </a:rPr>
                          </m:ctrlPr>
                        </m:fPr>
                        <m:num>
                          <m:d>
                            <m:dPr>
                              <m:begChr m:val="|"/>
                              <m:endChr m:val="|"/>
                              <m:ctrlPr>
                                <a:rPr lang="en-US" altLang="zh-CN" sz="2400" i="1">
                                  <a:latin typeface="Cambria Math" panose="02040503050406030204" pitchFamily="18" charset="0"/>
                                </a:rPr>
                              </m:ctrlPr>
                            </m:dPr>
                            <m:e>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𝐷</m:t>
                                  </m:r>
                                </m:e>
                                <m:sub>
                                  <m:r>
                                    <a:rPr lang="en-US" altLang="zh-CN" sz="2400" i="1">
                                      <a:latin typeface="Cambria Math" panose="02040503050406030204" pitchFamily="18" charset="0"/>
                                    </a:rPr>
                                    <m:t>𝑐</m:t>
                                  </m:r>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𝑥</m:t>
                                      </m:r>
                                    </m:e>
                                    <m:sub>
                                      <m:r>
                                        <a:rPr lang="en-US" altLang="zh-CN" sz="2400" b="0" i="1" smtClean="0">
                                          <a:latin typeface="Cambria Math" panose="02040503050406030204" pitchFamily="18" charset="0"/>
                                        </a:rPr>
                                        <m:t>𝑝</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𝑎</m:t>
                                          </m:r>
                                        </m:e>
                                        <m:sub>
                                          <m:r>
                                            <a:rPr lang="en-US" altLang="zh-CN" sz="2400" b="0" i="1" smtClean="0">
                                              <a:latin typeface="Cambria Math" panose="02040503050406030204" pitchFamily="18" charset="0"/>
                                            </a:rPr>
                                            <m:t>𝑖</m:t>
                                          </m:r>
                                        </m:sub>
                                      </m:sSub>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𝑗</m:t>
                                      </m:r>
                                    </m:sub>
                                  </m:sSub>
                                  <m:r>
                                    <a:rPr lang="en-US" altLang="zh-CN" sz="2400" b="0" i="1" smtClean="0">
                                      <a:latin typeface="Cambria Math" panose="02040503050406030204" pitchFamily="18" charset="0"/>
                                    </a:rPr>
                                    <m:t> </m:t>
                                  </m:r>
                                </m:sub>
                              </m:sSub>
                            </m:e>
                          </m:d>
                          <m:r>
                            <a:rPr lang="en-US" altLang="zh-CN" sz="2400" i="1">
                              <a:latin typeface="Cambria Math" panose="02040503050406030204" pitchFamily="18" charset="0"/>
                            </a:rPr>
                            <m:t>+1</m:t>
                          </m:r>
                        </m:num>
                        <m:den>
                          <m:d>
                            <m:dPr>
                              <m:begChr m:val="|"/>
                              <m:endChr m:val="|"/>
                              <m:ctrlPr>
                                <a:rPr lang="en-US" altLang="zh-CN" sz="2400" i="1">
                                  <a:latin typeface="Cambria Math" panose="02040503050406030204" pitchFamily="18" charset="0"/>
                                </a:rPr>
                              </m:ctrlPr>
                            </m:dPr>
                            <m:e>
                              <m:sSub>
                                <m:sSubPr>
                                  <m:ctrlPr>
                                    <a:rPr lang="en-US" altLang="zh-CN" sz="2400" b="0" i="1" smtClean="0">
                                      <a:latin typeface="Cambria Math" panose="02040503050406030204" pitchFamily="18" charset="0"/>
                                    </a:rPr>
                                  </m:ctrlPr>
                                </m:sSubPr>
                                <m:e>
                                  <m:r>
                                    <a:rPr lang="en-US" altLang="zh-CN" sz="2400" i="1">
                                      <a:latin typeface="Cambria Math" panose="02040503050406030204" pitchFamily="18" charset="0"/>
                                    </a:rPr>
                                    <m:t>𝐷</m:t>
                                  </m:r>
                                </m:e>
                                <m:sub>
                                  <m:r>
                                    <a:rPr lang="en-US" altLang="zh-CN" sz="2400" b="0" i="1" smtClean="0">
                                      <a:latin typeface="Cambria Math" panose="02040503050406030204" pitchFamily="18" charset="0"/>
                                    </a:rPr>
                                    <m:t>𝑐</m:t>
                                  </m:r>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𝑝𝑎</m:t>
                                          </m:r>
                                        </m:sub>
                                      </m:sSub>
                                    </m:e>
                                    <m:sub>
                                      <m:r>
                                        <a:rPr lang="en-US" altLang="zh-CN" sz="2400" b="0" i="1" smtClean="0">
                                          <a:latin typeface="Cambria Math" panose="02040503050406030204" pitchFamily="18" charset="0"/>
                                        </a:rPr>
                                        <m:t>𝑖</m:t>
                                      </m:r>
                                    </m:sub>
                                  </m:sSub>
                                </m:sub>
                              </m:sSub>
                            </m:e>
                          </m:d>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𝑁</m:t>
                              </m:r>
                            </m:e>
                            <m:sub>
                              <m:r>
                                <a:rPr lang="en-US" altLang="zh-CN" sz="2400" b="0" i="1" smtClean="0">
                                  <a:latin typeface="Cambria Math" panose="02040503050406030204" pitchFamily="18" charset="0"/>
                                </a:rPr>
                                <m:t>𝑗</m:t>
                              </m:r>
                            </m:sub>
                          </m:sSub>
                        </m:den>
                      </m:f>
                    </m:oMath>
                  </m:oMathPara>
                </a14:m>
                <a:endParaRPr lang="zh-CN" altLang="en-US" sz="2400" dirty="0"/>
              </a:p>
            </p:txBody>
          </p:sp>
        </mc:Choice>
        <mc:Fallback xmlns="">
          <p:sp>
            <p:nvSpPr>
              <p:cNvPr id="7" name="文本框 6"/>
              <p:cNvSpPr txBox="1">
                <a:spLocks noRot="1" noChangeAspect="1" noMove="1" noResize="1" noEditPoints="1" noAdjustHandles="1" noChangeArrowheads="1" noChangeShapeType="1" noTextEdit="1"/>
              </p:cNvSpPr>
              <p:nvPr/>
            </p:nvSpPr>
            <p:spPr>
              <a:xfrm>
                <a:off x="733089" y="856989"/>
                <a:ext cx="4063100" cy="2147832"/>
              </a:xfrm>
              <a:prstGeom prst="rect">
                <a:avLst/>
              </a:prstGeom>
              <a:blipFill>
                <a:blip r:embed="rId2"/>
                <a:stretch>
                  <a:fillRect/>
                </a:stretch>
              </a:blipFill>
            </p:spPr>
            <p:txBody>
              <a:bodyPr/>
              <a:lstStyle/>
              <a:p>
                <a:r>
                  <a:rPr lang="zh-CN" altLang="en-US">
                    <a:noFill/>
                  </a:rPr>
                  <a:t> </a:t>
                </a:r>
              </a:p>
            </p:txBody>
          </p:sp>
        </mc:Fallback>
      </mc:AlternateContent>
      <p:sp>
        <p:nvSpPr>
          <p:cNvPr id="8" name="矩形 7"/>
          <p:cNvSpPr/>
          <p:nvPr/>
        </p:nvSpPr>
        <p:spPr>
          <a:xfrm>
            <a:off x="2241801" y="3398220"/>
            <a:ext cx="4792718" cy="290300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9" name="文本框 8"/>
              <p:cNvSpPr txBox="1"/>
              <p:nvPr/>
            </p:nvSpPr>
            <p:spPr>
              <a:xfrm>
                <a:off x="2509917" y="3589522"/>
                <a:ext cx="4525064" cy="2860014"/>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altLang="zh-CN" b="0" i="1" smtClean="0">
                              <a:latin typeface="Cambria Math" panose="02040503050406030204" pitchFamily="18" charset="0"/>
                            </a:rPr>
                          </m:ctrlPr>
                        </m:sSubPr>
                        <m:e>
                          <m:acc>
                            <m:accPr>
                              <m:chr m:val="̂"/>
                              <m:ctrlPr>
                                <a:rPr lang="zh-CN" altLang="en-US" i="1" smtClean="0">
                                  <a:latin typeface="Cambria Math" panose="02040503050406030204" pitchFamily="18" charset="0"/>
                                </a:rPr>
                              </m:ctrlPr>
                            </m:accPr>
                            <m:e>
                              <m:r>
                                <a:rPr lang="en-US" altLang="zh-CN" i="1">
                                  <a:latin typeface="Cambria Math" panose="02040503050406030204" pitchFamily="18" charset="0"/>
                                </a:rPr>
                                <m:t>𝑃</m:t>
                              </m:r>
                            </m:e>
                          </m:acc>
                        </m:e>
                        <m:sub>
                          <m:r>
                            <a:rPr lang="zh-CN" altLang="en-US" b="0" i="1" smtClean="0">
                              <a:latin typeface="Cambria Math" panose="02040503050406030204" pitchFamily="18" charset="0"/>
                            </a:rPr>
                            <m:t>是</m:t>
                          </m:r>
                          <m:r>
                            <a:rPr lang="en-US" altLang="zh-CN" b="0" i="1" smtClean="0">
                              <a:latin typeface="Cambria Math" panose="02040503050406030204" pitchFamily="18" charset="0"/>
                            </a:rPr>
                            <m:t>,</m:t>
                          </m:r>
                          <m:r>
                            <a:rPr lang="zh-CN" altLang="en-US" i="1">
                              <a:latin typeface="Cambria Math" panose="02040503050406030204" pitchFamily="18" charset="0"/>
                            </a:rPr>
                            <m:t>浊响</m:t>
                          </m:r>
                        </m:sub>
                      </m:sSub>
                      <m:r>
                        <a:rPr lang="en-US" altLang="zh-CN" b="0" i="1" smtClean="0">
                          <a:latin typeface="Cambria Math" panose="02040503050406030204" pitchFamily="18" charset="0"/>
                        </a:rPr>
                        <m:t>=</m:t>
                      </m:r>
                      <m:acc>
                        <m:accPr>
                          <m:chr m:val="̂"/>
                          <m:ctrlPr>
                            <a:rPr lang="zh-CN" altLang="en-US" i="1">
                              <a:latin typeface="Cambria Math" panose="02040503050406030204" pitchFamily="18" charset="0"/>
                            </a:rPr>
                          </m:ctrlPr>
                        </m:accPr>
                        <m:e>
                          <m:r>
                            <a:rPr lang="en-US" altLang="zh-CN" i="1">
                              <a:latin typeface="Cambria Math" panose="02040503050406030204" pitchFamily="18" charset="0"/>
                            </a:rPr>
                            <m:t>𝑃</m:t>
                          </m:r>
                        </m:e>
                      </m:acc>
                      <m:d>
                        <m:dPr>
                          <m:ctrlPr>
                            <a:rPr lang="en-US" altLang="zh-CN" b="0" i="1" smtClean="0">
                              <a:latin typeface="Cambria Math" panose="02040503050406030204" pitchFamily="18" charset="0"/>
                            </a:rPr>
                          </m:ctrlPr>
                        </m:dPr>
                        <m:e>
                          <m:r>
                            <a:rPr lang="zh-CN" altLang="en-US" i="1" dirty="0" smtClean="0">
                              <a:latin typeface="Cambria Math" panose="02040503050406030204" pitchFamily="18" charset="0"/>
                            </a:rPr>
                            <m:t>好瓜</m:t>
                          </m:r>
                          <m:r>
                            <a:rPr lang="en-US" altLang="zh-CN" b="0" i="1" dirty="0" smtClean="0">
                              <a:latin typeface="Cambria Math" panose="02040503050406030204" pitchFamily="18" charset="0"/>
                            </a:rPr>
                            <m:t>=</m:t>
                          </m:r>
                          <m:r>
                            <a:rPr lang="zh-CN" altLang="en-US" b="0" i="1" dirty="0" smtClean="0">
                              <a:latin typeface="Cambria Math" panose="02040503050406030204" pitchFamily="18" charset="0"/>
                            </a:rPr>
                            <m:t>是</m:t>
                          </m:r>
                          <m:r>
                            <a:rPr lang="en-US" altLang="zh-CN" b="0" i="1" dirty="0" smtClean="0">
                              <a:latin typeface="Cambria Math" panose="02040503050406030204" pitchFamily="18" charset="0"/>
                            </a:rPr>
                            <m:t>,</m:t>
                          </m:r>
                          <m:r>
                            <a:rPr lang="zh-CN" altLang="en-US" i="1" dirty="0">
                              <a:latin typeface="Cambria Math" panose="02040503050406030204" pitchFamily="18" charset="0"/>
                            </a:rPr>
                            <m:t>敲声</m:t>
                          </m:r>
                          <m:r>
                            <a:rPr lang="en-US" altLang="zh-CN" b="0" i="1" dirty="0" smtClean="0">
                              <a:latin typeface="Cambria Math" panose="02040503050406030204" pitchFamily="18" charset="0"/>
                            </a:rPr>
                            <m:t>=</m:t>
                          </m:r>
                          <m:r>
                            <a:rPr lang="zh-CN" altLang="en-US" i="1" dirty="0">
                              <a:latin typeface="Cambria Math" panose="02040503050406030204" pitchFamily="18" charset="0"/>
                            </a:rPr>
                            <m:t>浊响</m:t>
                          </m:r>
                        </m:e>
                      </m:d>
                    </m:oMath>
                  </m:oMathPara>
                </a14:m>
                <a:endParaRPr lang="en-US" altLang="zh-CN" sz="2000" b="0" dirty="0" smtClean="0"/>
              </a:p>
              <a:p>
                <a:pPr/>
                <a14:m>
                  <m:oMathPara xmlns:m="http://schemas.openxmlformats.org/officeDocument/2006/math">
                    <m:oMathParaPr>
                      <m:jc m:val="left"/>
                    </m:oMathParaPr>
                    <m:oMath xmlns:m="http://schemas.openxmlformats.org/officeDocument/2006/math">
                      <m:r>
                        <a:rPr lang="en-US" altLang="zh-CN" sz="2000" b="0" i="0" dirty="0" smtClean="0">
                          <a:latin typeface="Cambria Math" panose="02040503050406030204" pitchFamily="18" charset="0"/>
                        </a:rPr>
                        <m:t>                   </m:t>
                      </m:r>
                      <m:r>
                        <a:rPr lang="en-US" altLang="zh-CN" sz="2000" dirty="0">
                          <a:latin typeface="Cambria Math" panose="02040503050406030204" pitchFamily="18" charset="0"/>
                        </a:rPr>
                        <m:t>=</m:t>
                      </m:r>
                      <m:f>
                        <m:fPr>
                          <m:ctrlPr>
                            <a:rPr lang="en-US" altLang="zh-CN" sz="2000" b="0" i="1" dirty="0" smtClean="0">
                              <a:latin typeface="Cambria Math" panose="02040503050406030204" pitchFamily="18" charset="0"/>
                            </a:rPr>
                          </m:ctrlPr>
                        </m:fPr>
                        <m:num>
                          <m:r>
                            <a:rPr lang="en-US" altLang="zh-CN" sz="2000" b="0" i="1" dirty="0" smtClean="0">
                              <a:latin typeface="Cambria Math" panose="02040503050406030204" pitchFamily="18" charset="0"/>
                            </a:rPr>
                            <m:t>6+1</m:t>
                          </m:r>
                        </m:num>
                        <m:den>
                          <m:r>
                            <a:rPr lang="en-US" altLang="zh-CN" sz="2000" b="0" i="1" dirty="0" smtClean="0">
                              <a:latin typeface="Cambria Math" panose="02040503050406030204" pitchFamily="18" charset="0"/>
                            </a:rPr>
                            <m:t>17+3</m:t>
                          </m:r>
                        </m:den>
                      </m:f>
                      <m:r>
                        <a:rPr lang="en-US" altLang="zh-CN" sz="2000" b="0" i="1" dirty="0" smtClean="0">
                          <a:latin typeface="Cambria Math" panose="02040503050406030204" pitchFamily="18" charset="0"/>
                        </a:rPr>
                        <m:t>=0.350</m:t>
                      </m:r>
                    </m:oMath>
                  </m:oMathPara>
                </a14:m>
                <a:endParaRPr lang="en-US" altLang="zh-CN" sz="2000" b="0" dirty="0" smtClean="0"/>
              </a:p>
              <a:p>
                <a:endParaRPr lang="en-US" altLang="zh-CN" i="1" dirty="0" smtClean="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sSub>
                        <m:sSubPr>
                          <m:ctrlPr>
                            <a:rPr lang="en-US" altLang="zh-CN" i="1">
                              <a:latin typeface="Cambria Math" panose="02040503050406030204" pitchFamily="18" charset="0"/>
                            </a:rPr>
                          </m:ctrlPr>
                        </m:sSubPr>
                        <m:e>
                          <m:acc>
                            <m:accPr>
                              <m:chr m:val="̂"/>
                              <m:ctrlPr>
                                <a:rPr lang="zh-CN" altLang="en-US" i="1">
                                  <a:latin typeface="Cambria Math" panose="02040503050406030204" pitchFamily="18" charset="0"/>
                                </a:rPr>
                              </m:ctrlPr>
                            </m:accPr>
                            <m:e>
                              <m:r>
                                <a:rPr lang="en-US" altLang="zh-CN" i="1">
                                  <a:latin typeface="Cambria Math" panose="02040503050406030204" pitchFamily="18" charset="0"/>
                                </a:rPr>
                                <m:t>𝑃</m:t>
                              </m:r>
                            </m:e>
                          </m:acc>
                        </m:e>
                        <m:sub>
                          <m:r>
                            <a:rPr lang="zh-CN" altLang="en-US" i="1">
                              <a:latin typeface="Cambria Math" panose="02040503050406030204" pitchFamily="18" charset="0"/>
                            </a:rPr>
                            <m:t>凹陷</m:t>
                          </m:r>
                          <m:r>
                            <a:rPr lang="en-US" altLang="zh-CN" b="0" i="1" smtClean="0">
                              <a:latin typeface="Cambria Math" panose="02040503050406030204" pitchFamily="18" charset="0"/>
                            </a:rPr>
                            <m:t>|</m:t>
                          </m:r>
                          <m:r>
                            <a:rPr lang="zh-CN" altLang="en-US" i="1">
                              <a:latin typeface="Cambria Math" panose="02040503050406030204" pitchFamily="18" charset="0"/>
                            </a:rPr>
                            <m:t>是</m:t>
                          </m:r>
                          <m:r>
                            <a:rPr lang="en-US" altLang="zh-CN" i="1">
                              <a:latin typeface="Cambria Math" panose="02040503050406030204" pitchFamily="18" charset="0"/>
                            </a:rPr>
                            <m:t>,</m:t>
                          </m:r>
                          <m:r>
                            <a:rPr lang="zh-CN" altLang="en-US" i="1">
                              <a:latin typeface="Cambria Math" panose="02040503050406030204" pitchFamily="18" charset="0"/>
                            </a:rPr>
                            <m:t>浊响</m:t>
                          </m:r>
                        </m:sub>
                      </m:sSub>
                      <m:r>
                        <a:rPr lang="en-US" altLang="zh-CN" i="1">
                          <a:latin typeface="Cambria Math" panose="02040503050406030204" pitchFamily="18" charset="0"/>
                        </a:rPr>
                        <m:t>=</m:t>
                      </m:r>
                      <m:acc>
                        <m:accPr>
                          <m:chr m:val="̂"/>
                          <m:ctrlPr>
                            <a:rPr lang="zh-CN" altLang="en-US" i="1">
                              <a:latin typeface="Cambria Math" panose="02040503050406030204" pitchFamily="18" charset="0"/>
                            </a:rPr>
                          </m:ctrlPr>
                        </m:accPr>
                        <m:e>
                          <m:r>
                            <a:rPr lang="en-US" altLang="zh-CN" i="1">
                              <a:latin typeface="Cambria Math" panose="02040503050406030204" pitchFamily="18" charset="0"/>
                            </a:rPr>
                            <m:t>𝑃</m:t>
                          </m:r>
                        </m:e>
                      </m:acc>
                      <m:d>
                        <m:dPr>
                          <m:ctrlPr>
                            <a:rPr lang="en-US" altLang="zh-CN" i="1">
                              <a:latin typeface="Cambria Math" panose="02040503050406030204" pitchFamily="18" charset="0"/>
                            </a:rPr>
                          </m:ctrlPr>
                        </m:dPr>
                        <m:e>
                          <m:r>
                            <a:rPr lang="zh-CN" altLang="en-US" i="1" smtClean="0">
                              <a:latin typeface="Cambria Math" panose="02040503050406030204" pitchFamily="18" charset="0"/>
                            </a:rPr>
                            <m:t>脐部</m:t>
                          </m:r>
                          <m:r>
                            <a:rPr lang="en-US" altLang="zh-CN" b="0" i="1" smtClean="0">
                              <a:latin typeface="Cambria Math" panose="02040503050406030204" pitchFamily="18" charset="0"/>
                            </a:rPr>
                            <m:t>=</m:t>
                          </m:r>
                          <m:r>
                            <a:rPr lang="zh-CN" altLang="en-US" i="1">
                              <a:latin typeface="Cambria Math" panose="02040503050406030204" pitchFamily="18" charset="0"/>
                            </a:rPr>
                            <m:t>凹陷</m:t>
                          </m:r>
                          <m:r>
                            <a:rPr lang="en-US" altLang="zh-CN" b="0" i="1" smtClean="0">
                              <a:latin typeface="Cambria Math" panose="02040503050406030204" pitchFamily="18" charset="0"/>
                            </a:rPr>
                            <m:t>|</m:t>
                          </m:r>
                          <m:r>
                            <a:rPr lang="zh-CN" altLang="en-US" i="1" dirty="0">
                              <a:latin typeface="Cambria Math" panose="02040503050406030204" pitchFamily="18" charset="0"/>
                            </a:rPr>
                            <m:t>好瓜</m:t>
                          </m:r>
                          <m:r>
                            <a:rPr lang="en-US" altLang="zh-CN" i="1" dirty="0">
                              <a:latin typeface="Cambria Math" panose="02040503050406030204" pitchFamily="18" charset="0"/>
                            </a:rPr>
                            <m:t>=</m:t>
                          </m:r>
                          <m:r>
                            <a:rPr lang="zh-CN" altLang="en-US" i="1" dirty="0">
                              <a:latin typeface="Cambria Math" panose="02040503050406030204" pitchFamily="18" charset="0"/>
                            </a:rPr>
                            <m:t>是</m:t>
                          </m:r>
                          <m:r>
                            <a:rPr lang="en-US" altLang="zh-CN" i="1" dirty="0">
                              <a:latin typeface="Cambria Math" panose="02040503050406030204" pitchFamily="18" charset="0"/>
                            </a:rPr>
                            <m:t>,</m:t>
                          </m:r>
                          <m:r>
                            <a:rPr lang="zh-CN" altLang="en-US" i="1" dirty="0">
                              <a:latin typeface="Cambria Math" panose="02040503050406030204" pitchFamily="18" charset="0"/>
                            </a:rPr>
                            <m:t>敲声</m:t>
                          </m:r>
                          <m:r>
                            <a:rPr lang="en-US" altLang="zh-CN" i="1" dirty="0">
                              <a:latin typeface="Cambria Math" panose="02040503050406030204" pitchFamily="18" charset="0"/>
                            </a:rPr>
                            <m:t>=</m:t>
                          </m:r>
                          <m:r>
                            <a:rPr lang="zh-CN" altLang="en-US" i="1" dirty="0">
                              <a:latin typeface="Cambria Math" panose="02040503050406030204" pitchFamily="18" charset="0"/>
                            </a:rPr>
                            <m:t>浊响</m:t>
                          </m:r>
                        </m:e>
                      </m:d>
                    </m:oMath>
                  </m:oMathPara>
                </a14:m>
                <a:endParaRPr lang="en-US" altLang="zh-CN" sz="2000" dirty="0"/>
              </a:p>
              <a:p>
                <a:pPr/>
                <a14:m>
                  <m:oMathPara xmlns:m="http://schemas.openxmlformats.org/officeDocument/2006/math">
                    <m:oMathParaPr>
                      <m:jc m:val="left"/>
                    </m:oMathParaPr>
                    <m:oMath xmlns:m="http://schemas.openxmlformats.org/officeDocument/2006/math">
                      <m:r>
                        <a:rPr lang="en-US" altLang="zh-CN" sz="2000" dirty="0">
                          <a:latin typeface="Cambria Math" panose="02040503050406030204" pitchFamily="18" charset="0"/>
                        </a:rPr>
                        <m:t>                   =</m:t>
                      </m:r>
                      <m:f>
                        <m:fPr>
                          <m:ctrlPr>
                            <a:rPr lang="en-US" altLang="zh-CN" sz="2000" i="1" dirty="0">
                              <a:latin typeface="Cambria Math" panose="02040503050406030204" pitchFamily="18" charset="0"/>
                            </a:rPr>
                          </m:ctrlPr>
                        </m:fPr>
                        <m:num>
                          <m:r>
                            <a:rPr lang="en-US" altLang="zh-CN" sz="2000" b="0" i="1" dirty="0" smtClean="0">
                              <a:latin typeface="Cambria Math" panose="02040503050406030204" pitchFamily="18" charset="0"/>
                            </a:rPr>
                            <m:t>3</m:t>
                          </m:r>
                          <m:r>
                            <a:rPr lang="en-US" altLang="zh-CN" sz="2000" i="1" dirty="0">
                              <a:latin typeface="Cambria Math" panose="02040503050406030204" pitchFamily="18" charset="0"/>
                            </a:rPr>
                            <m:t>+1</m:t>
                          </m:r>
                        </m:num>
                        <m:den>
                          <m:r>
                            <a:rPr lang="en-US" altLang="zh-CN" sz="2000" b="0" i="1" dirty="0" smtClean="0">
                              <a:latin typeface="Cambria Math" panose="02040503050406030204" pitchFamily="18" charset="0"/>
                            </a:rPr>
                            <m:t>6</m:t>
                          </m:r>
                          <m:r>
                            <a:rPr lang="en-US" altLang="zh-CN" sz="2000" i="1" dirty="0">
                              <a:latin typeface="Cambria Math" panose="02040503050406030204" pitchFamily="18" charset="0"/>
                            </a:rPr>
                            <m:t>+3</m:t>
                          </m:r>
                        </m:den>
                      </m:f>
                      <m:r>
                        <a:rPr lang="en-US" altLang="zh-CN" sz="2000" i="1" dirty="0">
                          <a:latin typeface="Cambria Math" panose="02040503050406030204" pitchFamily="18" charset="0"/>
                        </a:rPr>
                        <m:t>=0.</m:t>
                      </m:r>
                      <m:r>
                        <a:rPr lang="en-US" altLang="zh-CN" sz="2000" b="0" i="1" dirty="0" smtClean="0">
                          <a:latin typeface="Cambria Math" panose="02040503050406030204" pitchFamily="18" charset="0"/>
                        </a:rPr>
                        <m:t>444</m:t>
                      </m:r>
                    </m:oMath>
                  </m:oMathPara>
                </a14:m>
                <a:endParaRPr lang="en-US" altLang="zh-CN" sz="2000" dirty="0"/>
              </a:p>
              <a:p>
                <a:endParaRPr lang="zh-CN" altLang="en-US" sz="2000" dirty="0"/>
              </a:p>
            </p:txBody>
          </p:sp>
        </mc:Choice>
        <mc:Fallback xmlns="">
          <p:sp>
            <p:nvSpPr>
              <p:cNvPr id="9" name="文本框 8"/>
              <p:cNvSpPr txBox="1">
                <a:spLocks noRot="1" noChangeAspect="1" noMove="1" noResize="1" noEditPoints="1" noAdjustHandles="1" noChangeArrowheads="1" noChangeShapeType="1" noTextEdit="1"/>
              </p:cNvSpPr>
              <p:nvPr/>
            </p:nvSpPr>
            <p:spPr>
              <a:xfrm>
                <a:off x="2509917" y="3589522"/>
                <a:ext cx="4525064" cy="2860014"/>
              </a:xfrm>
              <a:prstGeom prst="rect">
                <a:avLst/>
              </a:prstGeom>
              <a:blipFill>
                <a:blip r:embed="rId3"/>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9864685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Semi-naïve Bayes classifier</a:t>
            </a:r>
            <a:endParaRPr lang="zh-CN" altLang="en-US" dirty="0"/>
          </a:p>
        </p:txBody>
      </p:sp>
      <p:sp>
        <p:nvSpPr>
          <p:cNvPr id="3" name="内容占位符 2"/>
          <p:cNvSpPr>
            <a:spLocks noGrp="1"/>
          </p:cNvSpPr>
          <p:nvPr>
            <p:ph idx="1"/>
          </p:nvPr>
        </p:nvSpPr>
        <p:spPr/>
        <p:txBody>
          <a:bodyPr/>
          <a:lstStyle/>
          <a:p>
            <a:r>
              <a:rPr lang="en-US" altLang="zh-CN" dirty="0"/>
              <a:t>Tree </a:t>
            </a:r>
            <a:r>
              <a:rPr lang="en-US" altLang="zh-CN" dirty="0" smtClean="0"/>
              <a:t>augmented </a:t>
            </a:r>
            <a:r>
              <a:rPr lang="en-US" altLang="zh-CN" dirty="0"/>
              <a:t>naïve Bayes (TAN</a:t>
            </a:r>
            <a:r>
              <a:rPr lang="en-US" altLang="zh-CN" dirty="0" smtClean="0"/>
              <a:t>)</a:t>
            </a:r>
            <a:r>
              <a:rPr lang="en-US" altLang="zh-CN" dirty="0"/>
              <a:t> relaxes the naive Bayes attribute independence assumption by employing a tree structure, in which each attribute only depends on the class and one other attribute. A maximum weighted spanning tree that maximizes the likelihood of the training data is used to perform classification.</a:t>
            </a:r>
            <a:endParaRPr lang="zh-CN" altLang="en-US" dirty="0"/>
          </a:p>
          <a:p>
            <a:r>
              <a:rPr lang="en-US" altLang="zh-CN" dirty="0"/>
              <a:t>In addition to the Naïve Bayes arcs (class to feature), we are permitted a directed tree among the features</a:t>
            </a:r>
          </a:p>
          <a:p>
            <a:r>
              <a:rPr lang="en-US" altLang="zh-CN" dirty="0"/>
              <a:t>Given this restriction, there exists a polynomial-time algorithm to find the maximum likelihood structure</a:t>
            </a:r>
          </a:p>
          <a:p>
            <a:endParaRPr lang="zh-CN" altLang="en-US" dirty="0"/>
          </a:p>
        </p:txBody>
      </p:sp>
      <p:sp>
        <p:nvSpPr>
          <p:cNvPr id="4" name="日期占位符 3"/>
          <p:cNvSpPr>
            <a:spLocks noGrp="1"/>
          </p:cNvSpPr>
          <p:nvPr>
            <p:ph type="dt" sz="half" idx="10"/>
          </p:nvPr>
        </p:nvSpPr>
        <p:spPr/>
        <p:txBody>
          <a:bodyPr/>
          <a:lstStyle/>
          <a:p>
            <a:fld id="{568E3CEA-F198-483E-B136-E6DE4D19DBBA}" type="datetime1">
              <a:rPr lang="en-US" smtClean="0"/>
              <a:t>12/16/2020</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26</a:t>
            </a:fld>
            <a:endParaRPr lang="en-US"/>
          </a:p>
        </p:txBody>
      </p:sp>
      <p:pic>
        <p:nvPicPr>
          <p:cNvPr id="13" name="Picture 2" descr="https://img-blog.csdnimg.cn/2019072915545034.PNG?x-oss-process=image/watermark,type_ZmFuZ3poZW5naGVpdGk,shadow_10,text_aHR0cHM6Ly9ibG9nLmNzZG4ubmV0L2xpdWVyaW4=,size_16,color_FFFFFF,t_70"/>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l="63854" t="10475" r="3940" b="29370"/>
          <a:stretch/>
        </p:blipFill>
        <p:spPr bwMode="auto">
          <a:xfrm>
            <a:off x="6072235" y="4419359"/>
            <a:ext cx="2706218" cy="1942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02095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Semi-naïve Bayes classifier</a:t>
            </a:r>
            <a:endParaRPr lang="zh-CN" altLang="en-US" dirty="0"/>
          </a:p>
        </p:txBody>
      </p:sp>
      <p:sp>
        <p:nvSpPr>
          <p:cNvPr id="3" name="内容占位符 2"/>
          <p:cNvSpPr>
            <a:spLocks noGrp="1"/>
          </p:cNvSpPr>
          <p:nvPr>
            <p:ph idx="1"/>
          </p:nvPr>
        </p:nvSpPr>
        <p:spPr/>
        <p:txBody>
          <a:bodyPr/>
          <a:lstStyle/>
          <a:p>
            <a:r>
              <a:rPr lang="en-US" altLang="zh-CN" dirty="0"/>
              <a:t>A spanning tree of a graph is a subgraph that contains all the vertices and is generally represented as a tree</a:t>
            </a:r>
            <a:r>
              <a:rPr lang="en-US" altLang="zh-CN" dirty="0" smtClean="0"/>
              <a:t>.</a:t>
            </a:r>
          </a:p>
          <a:p>
            <a:r>
              <a:rPr lang="en-US" altLang="zh-CN" dirty="0"/>
              <a:t>A graph may have many spanning trees.</a:t>
            </a:r>
            <a:endParaRPr lang="zh-CN" altLang="en-US" dirty="0"/>
          </a:p>
        </p:txBody>
      </p:sp>
      <p:sp>
        <p:nvSpPr>
          <p:cNvPr id="4" name="日期占位符 3"/>
          <p:cNvSpPr>
            <a:spLocks noGrp="1"/>
          </p:cNvSpPr>
          <p:nvPr>
            <p:ph type="dt" sz="half" idx="10"/>
          </p:nvPr>
        </p:nvSpPr>
        <p:spPr/>
        <p:txBody>
          <a:bodyPr/>
          <a:lstStyle/>
          <a:p>
            <a:fld id="{568E3CEA-F198-483E-B136-E6DE4D19DBBA}" type="datetime1">
              <a:rPr lang="en-US" smtClean="0"/>
              <a:t>12/16/2020</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27</a:t>
            </a:fld>
            <a:endParaRPr lang="en-US"/>
          </a:p>
        </p:txBody>
      </p:sp>
      <p:pic>
        <p:nvPicPr>
          <p:cNvPr id="7" name="图片 6"/>
          <p:cNvPicPr>
            <a:picLocks noChangeAspect="1"/>
          </p:cNvPicPr>
          <p:nvPr/>
        </p:nvPicPr>
        <p:blipFill>
          <a:blip r:embed="rId2"/>
          <a:stretch>
            <a:fillRect/>
          </a:stretch>
        </p:blipFill>
        <p:spPr>
          <a:xfrm>
            <a:off x="1392400" y="2030602"/>
            <a:ext cx="5859584" cy="4362314"/>
          </a:xfrm>
          <a:prstGeom prst="rect">
            <a:avLst/>
          </a:prstGeom>
        </p:spPr>
      </p:pic>
    </p:spTree>
    <p:extLst>
      <p:ext uri="{BB962C8B-B14F-4D97-AF65-F5344CB8AC3E}">
        <p14:creationId xmlns:p14="http://schemas.microsoft.com/office/powerpoint/2010/main" val="9479291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Semi-naïve Bayes classifier</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smtClean="0"/>
                  <a:t>The </a:t>
                </a:r>
                <a:r>
                  <a:rPr lang="en-US" altLang="zh-CN" dirty="0"/>
                  <a:t>maximum cost of the spanning tree is the highest cost obtained among the costs computed for all spanning trees obtained from the graph. </a:t>
                </a:r>
                <a:endParaRPr lang="en-US" altLang="zh-CN" dirty="0" smtClean="0"/>
              </a:p>
              <a:p>
                <a:r>
                  <a:rPr lang="en-US" altLang="zh-CN" dirty="0" smtClean="0"/>
                  <a:t>If </a:t>
                </a:r>
                <a14:m>
                  <m:oMath xmlns:m="http://schemas.openxmlformats.org/officeDocument/2006/math">
                    <m:r>
                      <a:rPr lang="en-US" altLang="zh-CN" i="1" dirty="0" smtClean="0">
                        <a:latin typeface="Cambria Math" panose="02040503050406030204" pitchFamily="18" charset="0"/>
                      </a:rPr>
                      <m:t>𝑠</m:t>
                    </m:r>
                    <m:sSub>
                      <m:sSubPr>
                        <m:ctrlPr>
                          <a:rPr lang="en-US" altLang="zh-CN" b="0" i="1" dirty="0" smtClean="0">
                            <a:latin typeface="Cambria Math" panose="02040503050406030204" pitchFamily="18" charset="0"/>
                          </a:rPr>
                        </m:ctrlPr>
                      </m:sSubPr>
                      <m:e>
                        <m:r>
                          <a:rPr lang="en-US" altLang="zh-CN" i="1" dirty="0" smtClean="0">
                            <a:latin typeface="Cambria Math" panose="02040503050406030204" pitchFamily="18" charset="0"/>
                          </a:rPr>
                          <m:t>𝑡</m:t>
                        </m:r>
                      </m:e>
                      <m:sub>
                        <m:r>
                          <a:rPr lang="en-US" altLang="zh-CN" i="1" dirty="0" smtClean="0">
                            <a:latin typeface="Cambria Math" panose="02040503050406030204" pitchFamily="18" charset="0"/>
                          </a:rPr>
                          <m:t>1</m:t>
                        </m:r>
                      </m:sub>
                    </m:sSub>
                    <m:r>
                      <a:rPr lang="en-US" altLang="zh-CN" i="1" dirty="0" smtClean="0">
                        <a:latin typeface="Cambria Math" panose="02040503050406030204" pitchFamily="18" charset="0"/>
                      </a:rPr>
                      <m:t>,</m:t>
                    </m:r>
                    <m:r>
                      <a:rPr lang="en-US" altLang="zh-CN" i="1" dirty="0" smtClean="0">
                        <a:latin typeface="Cambria Math" panose="02040503050406030204" pitchFamily="18" charset="0"/>
                      </a:rPr>
                      <m:t>𝑠</m:t>
                    </m:r>
                    <m:sSub>
                      <m:sSubPr>
                        <m:ctrlPr>
                          <a:rPr lang="en-US" altLang="zh-CN" b="0" i="1" dirty="0" smtClean="0">
                            <a:latin typeface="Cambria Math" panose="02040503050406030204" pitchFamily="18" charset="0"/>
                          </a:rPr>
                        </m:ctrlPr>
                      </m:sSubPr>
                      <m:e>
                        <m:r>
                          <a:rPr lang="en-US" altLang="zh-CN" i="1" dirty="0" smtClean="0">
                            <a:latin typeface="Cambria Math" panose="02040503050406030204" pitchFamily="18" charset="0"/>
                          </a:rPr>
                          <m:t>𝑡</m:t>
                        </m:r>
                      </m:e>
                      <m:sub>
                        <m:r>
                          <a:rPr lang="en-US" altLang="zh-CN" b="0" i="1" dirty="0" smtClean="0">
                            <a:latin typeface="Cambria Math" panose="02040503050406030204" pitchFamily="18" charset="0"/>
                          </a:rPr>
                          <m:t>2</m:t>
                        </m:r>
                      </m:sub>
                    </m:sSub>
                    <m:r>
                      <a:rPr lang="en-US" altLang="zh-CN" i="1" dirty="0">
                        <a:latin typeface="Cambria Math" panose="02040503050406030204" pitchFamily="18" charset="0"/>
                      </a:rPr>
                      <m:t>,…</m:t>
                    </m:r>
                    <m:r>
                      <a:rPr lang="en-US" altLang="zh-CN" i="1" dirty="0" err="1" smtClean="0">
                        <a:latin typeface="Cambria Math" panose="02040503050406030204" pitchFamily="18" charset="0"/>
                      </a:rPr>
                      <m:t>𝑠</m:t>
                    </m:r>
                    <m:sSub>
                      <m:sSubPr>
                        <m:ctrlPr>
                          <a:rPr lang="en-US" altLang="zh-CN" b="0" i="1" dirty="0" smtClean="0">
                            <a:latin typeface="Cambria Math" panose="02040503050406030204" pitchFamily="18" charset="0"/>
                          </a:rPr>
                        </m:ctrlPr>
                      </m:sSubPr>
                      <m:e>
                        <m:r>
                          <a:rPr lang="en-US" altLang="zh-CN" i="1" dirty="0" err="1" smtClean="0">
                            <a:latin typeface="Cambria Math" panose="02040503050406030204" pitchFamily="18" charset="0"/>
                          </a:rPr>
                          <m:t>𝑡</m:t>
                        </m:r>
                      </m:e>
                      <m:sub>
                        <m:r>
                          <a:rPr lang="en-US" altLang="zh-CN" i="1" dirty="0" err="1" smtClean="0">
                            <a:latin typeface="Cambria Math" panose="02040503050406030204" pitchFamily="18" charset="0"/>
                          </a:rPr>
                          <m:t>𝑘</m:t>
                        </m:r>
                      </m:sub>
                    </m:sSub>
                  </m:oMath>
                </a14:m>
                <a:r>
                  <a:rPr lang="en-US" altLang="zh-CN" dirty="0" smtClean="0"/>
                  <a:t> </a:t>
                </a:r>
                <a:r>
                  <a:rPr lang="en-US" altLang="zh-CN" dirty="0"/>
                  <a:t>are the spanning trees associated with a given graph </a:t>
                </a:r>
                <a14:m>
                  <m:oMath xmlns:m="http://schemas.openxmlformats.org/officeDocument/2006/math">
                    <m:r>
                      <a:rPr lang="en-US" altLang="zh-CN" i="1" dirty="0" smtClean="0">
                        <a:latin typeface="Cambria Math" panose="02040503050406030204" pitchFamily="18" charset="0"/>
                      </a:rPr>
                      <m:t>𝐺</m:t>
                    </m:r>
                  </m:oMath>
                </a14:m>
                <a:r>
                  <a:rPr lang="en-US" altLang="zh-CN" dirty="0"/>
                  <a:t> and </a:t>
                </a:r>
                <a14:m>
                  <m:oMath xmlns:m="http://schemas.openxmlformats.org/officeDocument/2006/math">
                    <m:sSub>
                      <m:sSubPr>
                        <m:ctrlPr>
                          <a:rPr lang="en-US" altLang="zh-CN" b="0" i="1" dirty="0" smtClean="0">
                            <a:latin typeface="Cambria Math" panose="02040503050406030204" pitchFamily="18" charset="0"/>
                          </a:rPr>
                        </m:ctrlPr>
                      </m:sSubPr>
                      <m:e>
                        <m:r>
                          <a:rPr lang="en-US" altLang="zh-CN" i="1" dirty="0" smtClean="0">
                            <a:latin typeface="Cambria Math" panose="02040503050406030204" pitchFamily="18" charset="0"/>
                          </a:rPr>
                          <m:t>𝑐</m:t>
                        </m:r>
                      </m:e>
                      <m:sub>
                        <m:r>
                          <a:rPr lang="en-US" altLang="zh-CN" i="1" dirty="0" smtClean="0">
                            <a:latin typeface="Cambria Math" panose="02040503050406030204" pitchFamily="18" charset="0"/>
                          </a:rPr>
                          <m:t>1</m:t>
                        </m:r>
                      </m:sub>
                    </m:sSub>
                    <m:r>
                      <a:rPr lang="en-US" altLang="zh-CN" i="1" dirty="0" smtClean="0">
                        <a:latin typeface="Cambria Math" panose="02040503050406030204" pitchFamily="18" charset="0"/>
                      </a:rPr>
                      <m:t>, </m:t>
                    </m:r>
                    <m:sSub>
                      <m:sSubPr>
                        <m:ctrlPr>
                          <a:rPr lang="en-US" altLang="zh-CN" b="0" i="1" dirty="0" smtClean="0">
                            <a:latin typeface="Cambria Math" panose="02040503050406030204" pitchFamily="18" charset="0"/>
                          </a:rPr>
                        </m:ctrlPr>
                      </m:sSubPr>
                      <m:e>
                        <m:r>
                          <a:rPr lang="en-US" altLang="zh-CN" i="1" dirty="0" smtClean="0">
                            <a:latin typeface="Cambria Math" panose="02040503050406030204" pitchFamily="18" charset="0"/>
                          </a:rPr>
                          <m:t>𝑐</m:t>
                        </m:r>
                      </m:e>
                      <m:sub>
                        <m:r>
                          <a:rPr lang="en-US" altLang="zh-CN" i="1" dirty="0" smtClean="0">
                            <a:latin typeface="Cambria Math" panose="02040503050406030204" pitchFamily="18" charset="0"/>
                          </a:rPr>
                          <m:t>2</m:t>
                        </m:r>
                      </m:sub>
                    </m:sSub>
                    <m:r>
                      <a:rPr lang="en-US" altLang="zh-CN" i="1" dirty="0" smtClean="0">
                        <a:latin typeface="Cambria Math" panose="02040503050406030204" pitchFamily="18" charset="0"/>
                      </a:rPr>
                      <m:t>,….</m:t>
                    </m:r>
                    <m:sSub>
                      <m:sSubPr>
                        <m:ctrlPr>
                          <a:rPr lang="en-US" altLang="zh-CN" b="0" i="1" dirty="0" smtClean="0">
                            <a:latin typeface="Cambria Math" panose="02040503050406030204" pitchFamily="18" charset="0"/>
                          </a:rPr>
                        </m:ctrlPr>
                      </m:sSubPr>
                      <m:e>
                        <m:r>
                          <a:rPr lang="en-US" altLang="zh-CN" i="1" dirty="0" err="1">
                            <a:latin typeface="Cambria Math" panose="02040503050406030204" pitchFamily="18" charset="0"/>
                          </a:rPr>
                          <m:t>𝑐</m:t>
                        </m:r>
                      </m:e>
                      <m:sub>
                        <m:r>
                          <a:rPr lang="en-US" altLang="zh-CN" i="1" dirty="0" err="1">
                            <a:latin typeface="Cambria Math" panose="02040503050406030204" pitchFamily="18" charset="0"/>
                          </a:rPr>
                          <m:t>𝑘</m:t>
                        </m:r>
                      </m:sub>
                    </m:sSub>
                  </m:oMath>
                </a14:m>
                <a:r>
                  <a:rPr lang="en-US" altLang="zh-CN" dirty="0"/>
                  <a:t> are the costs associated with the spanning </a:t>
                </a:r>
                <a:r>
                  <a:rPr lang="en-US" altLang="zh-CN" dirty="0" smtClean="0"/>
                  <a:t>tree’s, </a:t>
                </a:r>
                <a:r>
                  <a:rPr lang="en-US" altLang="zh-CN" dirty="0"/>
                  <a:t>then maximum spanning tree </a:t>
                </a:r>
                <a14:m>
                  <m:oMath xmlns:m="http://schemas.openxmlformats.org/officeDocument/2006/math">
                    <m:r>
                      <a:rPr lang="en-US" altLang="zh-CN" i="1" dirty="0" smtClean="0">
                        <a:latin typeface="Cambria Math" panose="02040503050406030204" pitchFamily="18" charset="0"/>
                      </a:rPr>
                      <m:t>𝑠</m:t>
                    </m:r>
                    <m:sSub>
                      <m:sSubPr>
                        <m:ctrlPr>
                          <a:rPr lang="en-US" altLang="zh-CN" b="0" i="1" dirty="0" smtClean="0">
                            <a:latin typeface="Cambria Math" panose="02040503050406030204" pitchFamily="18" charset="0"/>
                          </a:rPr>
                        </m:ctrlPr>
                      </m:sSubPr>
                      <m:e>
                        <m:r>
                          <a:rPr lang="en-US" altLang="zh-CN" i="1" dirty="0" smtClean="0">
                            <a:latin typeface="Cambria Math" panose="02040503050406030204" pitchFamily="18" charset="0"/>
                          </a:rPr>
                          <m:t>𝑡</m:t>
                        </m:r>
                      </m:e>
                      <m:sub>
                        <m:r>
                          <a:rPr lang="en-US" altLang="zh-CN" b="0" i="1" dirty="0" smtClean="0">
                            <a:latin typeface="Cambria Math" panose="02040503050406030204" pitchFamily="18" charset="0"/>
                          </a:rPr>
                          <m:t>𝑚𝑎𝑥</m:t>
                        </m:r>
                      </m:sub>
                    </m:sSub>
                  </m:oMath>
                </a14:m>
                <a:r>
                  <a:rPr lang="en-US" altLang="zh-CN" dirty="0" smtClean="0"/>
                  <a:t>  is the spanning </a:t>
                </a:r>
                <a:r>
                  <a:rPr lang="en-US" altLang="zh-CN" dirty="0"/>
                  <a:t>tree corresponding to </a:t>
                </a:r>
                <a14:m>
                  <m:oMath xmlns:m="http://schemas.openxmlformats.org/officeDocument/2006/math">
                    <m:func>
                      <m:funcPr>
                        <m:ctrlPr>
                          <a:rPr lang="en-US" altLang="zh-CN" i="1" dirty="0" smtClean="0">
                            <a:latin typeface="Cambria Math" panose="02040503050406030204" pitchFamily="18" charset="0"/>
                          </a:rPr>
                        </m:ctrlPr>
                      </m:funcPr>
                      <m:fName>
                        <m:r>
                          <m:rPr>
                            <m:sty m:val="p"/>
                          </m:rPr>
                          <a:rPr lang="en-US" altLang="zh-CN" i="0" dirty="0" smtClean="0">
                            <a:latin typeface="Cambria Math" panose="02040503050406030204" pitchFamily="18" charset="0"/>
                          </a:rPr>
                          <m:t>max</m:t>
                        </m:r>
                      </m:fName>
                      <m:e>
                        <m:nary>
                          <m:naryPr>
                            <m:chr m:val="∑"/>
                            <m:ctrlPr>
                              <a:rPr lang="en-US" altLang="zh-CN" b="0" i="1" dirty="0" smtClean="0">
                                <a:latin typeface="Cambria Math" panose="02040503050406030204" pitchFamily="18" charset="0"/>
                              </a:rPr>
                            </m:ctrlPr>
                          </m:naryPr>
                          <m:sub>
                            <m:r>
                              <a:rPr lang="en-US" altLang="zh-CN" b="0" i="1" dirty="0" smtClean="0">
                                <a:latin typeface="Cambria Math" panose="02040503050406030204" pitchFamily="18" charset="0"/>
                              </a:rPr>
                              <m:t>𝑖</m:t>
                            </m:r>
                            <m:r>
                              <a:rPr lang="en-US" altLang="zh-CN" b="0" i="1" dirty="0" smtClean="0">
                                <a:latin typeface="Cambria Math" panose="02040503050406030204" pitchFamily="18" charset="0"/>
                              </a:rPr>
                              <m:t>=1</m:t>
                            </m:r>
                          </m:sub>
                          <m:sup>
                            <m:r>
                              <a:rPr lang="en-US" altLang="zh-CN" b="0" i="1" dirty="0" smtClean="0">
                                <a:latin typeface="Cambria Math" panose="02040503050406030204" pitchFamily="18" charset="0"/>
                              </a:rPr>
                              <m:t>𝑘</m:t>
                            </m:r>
                          </m:sup>
                          <m:e>
                            <m:sSub>
                              <m:sSubPr>
                                <m:ctrlPr>
                                  <a:rPr lang="en-US" altLang="zh-CN" b="0" i="1" dirty="0" smtClean="0">
                                    <a:latin typeface="Cambria Math" panose="02040503050406030204" pitchFamily="18" charset="0"/>
                                  </a:rPr>
                                </m:ctrlPr>
                              </m:sSubPr>
                              <m:e>
                                <m:r>
                                  <a:rPr lang="en-US" altLang="zh-CN" b="0" i="1" dirty="0" smtClean="0">
                                    <a:latin typeface="Cambria Math" panose="02040503050406030204" pitchFamily="18" charset="0"/>
                                  </a:rPr>
                                  <m:t>𝑐</m:t>
                                </m:r>
                              </m:e>
                              <m:sub>
                                <m:r>
                                  <a:rPr lang="en-US" altLang="zh-CN" b="0" i="1" dirty="0" smtClean="0">
                                    <a:latin typeface="Cambria Math" panose="02040503050406030204" pitchFamily="18" charset="0"/>
                                  </a:rPr>
                                  <m:t>𝑘</m:t>
                                </m:r>
                              </m:sub>
                            </m:sSub>
                          </m:e>
                        </m:nary>
                      </m:e>
                    </m:func>
                  </m:oMath>
                </a14:m>
                <a:r>
                  <a:rPr lang="en-US" altLang="zh-CN" dirty="0" smtClean="0"/>
                  <a:t>.</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r="-608"/>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12/16/2020</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28</a:t>
            </a:fld>
            <a:endParaRPr lang="en-US"/>
          </a:p>
        </p:txBody>
      </p:sp>
    </p:spTree>
    <p:extLst>
      <p:ext uri="{BB962C8B-B14F-4D97-AF65-F5344CB8AC3E}">
        <p14:creationId xmlns:p14="http://schemas.microsoft.com/office/powerpoint/2010/main" val="9674535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Semi-naïve Bayes classifier</a:t>
            </a:r>
            <a:endParaRPr lang="zh-CN" altLang="en-US" dirty="0"/>
          </a:p>
        </p:txBody>
      </p:sp>
      <p:sp>
        <p:nvSpPr>
          <p:cNvPr id="3" name="内容占位符 2"/>
          <p:cNvSpPr>
            <a:spLocks noGrp="1"/>
          </p:cNvSpPr>
          <p:nvPr>
            <p:ph idx="1"/>
          </p:nvPr>
        </p:nvSpPr>
        <p:spPr/>
        <p:txBody>
          <a:bodyPr/>
          <a:lstStyle/>
          <a:p>
            <a:r>
              <a:rPr lang="en-US" altLang="zh-CN" dirty="0" err="1"/>
              <a:t>Kruskal’s</a:t>
            </a:r>
            <a:r>
              <a:rPr lang="en-US" altLang="zh-CN" dirty="0"/>
              <a:t> algorithm is a greedy algorithm which is used to design </a:t>
            </a:r>
            <a:r>
              <a:rPr lang="en-US" altLang="zh-CN" dirty="0" smtClean="0"/>
              <a:t>minimum/maximum </a:t>
            </a:r>
            <a:r>
              <a:rPr lang="en-US" altLang="zh-CN" dirty="0"/>
              <a:t>spanning tree in a connected graph. </a:t>
            </a:r>
            <a:endParaRPr lang="en-US" altLang="zh-CN" dirty="0" smtClean="0"/>
          </a:p>
          <a:p>
            <a:r>
              <a:rPr lang="en-US" altLang="zh-CN" dirty="0" smtClean="0"/>
              <a:t>Other algorithms: Prim’s </a:t>
            </a:r>
            <a:r>
              <a:rPr lang="en-US" altLang="zh-CN" dirty="0"/>
              <a:t>algorithm, </a:t>
            </a:r>
            <a:r>
              <a:rPr lang="en-US" altLang="zh-CN" dirty="0" err="1" smtClean="0"/>
              <a:t>Boravka’s</a:t>
            </a:r>
            <a:r>
              <a:rPr lang="en-US" altLang="zh-CN" dirty="0"/>
              <a:t> algorithm, </a:t>
            </a:r>
            <a:r>
              <a:rPr lang="en-US" altLang="zh-CN" dirty="0" err="1" smtClean="0"/>
              <a:t>Dijkstra’s</a:t>
            </a:r>
            <a:r>
              <a:rPr lang="en-US" altLang="zh-CN" dirty="0" smtClean="0"/>
              <a:t> algorithm</a:t>
            </a:r>
            <a:endParaRPr lang="zh-CN" altLang="en-US" dirty="0"/>
          </a:p>
          <a:p>
            <a:endParaRPr lang="zh-CN" altLang="en-US" dirty="0"/>
          </a:p>
        </p:txBody>
      </p:sp>
      <p:sp>
        <p:nvSpPr>
          <p:cNvPr id="4" name="日期占位符 3"/>
          <p:cNvSpPr>
            <a:spLocks noGrp="1"/>
          </p:cNvSpPr>
          <p:nvPr>
            <p:ph type="dt" sz="half" idx="10"/>
          </p:nvPr>
        </p:nvSpPr>
        <p:spPr/>
        <p:txBody>
          <a:bodyPr/>
          <a:lstStyle/>
          <a:p>
            <a:fld id="{568E3CEA-F198-483E-B136-E6DE4D19DBBA}" type="datetime1">
              <a:rPr lang="en-US" smtClean="0"/>
              <a:t>12/16/2020</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29</a:t>
            </a:fld>
            <a:endParaRPr lang="en-US"/>
          </a:p>
        </p:txBody>
      </p:sp>
      <p:pic>
        <p:nvPicPr>
          <p:cNvPr id="7" name="图片 6"/>
          <p:cNvPicPr>
            <a:picLocks noChangeAspect="1"/>
          </p:cNvPicPr>
          <p:nvPr/>
        </p:nvPicPr>
        <p:blipFill>
          <a:blip r:embed="rId2"/>
          <a:stretch>
            <a:fillRect/>
          </a:stretch>
        </p:blipFill>
        <p:spPr>
          <a:xfrm>
            <a:off x="3729361" y="2396465"/>
            <a:ext cx="5304762" cy="3904762"/>
          </a:xfrm>
          <a:prstGeom prst="rect">
            <a:avLst/>
          </a:prstGeom>
        </p:spPr>
      </p:pic>
    </p:spTree>
    <p:extLst>
      <p:ext uri="{BB962C8B-B14F-4D97-AF65-F5344CB8AC3E}">
        <p14:creationId xmlns:p14="http://schemas.microsoft.com/office/powerpoint/2010/main" val="20060865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en-US" dirty="0"/>
              <a:t>Probability Basics</a:t>
            </a:r>
            <a:endParaRPr 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587828" y="856989"/>
                <a:ext cx="8556171" cy="5444238"/>
              </a:xfrm>
            </p:spPr>
            <p:txBody>
              <a:bodyPr/>
              <a:lstStyle/>
              <a:p>
                <a:pPr>
                  <a:lnSpc>
                    <a:spcPct val="110000"/>
                  </a:lnSpc>
                </a:pPr>
                <a:r>
                  <a:rPr lang="en-US" altLang="en-US" dirty="0" smtClean="0"/>
                  <a:t>Prior, conditional and joint probability for random variables</a:t>
                </a:r>
              </a:p>
              <a:p>
                <a:pPr lvl="1">
                  <a:lnSpc>
                    <a:spcPct val="120000"/>
                  </a:lnSpc>
                </a:pPr>
                <a:r>
                  <a:rPr lang="en-US" altLang="en-US" dirty="0"/>
                  <a:t>Prior probability: </a:t>
                </a:r>
                <a14:m>
                  <m:oMath xmlns:m="http://schemas.openxmlformats.org/officeDocument/2006/math">
                    <m:r>
                      <a:rPr lang="en-US" altLang="en-US" b="0" i="1" smtClean="0">
                        <a:latin typeface="Cambria Math" panose="02040503050406030204" pitchFamily="18" charset="0"/>
                      </a:rPr>
                      <m:t>𝑃</m:t>
                    </m:r>
                    <m:r>
                      <a:rPr lang="en-US" altLang="en-US" b="0" i="1" smtClean="0">
                        <a:latin typeface="Cambria Math" panose="02040503050406030204" pitchFamily="18" charset="0"/>
                      </a:rPr>
                      <m:t>(</m:t>
                    </m:r>
                    <m:r>
                      <a:rPr lang="en-US" altLang="en-US" b="0" i="1" smtClean="0">
                        <a:latin typeface="Cambria Math" panose="02040503050406030204" pitchFamily="18" charset="0"/>
                      </a:rPr>
                      <m:t>𝑥</m:t>
                    </m:r>
                    <m:r>
                      <a:rPr lang="en-US" altLang="en-US" b="0" i="1" smtClean="0">
                        <a:latin typeface="Cambria Math" panose="02040503050406030204" pitchFamily="18" charset="0"/>
                      </a:rPr>
                      <m:t>)</m:t>
                    </m:r>
                  </m:oMath>
                </a14:m>
                <a:endParaRPr lang="en-US" altLang="en-US" dirty="0"/>
              </a:p>
              <a:p>
                <a:pPr lvl="1">
                  <a:lnSpc>
                    <a:spcPct val="120000"/>
                  </a:lnSpc>
                </a:pPr>
                <a:r>
                  <a:rPr lang="en-US" altLang="en-US" dirty="0"/>
                  <a:t>Conditional probability: </a:t>
                </a:r>
                <a14:m>
                  <m:oMath xmlns:m="http://schemas.openxmlformats.org/officeDocument/2006/math">
                    <m:r>
                      <a:rPr lang="en-US" altLang="en-US" b="0" i="1" smtClean="0">
                        <a:latin typeface="Cambria Math" panose="02040503050406030204" pitchFamily="18" charset="0"/>
                      </a:rPr>
                      <m:t>𝑃</m:t>
                    </m:r>
                    <m:d>
                      <m:dPr>
                        <m:ctrlPr>
                          <a:rPr lang="en-US" altLang="en-US" b="0" i="1" smtClean="0">
                            <a:latin typeface="Cambria Math" panose="02040503050406030204" pitchFamily="18" charset="0"/>
                          </a:rPr>
                        </m:ctrlPr>
                      </m:dPr>
                      <m:e>
                        <m:sSub>
                          <m:sSubPr>
                            <m:ctrlPr>
                              <a:rPr lang="en-US" altLang="en-US" b="0" i="1" smtClean="0">
                                <a:latin typeface="Cambria Math" panose="02040503050406030204" pitchFamily="18" charset="0"/>
                              </a:rPr>
                            </m:ctrlPr>
                          </m:sSubPr>
                          <m:e>
                            <m:r>
                              <a:rPr lang="en-US" altLang="en-US" b="0" i="1" smtClean="0">
                                <a:latin typeface="Cambria Math" panose="02040503050406030204" pitchFamily="18" charset="0"/>
                              </a:rPr>
                              <m:t>𝑥</m:t>
                            </m:r>
                          </m:e>
                          <m:sub>
                            <m:r>
                              <a:rPr lang="en-US" altLang="en-US" b="0" i="1" smtClean="0">
                                <a:latin typeface="Cambria Math" panose="02040503050406030204" pitchFamily="18" charset="0"/>
                              </a:rPr>
                              <m:t>1</m:t>
                            </m:r>
                          </m:sub>
                        </m:sSub>
                      </m:e>
                      <m:e>
                        <m:sSub>
                          <m:sSubPr>
                            <m:ctrlPr>
                              <a:rPr lang="en-US" altLang="en-US" b="0" i="1" smtClean="0">
                                <a:latin typeface="Cambria Math" panose="02040503050406030204" pitchFamily="18" charset="0"/>
                              </a:rPr>
                            </m:ctrlPr>
                          </m:sSubPr>
                          <m:e>
                            <m:r>
                              <a:rPr lang="en-US" altLang="en-US" b="0" i="1" smtClean="0">
                                <a:latin typeface="Cambria Math" panose="02040503050406030204" pitchFamily="18" charset="0"/>
                              </a:rPr>
                              <m:t>𝑥</m:t>
                            </m:r>
                          </m:e>
                          <m:sub>
                            <m:r>
                              <a:rPr lang="en-US" altLang="en-US" b="0" i="1" smtClean="0">
                                <a:latin typeface="Cambria Math" panose="02040503050406030204" pitchFamily="18" charset="0"/>
                              </a:rPr>
                              <m:t>2</m:t>
                            </m:r>
                          </m:sub>
                        </m:sSub>
                      </m:e>
                    </m:d>
                    <m:r>
                      <a:rPr lang="en-US" altLang="en-US" b="0" i="1" smtClean="0">
                        <a:latin typeface="Cambria Math" panose="02040503050406030204" pitchFamily="18" charset="0"/>
                      </a:rPr>
                      <m:t>,  </m:t>
                    </m:r>
                    <m:r>
                      <a:rPr lang="en-US" altLang="en-US" i="1">
                        <a:latin typeface="Cambria Math" panose="02040503050406030204" pitchFamily="18" charset="0"/>
                      </a:rPr>
                      <m:t>𝑃</m:t>
                    </m:r>
                    <m:d>
                      <m:dPr>
                        <m:ctrlPr>
                          <a:rPr lang="en-US" altLang="en-US" i="1">
                            <a:latin typeface="Cambria Math" panose="02040503050406030204" pitchFamily="18" charset="0"/>
                          </a:rPr>
                        </m:ctrlPr>
                      </m:dPr>
                      <m:e>
                        <m:sSub>
                          <m:sSubPr>
                            <m:ctrlPr>
                              <a:rPr lang="en-US" altLang="en-US" i="1">
                                <a:latin typeface="Cambria Math" panose="02040503050406030204" pitchFamily="18" charset="0"/>
                              </a:rPr>
                            </m:ctrlPr>
                          </m:sSubPr>
                          <m:e>
                            <m:r>
                              <a:rPr lang="en-US" altLang="en-US" i="1">
                                <a:latin typeface="Cambria Math" panose="02040503050406030204" pitchFamily="18" charset="0"/>
                              </a:rPr>
                              <m:t>𝑥</m:t>
                            </m:r>
                          </m:e>
                          <m:sub>
                            <m:r>
                              <a:rPr lang="en-US" altLang="en-US" b="0" i="1" smtClean="0">
                                <a:latin typeface="Cambria Math" panose="02040503050406030204" pitchFamily="18" charset="0"/>
                              </a:rPr>
                              <m:t>2</m:t>
                            </m:r>
                          </m:sub>
                        </m:sSub>
                      </m:e>
                      <m:e>
                        <m:sSub>
                          <m:sSubPr>
                            <m:ctrlPr>
                              <a:rPr lang="en-US" altLang="en-US" i="1">
                                <a:latin typeface="Cambria Math" panose="02040503050406030204" pitchFamily="18" charset="0"/>
                              </a:rPr>
                            </m:ctrlPr>
                          </m:sSubPr>
                          <m:e>
                            <m:r>
                              <a:rPr lang="en-US" altLang="en-US" i="1">
                                <a:latin typeface="Cambria Math" panose="02040503050406030204" pitchFamily="18" charset="0"/>
                              </a:rPr>
                              <m:t>𝑥</m:t>
                            </m:r>
                          </m:e>
                          <m:sub>
                            <m:r>
                              <a:rPr lang="en-US" altLang="en-US" b="0" i="1" smtClean="0">
                                <a:latin typeface="Cambria Math" panose="02040503050406030204" pitchFamily="18" charset="0"/>
                              </a:rPr>
                              <m:t>1</m:t>
                            </m:r>
                          </m:sub>
                        </m:sSub>
                      </m:e>
                    </m:d>
                  </m:oMath>
                </a14:m>
                <a:endParaRPr lang="en-US" altLang="en-US" dirty="0"/>
              </a:p>
              <a:p>
                <a:pPr lvl="1">
                  <a:lnSpc>
                    <a:spcPct val="110000"/>
                  </a:lnSpc>
                </a:pPr>
                <a:r>
                  <a:rPr lang="en-US" altLang="en-US" dirty="0"/>
                  <a:t>Joint probability: </a:t>
                </a:r>
                <a14:m>
                  <m:oMath xmlns:m="http://schemas.openxmlformats.org/officeDocument/2006/math">
                    <m:r>
                      <a:rPr lang="en-US" altLang="en-US" b="1" i="1" smtClean="0">
                        <a:latin typeface="Cambria Math" panose="02040503050406030204" pitchFamily="18" charset="0"/>
                      </a:rPr>
                      <m:t>𝒙</m:t>
                    </m:r>
                    <m:r>
                      <a:rPr lang="en-US" altLang="en-US" b="0" i="1" smtClean="0">
                        <a:latin typeface="Cambria Math" panose="02040503050406030204" pitchFamily="18" charset="0"/>
                      </a:rPr>
                      <m:t>=</m:t>
                    </m:r>
                    <m:d>
                      <m:dPr>
                        <m:ctrlPr>
                          <a:rPr lang="en-US" altLang="en-US" b="0" i="1" smtClean="0">
                            <a:latin typeface="Cambria Math" panose="02040503050406030204" pitchFamily="18" charset="0"/>
                          </a:rPr>
                        </m:ctrlPr>
                      </m:dPr>
                      <m:e>
                        <m:sSub>
                          <m:sSubPr>
                            <m:ctrlPr>
                              <a:rPr lang="en-US" altLang="en-US" b="0" i="1" smtClean="0">
                                <a:latin typeface="Cambria Math" panose="02040503050406030204" pitchFamily="18" charset="0"/>
                              </a:rPr>
                            </m:ctrlPr>
                          </m:sSubPr>
                          <m:e>
                            <m:r>
                              <a:rPr lang="en-US" altLang="en-US" b="0" i="1" smtClean="0">
                                <a:latin typeface="Cambria Math" panose="02040503050406030204" pitchFamily="18" charset="0"/>
                              </a:rPr>
                              <m:t>𝑥</m:t>
                            </m:r>
                          </m:e>
                          <m:sub>
                            <m:r>
                              <a:rPr lang="en-US" altLang="en-US" b="0" i="1" smtClean="0">
                                <a:latin typeface="Cambria Math" panose="02040503050406030204" pitchFamily="18" charset="0"/>
                              </a:rPr>
                              <m:t>1</m:t>
                            </m:r>
                          </m:sub>
                        </m:sSub>
                        <m:r>
                          <a:rPr lang="en-US" altLang="en-US" b="0" i="1" smtClean="0">
                            <a:latin typeface="Cambria Math" panose="02040503050406030204" pitchFamily="18" charset="0"/>
                          </a:rPr>
                          <m:t>,</m:t>
                        </m:r>
                        <m:sSub>
                          <m:sSubPr>
                            <m:ctrlPr>
                              <a:rPr lang="en-US" altLang="en-US" b="0" i="1" smtClean="0">
                                <a:latin typeface="Cambria Math" panose="02040503050406030204" pitchFamily="18" charset="0"/>
                              </a:rPr>
                            </m:ctrlPr>
                          </m:sSubPr>
                          <m:e>
                            <m:r>
                              <a:rPr lang="en-US" altLang="en-US" b="0" i="1" smtClean="0">
                                <a:latin typeface="Cambria Math" panose="02040503050406030204" pitchFamily="18" charset="0"/>
                              </a:rPr>
                              <m:t>𝑥</m:t>
                            </m:r>
                          </m:e>
                          <m:sub>
                            <m:r>
                              <a:rPr lang="en-US" altLang="en-US" b="0" i="1" smtClean="0">
                                <a:latin typeface="Cambria Math" panose="02040503050406030204" pitchFamily="18" charset="0"/>
                              </a:rPr>
                              <m:t>2</m:t>
                            </m:r>
                          </m:sub>
                        </m:sSub>
                      </m:e>
                    </m:d>
                    <m:r>
                      <a:rPr lang="en-US" altLang="en-US" b="0" i="1" smtClean="0">
                        <a:latin typeface="Cambria Math" panose="02040503050406030204" pitchFamily="18" charset="0"/>
                      </a:rPr>
                      <m:t>,  </m:t>
                    </m:r>
                    <m:r>
                      <a:rPr lang="en-US" altLang="en-US" b="0" i="1" smtClean="0">
                        <a:latin typeface="Cambria Math" panose="02040503050406030204" pitchFamily="18" charset="0"/>
                      </a:rPr>
                      <m:t>𝑃</m:t>
                    </m:r>
                    <m:d>
                      <m:dPr>
                        <m:ctrlPr>
                          <a:rPr lang="en-US" altLang="en-US" b="0" i="1" smtClean="0">
                            <a:latin typeface="Cambria Math" panose="02040503050406030204" pitchFamily="18" charset="0"/>
                          </a:rPr>
                        </m:ctrlPr>
                      </m:dPr>
                      <m:e>
                        <m:r>
                          <a:rPr lang="en-US" altLang="en-US" b="1" i="1" smtClean="0">
                            <a:latin typeface="Cambria Math" panose="02040503050406030204" pitchFamily="18" charset="0"/>
                          </a:rPr>
                          <m:t>𝒙</m:t>
                        </m:r>
                      </m:e>
                    </m:d>
                    <m:r>
                      <a:rPr lang="en-US" altLang="en-US" b="0" i="1" smtClean="0">
                        <a:latin typeface="Cambria Math" panose="02040503050406030204" pitchFamily="18" charset="0"/>
                      </a:rPr>
                      <m:t>=</m:t>
                    </m:r>
                    <m:r>
                      <a:rPr lang="en-US" altLang="en-US" b="0" i="1" smtClean="0">
                        <a:latin typeface="Cambria Math" panose="02040503050406030204" pitchFamily="18" charset="0"/>
                      </a:rPr>
                      <m:t>𝑃</m:t>
                    </m:r>
                    <m:r>
                      <a:rPr lang="en-US" altLang="en-US" b="0" i="1" smtClean="0">
                        <a:latin typeface="Cambria Math" panose="02040503050406030204" pitchFamily="18" charset="0"/>
                      </a:rPr>
                      <m:t>(</m:t>
                    </m:r>
                    <m:sSub>
                      <m:sSubPr>
                        <m:ctrlPr>
                          <a:rPr lang="en-US" altLang="en-US" b="0" i="1" smtClean="0">
                            <a:latin typeface="Cambria Math" panose="02040503050406030204" pitchFamily="18" charset="0"/>
                          </a:rPr>
                        </m:ctrlPr>
                      </m:sSubPr>
                      <m:e>
                        <m:r>
                          <a:rPr lang="en-US" altLang="en-US" b="0" i="1" smtClean="0">
                            <a:latin typeface="Cambria Math" panose="02040503050406030204" pitchFamily="18" charset="0"/>
                          </a:rPr>
                          <m:t>𝑥</m:t>
                        </m:r>
                      </m:e>
                      <m:sub>
                        <m:r>
                          <a:rPr lang="en-US" altLang="en-US" b="0" i="1" smtClean="0">
                            <a:latin typeface="Cambria Math" panose="02040503050406030204" pitchFamily="18" charset="0"/>
                          </a:rPr>
                          <m:t>1</m:t>
                        </m:r>
                      </m:sub>
                    </m:sSub>
                    <m:r>
                      <a:rPr lang="en-US" altLang="en-US" b="0" i="1" smtClean="0">
                        <a:latin typeface="Cambria Math" panose="02040503050406030204" pitchFamily="18" charset="0"/>
                      </a:rPr>
                      <m:t>,</m:t>
                    </m:r>
                    <m:sSub>
                      <m:sSubPr>
                        <m:ctrlPr>
                          <a:rPr lang="en-US" altLang="en-US" b="0" i="1" smtClean="0">
                            <a:latin typeface="Cambria Math" panose="02040503050406030204" pitchFamily="18" charset="0"/>
                          </a:rPr>
                        </m:ctrlPr>
                      </m:sSubPr>
                      <m:e>
                        <m:r>
                          <a:rPr lang="en-US" altLang="en-US" b="0" i="1" smtClean="0">
                            <a:latin typeface="Cambria Math" panose="02040503050406030204" pitchFamily="18" charset="0"/>
                          </a:rPr>
                          <m:t>𝑥</m:t>
                        </m:r>
                      </m:e>
                      <m:sub>
                        <m:r>
                          <a:rPr lang="en-US" altLang="en-US" b="0" i="1" smtClean="0">
                            <a:latin typeface="Cambria Math" panose="02040503050406030204" pitchFamily="18" charset="0"/>
                          </a:rPr>
                          <m:t>2</m:t>
                        </m:r>
                      </m:sub>
                    </m:sSub>
                    <m:r>
                      <a:rPr lang="en-US" altLang="en-US" b="0" i="1" smtClean="0">
                        <a:latin typeface="Cambria Math" panose="02040503050406030204" pitchFamily="18" charset="0"/>
                      </a:rPr>
                      <m:t>)</m:t>
                    </m:r>
                  </m:oMath>
                </a14:m>
                <a:endParaRPr lang="en-US" altLang="en-US" dirty="0"/>
              </a:p>
              <a:p>
                <a:pPr lvl="1">
                  <a:lnSpc>
                    <a:spcPct val="110000"/>
                  </a:lnSpc>
                </a:pPr>
                <a:r>
                  <a:rPr lang="en-US" altLang="en-US" dirty="0"/>
                  <a:t>Relationship</a:t>
                </a:r>
                <a:r>
                  <a:rPr lang="en-US" altLang="en-US" dirty="0" smtClean="0"/>
                  <a:t>: </a:t>
                </a:r>
                <a14:m>
                  <m:oMath xmlns:m="http://schemas.openxmlformats.org/officeDocument/2006/math">
                    <m:r>
                      <a:rPr lang="en-US" altLang="en-US" i="1">
                        <a:latin typeface="Cambria Math" panose="02040503050406030204" pitchFamily="18" charset="0"/>
                      </a:rPr>
                      <m:t>𝑃</m:t>
                    </m:r>
                    <m:d>
                      <m:dPr>
                        <m:ctrlPr>
                          <a:rPr lang="en-US" altLang="en-US" i="1">
                            <a:latin typeface="Cambria Math" panose="02040503050406030204" pitchFamily="18" charset="0"/>
                          </a:rPr>
                        </m:ctrlPr>
                      </m:dPr>
                      <m:e>
                        <m:sSub>
                          <m:sSubPr>
                            <m:ctrlPr>
                              <a:rPr lang="en-US" altLang="en-US" i="1">
                                <a:latin typeface="Cambria Math" panose="02040503050406030204" pitchFamily="18" charset="0"/>
                              </a:rPr>
                            </m:ctrlPr>
                          </m:sSubPr>
                          <m:e>
                            <m:r>
                              <a:rPr lang="en-US" altLang="en-US" i="1">
                                <a:latin typeface="Cambria Math" panose="02040503050406030204" pitchFamily="18" charset="0"/>
                              </a:rPr>
                              <m:t>𝑥</m:t>
                            </m:r>
                          </m:e>
                          <m:sub>
                            <m:r>
                              <a:rPr lang="en-US" altLang="en-US" i="1">
                                <a:latin typeface="Cambria Math" panose="02040503050406030204" pitchFamily="18" charset="0"/>
                              </a:rPr>
                              <m:t>1</m:t>
                            </m:r>
                          </m:sub>
                        </m:sSub>
                        <m:r>
                          <a:rPr lang="en-US" altLang="en-US" i="1">
                            <a:latin typeface="Cambria Math" panose="02040503050406030204" pitchFamily="18" charset="0"/>
                          </a:rPr>
                          <m:t>,</m:t>
                        </m:r>
                        <m:sSub>
                          <m:sSubPr>
                            <m:ctrlPr>
                              <a:rPr lang="en-US" altLang="en-US" i="1">
                                <a:latin typeface="Cambria Math" panose="02040503050406030204" pitchFamily="18" charset="0"/>
                              </a:rPr>
                            </m:ctrlPr>
                          </m:sSubPr>
                          <m:e>
                            <m:r>
                              <a:rPr lang="en-US" altLang="en-US" i="1">
                                <a:latin typeface="Cambria Math" panose="02040503050406030204" pitchFamily="18" charset="0"/>
                              </a:rPr>
                              <m:t>𝑥</m:t>
                            </m:r>
                          </m:e>
                          <m:sub>
                            <m:r>
                              <a:rPr lang="en-US" altLang="en-US" i="1">
                                <a:latin typeface="Cambria Math" panose="02040503050406030204" pitchFamily="18" charset="0"/>
                              </a:rPr>
                              <m:t>2</m:t>
                            </m:r>
                          </m:sub>
                        </m:sSub>
                      </m:e>
                    </m:d>
                    <m:r>
                      <a:rPr lang="en-US" altLang="en-US" b="0" i="1" smtClean="0">
                        <a:latin typeface="Cambria Math" panose="02040503050406030204" pitchFamily="18" charset="0"/>
                      </a:rPr>
                      <m:t>=</m:t>
                    </m:r>
                    <m:r>
                      <a:rPr lang="en-US" altLang="en-US" i="1">
                        <a:latin typeface="Cambria Math" panose="02040503050406030204" pitchFamily="18" charset="0"/>
                      </a:rPr>
                      <m:t>𝑃</m:t>
                    </m:r>
                    <m:d>
                      <m:dPr>
                        <m:ctrlPr>
                          <a:rPr lang="en-US" altLang="en-US" i="1">
                            <a:latin typeface="Cambria Math" panose="02040503050406030204" pitchFamily="18" charset="0"/>
                          </a:rPr>
                        </m:ctrlPr>
                      </m:dPr>
                      <m:e>
                        <m:sSub>
                          <m:sSubPr>
                            <m:ctrlPr>
                              <a:rPr lang="en-US" altLang="en-US" i="1">
                                <a:latin typeface="Cambria Math" panose="02040503050406030204" pitchFamily="18" charset="0"/>
                              </a:rPr>
                            </m:ctrlPr>
                          </m:sSubPr>
                          <m:e>
                            <m:r>
                              <a:rPr lang="en-US" altLang="en-US" i="1">
                                <a:latin typeface="Cambria Math" panose="02040503050406030204" pitchFamily="18" charset="0"/>
                              </a:rPr>
                              <m:t>𝑥</m:t>
                            </m:r>
                          </m:e>
                          <m:sub>
                            <m:r>
                              <a:rPr lang="en-US" altLang="en-US" i="1">
                                <a:latin typeface="Cambria Math" panose="02040503050406030204" pitchFamily="18" charset="0"/>
                              </a:rPr>
                              <m:t>2</m:t>
                            </m:r>
                          </m:sub>
                        </m:sSub>
                      </m:e>
                      <m:e>
                        <m:sSub>
                          <m:sSubPr>
                            <m:ctrlPr>
                              <a:rPr lang="en-US" altLang="en-US" i="1">
                                <a:latin typeface="Cambria Math" panose="02040503050406030204" pitchFamily="18" charset="0"/>
                              </a:rPr>
                            </m:ctrlPr>
                          </m:sSubPr>
                          <m:e>
                            <m:r>
                              <a:rPr lang="en-US" altLang="en-US" i="1">
                                <a:latin typeface="Cambria Math" panose="02040503050406030204" pitchFamily="18" charset="0"/>
                              </a:rPr>
                              <m:t>𝑥</m:t>
                            </m:r>
                          </m:e>
                          <m:sub>
                            <m:r>
                              <a:rPr lang="en-US" altLang="en-US" i="1">
                                <a:latin typeface="Cambria Math" panose="02040503050406030204" pitchFamily="18" charset="0"/>
                              </a:rPr>
                              <m:t>1</m:t>
                            </m:r>
                          </m:sub>
                        </m:sSub>
                      </m:e>
                    </m:d>
                    <m:r>
                      <a:rPr lang="en-US" altLang="en-US" b="0" i="1" smtClean="0">
                        <a:latin typeface="Cambria Math" panose="02040503050406030204" pitchFamily="18" charset="0"/>
                      </a:rPr>
                      <m:t>𝑃</m:t>
                    </m:r>
                    <m:d>
                      <m:dPr>
                        <m:ctrlPr>
                          <a:rPr lang="en-US" altLang="en-US" b="0" i="1" smtClean="0">
                            <a:latin typeface="Cambria Math" panose="02040503050406030204" pitchFamily="18" charset="0"/>
                          </a:rPr>
                        </m:ctrlPr>
                      </m:dPr>
                      <m:e>
                        <m:sSub>
                          <m:sSubPr>
                            <m:ctrlPr>
                              <a:rPr lang="en-US" altLang="en-US" b="0" i="1" smtClean="0">
                                <a:latin typeface="Cambria Math" panose="02040503050406030204" pitchFamily="18" charset="0"/>
                              </a:rPr>
                            </m:ctrlPr>
                          </m:sSubPr>
                          <m:e>
                            <m:r>
                              <a:rPr lang="en-US" altLang="en-US" b="0" i="1" smtClean="0">
                                <a:latin typeface="Cambria Math" panose="02040503050406030204" pitchFamily="18" charset="0"/>
                              </a:rPr>
                              <m:t>𝑥</m:t>
                            </m:r>
                          </m:e>
                          <m:sub>
                            <m:r>
                              <a:rPr lang="en-US" altLang="en-US" b="0" i="1" smtClean="0">
                                <a:latin typeface="Cambria Math" panose="02040503050406030204" pitchFamily="18" charset="0"/>
                              </a:rPr>
                              <m:t>1</m:t>
                            </m:r>
                          </m:sub>
                        </m:sSub>
                      </m:e>
                    </m:d>
                    <m:r>
                      <a:rPr lang="en-US" altLang="en-US" b="0" i="1" smtClean="0">
                        <a:latin typeface="Cambria Math" panose="02040503050406030204" pitchFamily="18" charset="0"/>
                      </a:rPr>
                      <m:t>=</m:t>
                    </m:r>
                    <m:r>
                      <a:rPr lang="en-US" altLang="en-US" i="1">
                        <a:latin typeface="Cambria Math" panose="02040503050406030204" pitchFamily="18" charset="0"/>
                      </a:rPr>
                      <m:t>𝑃</m:t>
                    </m:r>
                    <m:d>
                      <m:dPr>
                        <m:ctrlPr>
                          <a:rPr lang="en-US" altLang="en-US" i="1">
                            <a:latin typeface="Cambria Math" panose="02040503050406030204" pitchFamily="18" charset="0"/>
                          </a:rPr>
                        </m:ctrlPr>
                      </m:dPr>
                      <m:e>
                        <m:sSub>
                          <m:sSubPr>
                            <m:ctrlPr>
                              <a:rPr lang="en-US" altLang="en-US" i="1">
                                <a:latin typeface="Cambria Math" panose="02040503050406030204" pitchFamily="18" charset="0"/>
                              </a:rPr>
                            </m:ctrlPr>
                          </m:sSubPr>
                          <m:e>
                            <m:r>
                              <a:rPr lang="en-US" altLang="en-US" i="1">
                                <a:latin typeface="Cambria Math" panose="02040503050406030204" pitchFamily="18" charset="0"/>
                              </a:rPr>
                              <m:t>𝑥</m:t>
                            </m:r>
                          </m:e>
                          <m:sub>
                            <m:r>
                              <a:rPr lang="en-US" altLang="en-US" i="1">
                                <a:latin typeface="Cambria Math" panose="02040503050406030204" pitchFamily="18" charset="0"/>
                              </a:rPr>
                              <m:t>1</m:t>
                            </m:r>
                          </m:sub>
                        </m:sSub>
                      </m:e>
                      <m:e>
                        <m:sSub>
                          <m:sSubPr>
                            <m:ctrlPr>
                              <a:rPr lang="en-US" altLang="en-US" i="1">
                                <a:latin typeface="Cambria Math" panose="02040503050406030204" pitchFamily="18" charset="0"/>
                              </a:rPr>
                            </m:ctrlPr>
                          </m:sSubPr>
                          <m:e>
                            <m:r>
                              <a:rPr lang="en-US" altLang="en-US" i="1">
                                <a:latin typeface="Cambria Math" panose="02040503050406030204" pitchFamily="18" charset="0"/>
                              </a:rPr>
                              <m:t>𝑥</m:t>
                            </m:r>
                          </m:e>
                          <m:sub>
                            <m:r>
                              <a:rPr lang="en-US" altLang="en-US" i="1">
                                <a:latin typeface="Cambria Math" panose="02040503050406030204" pitchFamily="18" charset="0"/>
                              </a:rPr>
                              <m:t>2</m:t>
                            </m:r>
                          </m:sub>
                        </m:sSub>
                      </m:e>
                    </m:d>
                    <m:r>
                      <a:rPr lang="en-US" altLang="en-US" b="0" i="1" smtClean="0">
                        <a:latin typeface="Cambria Math" panose="02040503050406030204" pitchFamily="18" charset="0"/>
                      </a:rPr>
                      <m:t>𝑃</m:t>
                    </m:r>
                    <m:r>
                      <a:rPr lang="en-US" altLang="en-US" b="0" i="1" smtClean="0">
                        <a:latin typeface="Cambria Math" panose="02040503050406030204" pitchFamily="18" charset="0"/>
                      </a:rPr>
                      <m:t>(</m:t>
                    </m:r>
                    <m:sSub>
                      <m:sSubPr>
                        <m:ctrlPr>
                          <a:rPr lang="en-US" altLang="en-US" b="0" i="1" smtClean="0">
                            <a:latin typeface="Cambria Math" panose="02040503050406030204" pitchFamily="18" charset="0"/>
                          </a:rPr>
                        </m:ctrlPr>
                      </m:sSubPr>
                      <m:e>
                        <m:r>
                          <a:rPr lang="en-US" altLang="en-US" b="0" i="1" smtClean="0">
                            <a:latin typeface="Cambria Math" panose="02040503050406030204" pitchFamily="18" charset="0"/>
                          </a:rPr>
                          <m:t>𝑥</m:t>
                        </m:r>
                      </m:e>
                      <m:sub>
                        <m:r>
                          <a:rPr lang="en-US" altLang="en-US" b="0" i="1" smtClean="0">
                            <a:latin typeface="Cambria Math" panose="02040503050406030204" pitchFamily="18" charset="0"/>
                          </a:rPr>
                          <m:t>2</m:t>
                        </m:r>
                      </m:sub>
                    </m:sSub>
                    <m:r>
                      <a:rPr lang="en-US" altLang="en-US" b="0" i="1" smtClean="0">
                        <a:latin typeface="Cambria Math" panose="02040503050406030204" pitchFamily="18" charset="0"/>
                      </a:rPr>
                      <m:t>)</m:t>
                    </m:r>
                  </m:oMath>
                </a14:m>
                <a:endParaRPr lang="en-US" altLang="en-US" dirty="0"/>
              </a:p>
              <a:p>
                <a:pPr lvl="1">
                  <a:lnSpc>
                    <a:spcPct val="110000"/>
                  </a:lnSpc>
                </a:pPr>
                <a:r>
                  <a:rPr lang="en-US" altLang="en-US" dirty="0"/>
                  <a:t>Independence: </a:t>
                </a:r>
                <a14:m>
                  <m:oMath xmlns:m="http://schemas.openxmlformats.org/officeDocument/2006/math">
                    <m:r>
                      <a:rPr lang="en-US" altLang="en-US" b="0" i="1" smtClean="0">
                        <a:latin typeface="Cambria Math" panose="02040503050406030204" pitchFamily="18" charset="0"/>
                      </a:rPr>
                      <m:t>𝑃</m:t>
                    </m:r>
                    <m:d>
                      <m:dPr>
                        <m:ctrlPr>
                          <a:rPr lang="en-US" altLang="en-US" b="0" i="1" smtClean="0">
                            <a:latin typeface="Cambria Math" panose="02040503050406030204" pitchFamily="18" charset="0"/>
                          </a:rPr>
                        </m:ctrlPr>
                      </m:dPr>
                      <m:e>
                        <m:sSub>
                          <m:sSubPr>
                            <m:ctrlPr>
                              <a:rPr lang="en-US" altLang="en-US" b="0" i="1" smtClean="0">
                                <a:latin typeface="Cambria Math" panose="02040503050406030204" pitchFamily="18" charset="0"/>
                              </a:rPr>
                            </m:ctrlPr>
                          </m:sSubPr>
                          <m:e>
                            <m:r>
                              <a:rPr lang="en-US" altLang="en-US" b="0" i="1" smtClean="0">
                                <a:latin typeface="Cambria Math" panose="02040503050406030204" pitchFamily="18" charset="0"/>
                              </a:rPr>
                              <m:t>𝑥</m:t>
                            </m:r>
                          </m:e>
                          <m:sub>
                            <m:r>
                              <a:rPr lang="en-US" altLang="en-US" b="0" i="1" smtClean="0">
                                <a:latin typeface="Cambria Math" panose="02040503050406030204" pitchFamily="18" charset="0"/>
                              </a:rPr>
                              <m:t>2</m:t>
                            </m:r>
                          </m:sub>
                        </m:sSub>
                      </m:e>
                      <m:e>
                        <m:sSub>
                          <m:sSubPr>
                            <m:ctrlPr>
                              <a:rPr lang="en-US" altLang="en-US" b="0" i="1" smtClean="0">
                                <a:latin typeface="Cambria Math" panose="02040503050406030204" pitchFamily="18" charset="0"/>
                              </a:rPr>
                            </m:ctrlPr>
                          </m:sSubPr>
                          <m:e>
                            <m:r>
                              <a:rPr lang="en-US" altLang="en-US" b="0" i="1" smtClean="0">
                                <a:latin typeface="Cambria Math" panose="02040503050406030204" pitchFamily="18" charset="0"/>
                              </a:rPr>
                              <m:t>𝑥</m:t>
                            </m:r>
                          </m:e>
                          <m:sub>
                            <m:r>
                              <a:rPr lang="en-US" altLang="en-US" b="0" i="1" smtClean="0">
                                <a:latin typeface="Cambria Math" panose="02040503050406030204" pitchFamily="18" charset="0"/>
                              </a:rPr>
                              <m:t>1</m:t>
                            </m:r>
                          </m:sub>
                        </m:sSub>
                      </m:e>
                    </m:d>
                    <m:r>
                      <a:rPr lang="en-US" altLang="en-US" b="0" i="1" smtClean="0">
                        <a:latin typeface="Cambria Math" panose="02040503050406030204" pitchFamily="18" charset="0"/>
                      </a:rPr>
                      <m:t>=</m:t>
                    </m:r>
                    <m:r>
                      <a:rPr lang="en-US" altLang="en-US" b="0" i="1" smtClean="0">
                        <a:latin typeface="Cambria Math" panose="02040503050406030204" pitchFamily="18" charset="0"/>
                      </a:rPr>
                      <m:t>𝑃</m:t>
                    </m:r>
                    <m:d>
                      <m:dPr>
                        <m:ctrlPr>
                          <a:rPr lang="en-US" altLang="en-US" b="0" i="1" smtClean="0">
                            <a:latin typeface="Cambria Math" panose="02040503050406030204" pitchFamily="18" charset="0"/>
                          </a:rPr>
                        </m:ctrlPr>
                      </m:dPr>
                      <m:e>
                        <m:sSub>
                          <m:sSubPr>
                            <m:ctrlPr>
                              <a:rPr lang="en-US" altLang="en-US" b="0" i="1" smtClean="0">
                                <a:latin typeface="Cambria Math" panose="02040503050406030204" pitchFamily="18" charset="0"/>
                              </a:rPr>
                            </m:ctrlPr>
                          </m:sSubPr>
                          <m:e>
                            <m:r>
                              <a:rPr lang="en-US" altLang="en-US" b="0" i="1" smtClean="0">
                                <a:latin typeface="Cambria Math" panose="02040503050406030204" pitchFamily="18" charset="0"/>
                              </a:rPr>
                              <m:t>𝑥</m:t>
                            </m:r>
                          </m:e>
                          <m:sub>
                            <m:r>
                              <a:rPr lang="en-US" altLang="en-US" b="0" i="1" smtClean="0">
                                <a:latin typeface="Cambria Math" panose="02040503050406030204" pitchFamily="18" charset="0"/>
                              </a:rPr>
                              <m:t>2</m:t>
                            </m:r>
                          </m:sub>
                        </m:sSub>
                      </m:e>
                    </m:d>
                    <m:r>
                      <a:rPr lang="en-US" altLang="en-US" b="0" i="1" smtClean="0">
                        <a:latin typeface="Cambria Math" panose="02040503050406030204" pitchFamily="18" charset="0"/>
                      </a:rPr>
                      <m:t>,</m:t>
                    </m:r>
                    <m:r>
                      <a:rPr lang="en-US" altLang="en-US" i="1">
                        <a:latin typeface="Cambria Math" panose="02040503050406030204" pitchFamily="18" charset="0"/>
                      </a:rPr>
                      <m:t>𝑃</m:t>
                    </m:r>
                    <m:d>
                      <m:dPr>
                        <m:ctrlPr>
                          <a:rPr lang="en-US" altLang="en-US" i="1">
                            <a:latin typeface="Cambria Math" panose="02040503050406030204" pitchFamily="18" charset="0"/>
                          </a:rPr>
                        </m:ctrlPr>
                      </m:dPr>
                      <m:e>
                        <m:sSub>
                          <m:sSubPr>
                            <m:ctrlPr>
                              <a:rPr lang="en-US" altLang="en-US" i="1">
                                <a:latin typeface="Cambria Math" panose="02040503050406030204" pitchFamily="18" charset="0"/>
                              </a:rPr>
                            </m:ctrlPr>
                          </m:sSubPr>
                          <m:e>
                            <m:r>
                              <a:rPr lang="en-US" altLang="en-US" i="1">
                                <a:latin typeface="Cambria Math" panose="02040503050406030204" pitchFamily="18" charset="0"/>
                              </a:rPr>
                              <m:t>𝑥</m:t>
                            </m:r>
                          </m:e>
                          <m:sub>
                            <m:r>
                              <a:rPr lang="en-US" altLang="en-US" b="0" i="1" smtClean="0">
                                <a:latin typeface="Cambria Math" panose="02040503050406030204" pitchFamily="18" charset="0"/>
                              </a:rPr>
                              <m:t>1</m:t>
                            </m:r>
                          </m:sub>
                        </m:sSub>
                      </m:e>
                      <m:e>
                        <m:sSub>
                          <m:sSubPr>
                            <m:ctrlPr>
                              <a:rPr lang="en-US" altLang="en-US" i="1">
                                <a:latin typeface="Cambria Math" panose="02040503050406030204" pitchFamily="18" charset="0"/>
                              </a:rPr>
                            </m:ctrlPr>
                          </m:sSubPr>
                          <m:e>
                            <m:r>
                              <a:rPr lang="en-US" altLang="en-US" i="1">
                                <a:latin typeface="Cambria Math" panose="02040503050406030204" pitchFamily="18" charset="0"/>
                              </a:rPr>
                              <m:t>𝑥</m:t>
                            </m:r>
                          </m:e>
                          <m:sub>
                            <m:r>
                              <a:rPr lang="en-US" altLang="en-US" b="0" i="1" smtClean="0">
                                <a:latin typeface="Cambria Math" panose="02040503050406030204" pitchFamily="18" charset="0"/>
                              </a:rPr>
                              <m:t>2</m:t>
                            </m:r>
                          </m:sub>
                        </m:sSub>
                      </m:e>
                    </m:d>
                    <m:r>
                      <a:rPr lang="en-US" altLang="en-US" i="1">
                        <a:latin typeface="Cambria Math" panose="02040503050406030204" pitchFamily="18" charset="0"/>
                      </a:rPr>
                      <m:t>=</m:t>
                    </m:r>
                    <m:r>
                      <a:rPr lang="en-US" altLang="en-US" i="1">
                        <a:latin typeface="Cambria Math" panose="02040503050406030204" pitchFamily="18" charset="0"/>
                      </a:rPr>
                      <m:t>𝑃</m:t>
                    </m:r>
                    <m:d>
                      <m:dPr>
                        <m:ctrlPr>
                          <a:rPr lang="en-US" altLang="en-US" i="1">
                            <a:latin typeface="Cambria Math" panose="02040503050406030204" pitchFamily="18" charset="0"/>
                          </a:rPr>
                        </m:ctrlPr>
                      </m:dPr>
                      <m:e>
                        <m:sSub>
                          <m:sSubPr>
                            <m:ctrlPr>
                              <a:rPr lang="en-US" altLang="en-US" i="1">
                                <a:latin typeface="Cambria Math" panose="02040503050406030204" pitchFamily="18" charset="0"/>
                              </a:rPr>
                            </m:ctrlPr>
                          </m:sSubPr>
                          <m:e>
                            <m:r>
                              <a:rPr lang="en-US" altLang="en-US" i="1">
                                <a:latin typeface="Cambria Math" panose="02040503050406030204" pitchFamily="18" charset="0"/>
                              </a:rPr>
                              <m:t>𝑥</m:t>
                            </m:r>
                          </m:e>
                          <m:sub>
                            <m:r>
                              <a:rPr lang="en-US" altLang="en-US" b="0" i="1" smtClean="0">
                                <a:latin typeface="Cambria Math" panose="02040503050406030204" pitchFamily="18" charset="0"/>
                              </a:rPr>
                              <m:t>1</m:t>
                            </m:r>
                          </m:sub>
                        </m:sSub>
                      </m:e>
                    </m:d>
                    <m:r>
                      <a:rPr lang="en-US" altLang="en-US" b="0" i="1" smtClean="0">
                        <a:latin typeface="Cambria Math" panose="02040503050406030204" pitchFamily="18" charset="0"/>
                      </a:rPr>
                      <m:t>, </m:t>
                    </m:r>
                    <m:r>
                      <a:rPr lang="en-US" altLang="en-US" b="0" i="1" smtClean="0">
                        <a:latin typeface="Cambria Math" panose="02040503050406030204" pitchFamily="18" charset="0"/>
                      </a:rPr>
                      <m:t>𝑃</m:t>
                    </m:r>
                    <m:d>
                      <m:dPr>
                        <m:ctrlPr>
                          <a:rPr lang="en-US" altLang="en-US" b="0" i="1" smtClean="0">
                            <a:latin typeface="Cambria Math" panose="02040503050406030204" pitchFamily="18" charset="0"/>
                          </a:rPr>
                        </m:ctrlPr>
                      </m:dPr>
                      <m:e>
                        <m:sSub>
                          <m:sSubPr>
                            <m:ctrlPr>
                              <a:rPr lang="en-US" altLang="en-US" b="0" i="1" smtClean="0">
                                <a:latin typeface="Cambria Math" panose="02040503050406030204" pitchFamily="18" charset="0"/>
                              </a:rPr>
                            </m:ctrlPr>
                          </m:sSubPr>
                          <m:e>
                            <m:r>
                              <a:rPr lang="en-US" altLang="en-US" b="0" i="1" smtClean="0">
                                <a:latin typeface="Cambria Math" panose="02040503050406030204" pitchFamily="18" charset="0"/>
                              </a:rPr>
                              <m:t>𝑥</m:t>
                            </m:r>
                          </m:e>
                          <m:sub>
                            <m:r>
                              <a:rPr lang="en-US" altLang="en-US" b="0" i="1" smtClean="0">
                                <a:latin typeface="Cambria Math" panose="02040503050406030204" pitchFamily="18" charset="0"/>
                              </a:rPr>
                              <m:t>1</m:t>
                            </m:r>
                          </m:sub>
                        </m:sSub>
                        <m:r>
                          <a:rPr lang="en-US" altLang="en-US" b="0" i="1" smtClean="0">
                            <a:latin typeface="Cambria Math" panose="02040503050406030204" pitchFamily="18" charset="0"/>
                          </a:rPr>
                          <m:t>,</m:t>
                        </m:r>
                        <m:sSub>
                          <m:sSubPr>
                            <m:ctrlPr>
                              <a:rPr lang="en-US" altLang="en-US" b="0" i="1" smtClean="0">
                                <a:latin typeface="Cambria Math" panose="02040503050406030204" pitchFamily="18" charset="0"/>
                              </a:rPr>
                            </m:ctrlPr>
                          </m:sSubPr>
                          <m:e>
                            <m:r>
                              <a:rPr lang="en-US" altLang="en-US" b="0" i="1" smtClean="0">
                                <a:latin typeface="Cambria Math" panose="02040503050406030204" pitchFamily="18" charset="0"/>
                              </a:rPr>
                              <m:t>𝑥</m:t>
                            </m:r>
                          </m:e>
                          <m:sub>
                            <m:r>
                              <a:rPr lang="en-US" altLang="en-US" b="0" i="1" smtClean="0">
                                <a:latin typeface="Cambria Math" panose="02040503050406030204" pitchFamily="18" charset="0"/>
                              </a:rPr>
                              <m:t>2</m:t>
                            </m:r>
                          </m:sub>
                        </m:sSub>
                      </m:e>
                    </m:d>
                    <m:r>
                      <a:rPr lang="en-US" altLang="en-US" b="0" i="1" smtClean="0">
                        <a:latin typeface="Cambria Math" panose="02040503050406030204" pitchFamily="18" charset="0"/>
                      </a:rPr>
                      <m:t>=</m:t>
                    </m:r>
                    <m:r>
                      <a:rPr lang="en-US" altLang="en-US" b="0" i="1" smtClean="0">
                        <a:latin typeface="Cambria Math" panose="02040503050406030204" pitchFamily="18" charset="0"/>
                      </a:rPr>
                      <m:t>𝑃</m:t>
                    </m:r>
                    <m:d>
                      <m:dPr>
                        <m:ctrlPr>
                          <a:rPr lang="en-US" altLang="en-US" b="0" i="1" smtClean="0">
                            <a:latin typeface="Cambria Math" panose="02040503050406030204" pitchFamily="18" charset="0"/>
                          </a:rPr>
                        </m:ctrlPr>
                      </m:dPr>
                      <m:e>
                        <m:sSub>
                          <m:sSubPr>
                            <m:ctrlPr>
                              <a:rPr lang="en-US" altLang="en-US" b="0" i="1" smtClean="0">
                                <a:latin typeface="Cambria Math" panose="02040503050406030204" pitchFamily="18" charset="0"/>
                              </a:rPr>
                            </m:ctrlPr>
                          </m:sSubPr>
                          <m:e>
                            <m:r>
                              <a:rPr lang="en-US" altLang="en-US" b="0" i="1" smtClean="0">
                                <a:latin typeface="Cambria Math" panose="02040503050406030204" pitchFamily="18" charset="0"/>
                              </a:rPr>
                              <m:t>𝑥</m:t>
                            </m:r>
                          </m:e>
                          <m:sub>
                            <m:r>
                              <a:rPr lang="en-US" altLang="en-US" b="0" i="1" smtClean="0">
                                <a:latin typeface="Cambria Math" panose="02040503050406030204" pitchFamily="18" charset="0"/>
                              </a:rPr>
                              <m:t>1</m:t>
                            </m:r>
                          </m:sub>
                        </m:sSub>
                      </m:e>
                    </m:d>
                    <m:r>
                      <a:rPr lang="en-US" altLang="en-US" b="0" i="1" smtClean="0">
                        <a:latin typeface="Cambria Math" panose="02040503050406030204" pitchFamily="18" charset="0"/>
                      </a:rPr>
                      <m:t>𝑃</m:t>
                    </m:r>
                    <m:r>
                      <a:rPr lang="en-US" altLang="en-US" b="0" i="1" smtClean="0">
                        <a:latin typeface="Cambria Math" panose="02040503050406030204" pitchFamily="18" charset="0"/>
                      </a:rPr>
                      <m:t>(</m:t>
                    </m:r>
                    <m:sSub>
                      <m:sSubPr>
                        <m:ctrlPr>
                          <a:rPr lang="en-US" altLang="en-US" b="0" i="1" smtClean="0">
                            <a:latin typeface="Cambria Math" panose="02040503050406030204" pitchFamily="18" charset="0"/>
                          </a:rPr>
                        </m:ctrlPr>
                      </m:sSubPr>
                      <m:e>
                        <m:r>
                          <a:rPr lang="en-US" altLang="en-US" b="0" i="1" smtClean="0">
                            <a:latin typeface="Cambria Math" panose="02040503050406030204" pitchFamily="18" charset="0"/>
                          </a:rPr>
                          <m:t>𝑥</m:t>
                        </m:r>
                      </m:e>
                      <m:sub>
                        <m:r>
                          <a:rPr lang="en-US" altLang="en-US" b="0" i="1" smtClean="0">
                            <a:latin typeface="Cambria Math" panose="02040503050406030204" pitchFamily="18" charset="0"/>
                          </a:rPr>
                          <m:t>2</m:t>
                        </m:r>
                      </m:sub>
                    </m:sSub>
                    <m:r>
                      <a:rPr lang="en-US" altLang="en-US" b="0" i="1" smtClean="0">
                        <a:latin typeface="Cambria Math" panose="02040503050406030204" pitchFamily="18" charset="0"/>
                      </a:rPr>
                      <m:t>)</m:t>
                    </m:r>
                  </m:oMath>
                </a14:m>
                <a:endParaRPr lang="en-US" altLang="en-US" sz="2800" dirty="0"/>
              </a:p>
              <a:p>
                <a:r>
                  <a:rPr lang="en-US" altLang="en-US" dirty="0"/>
                  <a:t>Bayesian Rule</a:t>
                </a:r>
              </a:p>
              <a:p>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587828" y="856989"/>
                <a:ext cx="8556171" cy="5444238"/>
              </a:xfrm>
              <a:blipFill>
                <a:blip r:embed="rId2"/>
                <a:stretch>
                  <a:fillRect l="-1068" t="-560" r="-1068"/>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12/16/2020</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3</a:t>
            </a:fld>
            <a:endParaRPr lang="en-US"/>
          </a:p>
        </p:txBody>
      </p:sp>
      <mc:AlternateContent xmlns:mc="http://schemas.openxmlformats.org/markup-compatibility/2006" xmlns:a14="http://schemas.microsoft.com/office/drawing/2010/main">
        <mc:Choice Requires="a14">
          <p:sp>
            <p:nvSpPr>
              <p:cNvPr id="12" name="文本框 11"/>
              <p:cNvSpPr txBox="1"/>
              <p:nvPr/>
            </p:nvSpPr>
            <p:spPr>
              <a:xfrm>
                <a:off x="732418" y="4321278"/>
                <a:ext cx="2828210" cy="76899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𝑃</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𝑐</m:t>
                          </m:r>
                        </m:e>
                        <m:e>
                          <m:r>
                            <a:rPr lang="en-US" sz="2400" b="1" i="1" smtClean="0">
                              <a:latin typeface="Cambria Math" panose="02040503050406030204" pitchFamily="18" charset="0"/>
                            </a:rPr>
                            <m:t>𝒙</m:t>
                          </m:r>
                        </m:e>
                      </m:d>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𝑃</m:t>
                          </m:r>
                          <m:d>
                            <m:dPr>
                              <m:ctrlPr>
                                <a:rPr lang="en-US" sz="2400" b="0" i="1" smtClean="0">
                                  <a:latin typeface="Cambria Math" panose="02040503050406030204" pitchFamily="18" charset="0"/>
                                </a:rPr>
                              </m:ctrlPr>
                            </m:dPr>
                            <m:e>
                              <m:r>
                                <a:rPr lang="en-US" sz="2400" b="1" i="1" smtClean="0">
                                  <a:latin typeface="Cambria Math" panose="02040503050406030204" pitchFamily="18" charset="0"/>
                                </a:rPr>
                                <m:t>𝒙</m:t>
                              </m:r>
                            </m:e>
                            <m:e>
                              <m:r>
                                <a:rPr lang="en-US" sz="2400" b="0" i="1" smtClean="0">
                                  <a:latin typeface="Cambria Math" panose="02040503050406030204" pitchFamily="18" charset="0"/>
                                </a:rPr>
                                <m:t>𝑐</m:t>
                              </m:r>
                            </m:e>
                          </m:d>
                          <m:r>
                            <a:rPr lang="en-US" sz="2400" b="0" i="1" smtClean="0">
                              <a:latin typeface="Cambria Math" panose="02040503050406030204" pitchFamily="18" charset="0"/>
                            </a:rPr>
                            <m:t>𝑃</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𝑐</m:t>
                              </m:r>
                            </m:e>
                          </m:d>
                        </m:num>
                        <m:den>
                          <m:r>
                            <a:rPr lang="en-US" sz="2400" b="0" i="1" smtClean="0">
                              <a:latin typeface="Cambria Math" panose="02040503050406030204" pitchFamily="18" charset="0"/>
                            </a:rPr>
                            <m:t>𝑃</m:t>
                          </m:r>
                          <m:d>
                            <m:dPr>
                              <m:ctrlPr>
                                <a:rPr lang="en-US" sz="2400" b="0" i="1" smtClean="0">
                                  <a:latin typeface="Cambria Math" panose="02040503050406030204" pitchFamily="18" charset="0"/>
                                </a:rPr>
                              </m:ctrlPr>
                            </m:dPr>
                            <m:e>
                              <m:r>
                                <a:rPr lang="en-US" sz="2400" b="1" i="1" smtClean="0">
                                  <a:latin typeface="Cambria Math" panose="02040503050406030204" pitchFamily="18" charset="0"/>
                                </a:rPr>
                                <m:t>𝒙</m:t>
                              </m:r>
                            </m:e>
                          </m:d>
                        </m:den>
                      </m:f>
                    </m:oMath>
                  </m:oMathPara>
                </a14:m>
                <a:endParaRPr lang="en-US" dirty="0"/>
              </a:p>
            </p:txBody>
          </p:sp>
        </mc:Choice>
        <mc:Fallback xmlns="">
          <p:sp>
            <p:nvSpPr>
              <p:cNvPr id="12" name="文本框 11"/>
              <p:cNvSpPr txBox="1">
                <a:spLocks noRot="1" noChangeAspect="1" noMove="1" noResize="1" noEditPoints="1" noAdjustHandles="1" noChangeArrowheads="1" noChangeShapeType="1" noTextEdit="1"/>
              </p:cNvSpPr>
              <p:nvPr/>
            </p:nvSpPr>
            <p:spPr>
              <a:xfrm>
                <a:off x="732418" y="4321278"/>
                <a:ext cx="2828210" cy="76899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文本框 12"/>
              <p:cNvSpPr txBox="1"/>
              <p:nvPr/>
            </p:nvSpPr>
            <p:spPr>
              <a:xfrm>
                <a:off x="3949993" y="4321278"/>
                <a:ext cx="4445896" cy="69884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𝑃𝑜𝑠𝑡𝑒𝑟𝑖𝑜𝑟</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𝐿𝑖𝑘𝑒𝑙𝑦h𝑜𝑜𝑑</m:t>
                          </m:r>
                          <m:r>
                            <a:rPr lang="en-US" sz="2400" b="0" i="1" smtClean="0">
                              <a:latin typeface="Cambria Math" panose="02040503050406030204" pitchFamily="18" charset="0"/>
                            </a:rPr>
                            <m:t>×</m:t>
                          </m:r>
                          <m:r>
                            <a:rPr lang="en-US" sz="2400" b="0" i="1" smtClean="0">
                              <a:latin typeface="Cambria Math" panose="02040503050406030204" pitchFamily="18" charset="0"/>
                            </a:rPr>
                            <m:t>𝑃𝑟𝑖𝑜𝑟</m:t>
                          </m:r>
                        </m:num>
                        <m:den>
                          <m:r>
                            <a:rPr lang="en-US" sz="2400" b="0" i="1" smtClean="0">
                              <a:latin typeface="Cambria Math" panose="02040503050406030204" pitchFamily="18" charset="0"/>
                            </a:rPr>
                            <m:t>𝐸𝑣𝑖𝑑𝑒𝑛𝑐𝑒</m:t>
                          </m:r>
                        </m:den>
                      </m:f>
                    </m:oMath>
                  </m:oMathPara>
                </a14:m>
                <a:endParaRPr lang="en-US" dirty="0"/>
              </a:p>
            </p:txBody>
          </p:sp>
        </mc:Choice>
        <mc:Fallback xmlns="">
          <p:sp>
            <p:nvSpPr>
              <p:cNvPr id="13" name="文本框 12"/>
              <p:cNvSpPr txBox="1">
                <a:spLocks noRot="1" noChangeAspect="1" noMove="1" noResize="1" noEditPoints="1" noAdjustHandles="1" noChangeArrowheads="1" noChangeShapeType="1" noTextEdit="1"/>
              </p:cNvSpPr>
              <p:nvPr/>
            </p:nvSpPr>
            <p:spPr>
              <a:xfrm>
                <a:off x="3949993" y="4321278"/>
                <a:ext cx="4445896" cy="698846"/>
              </a:xfrm>
              <a:prstGeom prst="rect">
                <a:avLst/>
              </a:prstGeom>
              <a:blipFill>
                <a:blip r:embed="rId4"/>
                <a:stretch>
                  <a:fillRect/>
                </a:stretch>
              </a:blipFill>
            </p:spPr>
            <p:txBody>
              <a:bodyPr/>
              <a:lstStyle/>
              <a:p>
                <a:r>
                  <a:rPr lang="en-US">
                    <a:noFill/>
                  </a:rPr>
                  <a:t> </a:t>
                </a:r>
              </a:p>
            </p:txBody>
          </p:sp>
        </mc:Fallback>
      </mc:AlternateContent>
      <p:grpSp>
        <p:nvGrpSpPr>
          <p:cNvPr id="14" name="Group 22"/>
          <p:cNvGrpSpPr>
            <a:grpSpLocks/>
          </p:cNvGrpSpPr>
          <p:nvPr/>
        </p:nvGrpSpPr>
        <p:grpSpPr bwMode="auto">
          <a:xfrm>
            <a:off x="9016" y="5005373"/>
            <a:ext cx="1752600" cy="858837"/>
            <a:chOff x="393700" y="6219031"/>
            <a:chExt cx="1752600" cy="857310"/>
          </a:xfrm>
        </p:grpSpPr>
        <p:cxnSp>
          <p:nvCxnSpPr>
            <p:cNvPr id="15" name="Straight Arrow Connector 15"/>
            <p:cNvCxnSpPr>
              <a:cxnSpLocks noChangeShapeType="1"/>
            </p:cNvCxnSpPr>
            <p:nvPr/>
          </p:nvCxnSpPr>
          <p:spPr bwMode="auto">
            <a:xfrm flipV="1">
              <a:off x="1231900" y="6219031"/>
              <a:ext cx="457200" cy="457200"/>
            </a:xfrm>
            <a:prstGeom prst="straightConnector1">
              <a:avLst/>
            </a:prstGeom>
            <a:noFill/>
            <a:ln w="19050"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16" name="TextBox 16"/>
            <p:cNvSpPr txBox="1">
              <a:spLocks noChangeArrowheads="1"/>
            </p:cNvSpPr>
            <p:nvPr/>
          </p:nvSpPr>
          <p:spPr bwMode="auto">
            <a:xfrm>
              <a:off x="393700" y="6676231"/>
              <a:ext cx="1752600" cy="40011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0">
                  <a:solidFill>
                    <a:schemeClr val="tx1"/>
                  </a:solidFill>
                  <a:latin typeface="Times New Roman" panose="02020603050405020304" pitchFamily="18" charset="0"/>
                </a:defRPr>
              </a:lvl1pPr>
              <a:lvl2pPr marL="742950" indent="-285750">
                <a:defRPr sz="5000">
                  <a:solidFill>
                    <a:schemeClr val="tx1"/>
                  </a:solidFill>
                  <a:latin typeface="Times New Roman" panose="02020603050405020304" pitchFamily="18" charset="0"/>
                </a:defRPr>
              </a:lvl2pPr>
              <a:lvl3pPr marL="1143000" indent="-228600">
                <a:defRPr sz="5000">
                  <a:solidFill>
                    <a:schemeClr val="tx1"/>
                  </a:solidFill>
                  <a:latin typeface="Times New Roman" panose="02020603050405020304" pitchFamily="18" charset="0"/>
                </a:defRPr>
              </a:lvl3pPr>
              <a:lvl4pPr marL="1600200" indent="-228600">
                <a:defRPr sz="5000">
                  <a:solidFill>
                    <a:schemeClr val="tx1"/>
                  </a:solidFill>
                  <a:latin typeface="Times New Roman" panose="02020603050405020304" pitchFamily="18" charset="0"/>
                </a:defRPr>
              </a:lvl4pPr>
              <a:lvl5pPr marL="2057400" indent="-228600">
                <a:defRPr sz="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5000">
                  <a:solidFill>
                    <a:schemeClr val="tx1"/>
                  </a:solidFill>
                  <a:latin typeface="Times New Roman" panose="02020603050405020304" pitchFamily="18" charset="0"/>
                </a:defRPr>
              </a:lvl9pPr>
            </a:lstStyle>
            <a:p>
              <a:r>
                <a:rPr lang="en-GB" altLang="en-US" sz="2000" dirty="0">
                  <a:solidFill>
                    <a:srgbClr val="FF0000"/>
                  </a:solidFill>
                </a:rPr>
                <a:t>Discriminative</a:t>
              </a:r>
              <a:r>
                <a:rPr lang="en-GB" altLang="en-US" sz="2000" dirty="0"/>
                <a:t> </a:t>
              </a:r>
            </a:p>
          </p:txBody>
        </p:sp>
      </p:grpSp>
      <p:grpSp>
        <p:nvGrpSpPr>
          <p:cNvPr id="17" name="Group 23"/>
          <p:cNvGrpSpPr>
            <a:grpSpLocks/>
          </p:cNvGrpSpPr>
          <p:nvPr/>
        </p:nvGrpSpPr>
        <p:grpSpPr bwMode="auto">
          <a:xfrm>
            <a:off x="2710211" y="4628911"/>
            <a:ext cx="1676400" cy="1239837"/>
            <a:chOff x="3594100" y="5914231"/>
            <a:chExt cx="1676400" cy="1238310"/>
          </a:xfrm>
        </p:grpSpPr>
        <p:cxnSp>
          <p:nvCxnSpPr>
            <p:cNvPr id="18" name="Straight Arrow Connector 20"/>
            <p:cNvCxnSpPr>
              <a:cxnSpLocks noChangeShapeType="1"/>
            </p:cNvCxnSpPr>
            <p:nvPr/>
          </p:nvCxnSpPr>
          <p:spPr bwMode="auto">
            <a:xfrm flipH="1" flipV="1">
              <a:off x="3594100" y="5914231"/>
              <a:ext cx="914400" cy="838200"/>
            </a:xfrm>
            <a:prstGeom prst="straightConnector1">
              <a:avLst/>
            </a:prstGeom>
            <a:noFill/>
            <a:ln w="19050"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19" name="TextBox 21"/>
            <p:cNvSpPr txBox="1">
              <a:spLocks noChangeArrowheads="1"/>
            </p:cNvSpPr>
            <p:nvPr/>
          </p:nvSpPr>
          <p:spPr bwMode="auto">
            <a:xfrm>
              <a:off x="3898900" y="6752431"/>
              <a:ext cx="1371600" cy="40011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0">
                  <a:solidFill>
                    <a:schemeClr val="tx1"/>
                  </a:solidFill>
                  <a:latin typeface="Times New Roman" panose="02020603050405020304" pitchFamily="18" charset="0"/>
                </a:defRPr>
              </a:lvl1pPr>
              <a:lvl2pPr marL="742950" indent="-285750">
                <a:defRPr sz="5000">
                  <a:solidFill>
                    <a:schemeClr val="tx1"/>
                  </a:solidFill>
                  <a:latin typeface="Times New Roman" panose="02020603050405020304" pitchFamily="18" charset="0"/>
                </a:defRPr>
              </a:lvl2pPr>
              <a:lvl3pPr marL="1143000" indent="-228600">
                <a:defRPr sz="5000">
                  <a:solidFill>
                    <a:schemeClr val="tx1"/>
                  </a:solidFill>
                  <a:latin typeface="Times New Roman" panose="02020603050405020304" pitchFamily="18" charset="0"/>
                </a:defRPr>
              </a:lvl3pPr>
              <a:lvl4pPr marL="1600200" indent="-228600">
                <a:defRPr sz="5000">
                  <a:solidFill>
                    <a:schemeClr val="tx1"/>
                  </a:solidFill>
                  <a:latin typeface="Times New Roman" panose="02020603050405020304" pitchFamily="18" charset="0"/>
                </a:defRPr>
              </a:lvl4pPr>
              <a:lvl5pPr marL="2057400" indent="-228600">
                <a:defRPr sz="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5000">
                  <a:solidFill>
                    <a:schemeClr val="tx1"/>
                  </a:solidFill>
                  <a:latin typeface="Times New Roman" panose="02020603050405020304" pitchFamily="18" charset="0"/>
                </a:defRPr>
              </a:lvl9pPr>
            </a:lstStyle>
            <a:p>
              <a:r>
                <a:rPr lang="en-GB" altLang="en-US" sz="2000" dirty="0">
                  <a:solidFill>
                    <a:srgbClr val="FF0000"/>
                  </a:solidFill>
                </a:rPr>
                <a:t>Generative</a:t>
              </a:r>
              <a:r>
                <a:rPr lang="en-GB" altLang="en-US" sz="2000" dirty="0"/>
                <a:t> </a:t>
              </a:r>
            </a:p>
          </p:txBody>
        </p:sp>
      </p:grpSp>
    </p:spTree>
    <p:extLst>
      <p:ext uri="{BB962C8B-B14F-4D97-AF65-F5344CB8AC3E}">
        <p14:creationId xmlns:p14="http://schemas.microsoft.com/office/powerpoint/2010/main" val="723988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Semi-naïve Bayes classifier</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587829" y="856988"/>
                <a:ext cx="8335454" cy="5764529"/>
              </a:xfrm>
            </p:spPr>
            <p:txBody>
              <a:bodyPr>
                <a:noAutofit/>
              </a:bodyPr>
              <a:lstStyle/>
              <a:p>
                <a:r>
                  <a:rPr lang="en-US" altLang="zh-CN" dirty="0" smtClean="0"/>
                  <a:t>TAN learning algorithm (</a:t>
                </a:r>
                <a:r>
                  <a:rPr lang="en-US" altLang="zh-CN" dirty="0"/>
                  <a:t>Chow-Liu algorithm</a:t>
                </a:r>
                <a:r>
                  <a:rPr lang="en-US" altLang="zh-CN" dirty="0" smtClean="0"/>
                  <a:t>)</a:t>
                </a:r>
              </a:p>
              <a:p>
                <a:pPr marL="536575" lvl="1" indent="-336550">
                  <a:buFont typeface="+mj-lt"/>
                  <a:buAutoNum type="arabicPeriod"/>
                </a:pPr>
                <a:r>
                  <a:rPr lang="en-US" altLang="zh-CN" dirty="0"/>
                  <a:t>From the given distribution </a:t>
                </a:r>
                <a14:m>
                  <m:oMath xmlns:m="http://schemas.openxmlformats.org/officeDocument/2006/math">
                    <m:r>
                      <a:rPr lang="en-US" altLang="zh-CN" i="1" dirty="0" smtClean="0">
                        <a:latin typeface="Cambria Math" panose="02040503050406030204" pitchFamily="18" charset="0"/>
                      </a:rPr>
                      <m:t>𝑃</m:t>
                    </m:r>
                    <m:r>
                      <a:rPr lang="en-US" altLang="zh-CN" i="1" dirty="0" smtClean="0">
                        <a:latin typeface="Cambria Math" panose="02040503050406030204" pitchFamily="18" charset="0"/>
                      </a:rPr>
                      <m:t>(</m:t>
                    </m:r>
                    <m:r>
                      <a:rPr lang="en-US" altLang="zh-CN" i="1" dirty="0" smtClean="0">
                        <a:latin typeface="Cambria Math" panose="02040503050406030204" pitchFamily="18" charset="0"/>
                      </a:rPr>
                      <m:t>𝑥</m:t>
                    </m:r>
                    <m:r>
                      <a:rPr lang="en-US" altLang="zh-CN" i="1" dirty="0" smtClean="0">
                        <a:latin typeface="Cambria Math" panose="02040503050406030204" pitchFamily="18" charset="0"/>
                      </a:rPr>
                      <m:t>)</m:t>
                    </m:r>
                  </m:oMath>
                </a14:m>
                <a:r>
                  <a:rPr lang="en-US" altLang="zh-CN" dirty="0" smtClean="0"/>
                  <a:t>, compute </a:t>
                </a:r>
                <a:r>
                  <a:rPr lang="en-US" altLang="zh-CN" dirty="0"/>
                  <a:t>the joint </a:t>
                </a:r>
                <a:r>
                  <a:rPr lang="en-US" altLang="zh-CN" dirty="0" smtClean="0"/>
                  <a:t>distribution </a:t>
                </a:r>
                <a14:m>
                  <m:oMath xmlns:m="http://schemas.openxmlformats.org/officeDocument/2006/math">
                    <m:r>
                      <a:rPr lang="en-US" altLang="zh-CN" b="0" i="1" smtClean="0">
                        <a:latin typeface="Cambria Math" panose="02040503050406030204" pitchFamily="18" charset="0"/>
                      </a:rPr>
                      <m:t>𝑃</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𝑗</m:t>
                        </m:r>
                      </m:sub>
                    </m:sSub>
                    <m:r>
                      <a:rPr lang="en-US" altLang="zh-CN" b="0" i="1" smtClean="0">
                        <a:latin typeface="Cambria Math" panose="02040503050406030204" pitchFamily="18" charset="0"/>
                      </a:rPr>
                      <m:t>)</m:t>
                    </m:r>
                  </m:oMath>
                </a14:m>
                <a:r>
                  <a:rPr lang="en-US" altLang="zh-CN" dirty="0" smtClean="0"/>
                  <a:t> for all </a:t>
                </a:r>
                <a14:m>
                  <m:oMath xmlns:m="http://schemas.openxmlformats.org/officeDocument/2006/math">
                    <m:r>
                      <a:rPr lang="en-US" altLang="zh-CN" b="0" i="1" smtClean="0">
                        <a:latin typeface="Cambria Math" panose="02040503050406030204" pitchFamily="18" charset="0"/>
                      </a:rPr>
                      <m:t>𝑖</m:t>
                    </m:r>
                    <m:r>
                      <a:rPr lang="en-US" altLang="zh-CN" b="0" i="1" smtClean="0">
                        <a:latin typeface="Cambria Math" panose="02040503050406030204" pitchFamily="18" charset="0"/>
                      </a:rPr>
                      <m:t>≠</m:t>
                    </m:r>
                    <m:r>
                      <a:rPr lang="en-US" altLang="zh-CN" b="0" i="1" smtClean="0">
                        <a:latin typeface="Cambria Math" panose="02040503050406030204" pitchFamily="18" charset="0"/>
                      </a:rPr>
                      <m:t>𝑗</m:t>
                    </m:r>
                  </m:oMath>
                </a14:m>
                <a:endParaRPr lang="en-US" altLang="zh-CN" dirty="0" smtClean="0"/>
              </a:p>
              <a:p>
                <a:pPr marL="536575" lvl="1" indent="-336550">
                  <a:buFont typeface="+mj-lt"/>
                  <a:buAutoNum type="arabicPeriod"/>
                </a:pPr>
                <a:r>
                  <a:rPr lang="en-US" altLang="zh-CN" dirty="0"/>
                  <a:t>Using the pairwise distributions from step </a:t>
                </a:r>
                <a:r>
                  <a:rPr lang="en-US" altLang="zh-CN" dirty="0" smtClean="0"/>
                  <a:t>1, compute </a:t>
                </a:r>
                <a:r>
                  <a:rPr lang="en-US" altLang="zh-CN" dirty="0"/>
                  <a:t>the mutual information conditional </a:t>
                </a:r>
                <a14:m>
                  <m:oMath xmlns:m="http://schemas.openxmlformats.org/officeDocument/2006/math">
                    <m:r>
                      <a:rPr lang="en-US" altLang="zh-CN" i="1">
                        <a:latin typeface="Cambria Math" panose="02040503050406030204" pitchFamily="18" charset="0"/>
                      </a:rPr>
                      <m:t>𝐼</m:t>
                    </m:r>
                    <m:r>
                      <a:rPr lang="en-US" altLang="zh-CN" b="0" i="1" smtClean="0">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i="1">
                            <a:latin typeface="Cambria Math" panose="02040503050406030204" pitchFamily="18" charset="0"/>
                          </a:rPr>
                          <m:t>𝑖</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i="1">
                            <a:latin typeface="Cambria Math" panose="02040503050406030204" pitchFamily="18" charset="0"/>
                          </a:rPr>
                          <m:t>𝑗</m:t>
                        </m:r>
                      </m:sub>
                    </m:sSub>
                    <m:r>
                      <a:rPr lang="en-US" altLang="zh-CN" b="0" i="1" smtClean="0">
                        <a:latin typeface="Cambria Math" panose="02040503050406030204" pitchFamily="18" charset="0"/>
                      </a:rPr>
                      <m:t>)</m:t>
                    </m:r>
                  </m:oMath>
                </a14:m>
                <a:r>
                  <a:rPr lang="en-US" altLang="zh-CN" dirty="0" smtClean="0"/>
                  <a:t> for </a:t>
                </a:r>
                <a:r>
                  <a:rPr lang="en-US" altLang="zh-CN" dirty="0"/>
                  <a:t>each pair of nodes and assign it as the weight to the corresponding edge </a:t>
                </a:r>
                <a14:m>
                  <m:oMath xmlns:m="http://schemas.openxmlformats.org/officeDocument/2006/math">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i="1">
                            <a:latin typeface="Cambria Math" panose="02040503050406030204" pitchFamily="18" charset="0"/>
                          </a:rPr>
                          <m:t>𝑖</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i="1">
                            <a:latin typeface="Cambria Math" panose="02040503050406030204" pitchFamily="18" charset="0"/>
                          </a:rPr>
                          <m:t>𝑗</m:t>
                        </m:r>
                      </m:sub>
                    </m:sSub>
                    <m:r>
                      <a:rPr lang="en-US" altLang="zh-CN" i="1">
                        <a:latin typeface="Cambria Math" panose="02040503050406030204" pitchFamily="18" charset="0"/>
                      </a:rPr>
                      <m:t>)</m:t>
                    </m:r>
                  </m:oMath>
                </a14:m>
                <a:endParaRPr lang="en-US" altLang="zh-CN" dirty="0"/>
              </a:p>
              <a:p>
                <a:pPr marL="536575" lvl="1" indent="-336550">
                  <a:buFont typeface="+mj-lt"/>
                  <a:buAutoNum type="arabicPeriod"/>
                </a:pPr>
                <a:endParaRPr lang="en-US" altLang="zh-CN" sz="2400" dirty="0"/>
              </a:p>
              <a:p>
                <a:pPr marL="536575" lvl="1" indent="-336550">
                  <a:buFont typeface="+mj-lt"/>
                  <a:buAutoNum type="arabicPeriod"/>
                </a:pPr>
                <a:endParaRPr lang="en-US" altLang="zh-CN" dirty="0" smtClean="0"/>
              </a:p>
              <a:p>
                <a:pPr marL="536575" lvl="1" indent="-336550">
                  <a:buFont typeface="+mj-lt"/>
                  <a:buAutoNum type="arabicPeriod"/>
                </a:pPr>
                <a:r>
                  <a:rPr lang="en-US" altLang="zh-CN" dirty="0"/>
                  <a:t>Compute the maximum-weight spanning tree (MSWT): </a:t>
                </a:r>
                <a:endParaRPr lang="en-US" altLang="zh-CN" dirty="0" smtClean="0"/>
              </a:p>
              <a:p>
                <a:pPr marL="725805" lvl="2" indent="-342900">
                  <a:buFont typeface="+mj-lt"/>
                  <a:buAutoNum type="alphaLcPeriod"/>
                </a:pPr>
                <a:r>
                  <a:rPr lang="en-US" altLang="zh-CN" dirty="0"/>
                  <a:t>Start from the empty tree over </a:t>
                </a:r>
                <a14:m>
                  <m:oMath xmlns:m="http://schemas.openxmlformats.org/officeDocument/2006/math">
                    <m:r>
                      <a:rPr lang="en-US" altLang="zh-CN" i="1" dirty="0" smtClean="0">
                        <a:latin typeface="Cambria Math" panose="02040503050406030204" pitchFamily="18" charset="0"/>
                      </a:rPr>
                      <m:t>𝑛</m:t>
                    </m:r>
                  </m:oMath>
                </a14:m>
                <a:r>
                  <a:rPr lang="en-US" altLang="zh-CN" dirty="0"/>
                  <a:t> </a:t>
                </a:r>
                <a:r>
                  <a:rPr lang="en-US" altLang="zh-CN" dirty="0" smtClean="0"/>
                  <a:t>variables</a:t>
                </a:r>
              </a:p>
              <a:p>
                <a:pPr marL="725805" lvl="2" indent="-342900">
                  <a:buFont typeface="+mj-lt"/>
                  <a:buAutoNum type="alphaLcPeriod"/>
                </a:pPr>
                <a:r>
                  <a:rPr lang="en-US" altLang="zh-CN" dirty="0"/>
                  <a:t>Insert the two largest-weight </a:t>
                </a:r>
                <a:r>
                  <a:rPr lang="en-US" altLang="zh-CN" dirty="0" smtClean="0"/>
                  <a:t>edges</a:t>
                </a:r>
              </a:p>
              <a:p>
                <a:pPr marL="725805" lvl="2" indent="-342900">
                  <a:buFont typeface="+mj-lt"/>
                  <a:buAutoNum type="alphaLcPeriod"/>
                </a:pPr>
                <a:r>
                  <a:rPr lang="en-US" altLang="zh-CN" dirty="0"/>
                  <a:t>Find the next largest-weight edge and add it to the tree if no cycle is formed; otherwise, discard the edge and repeat this step</a:t>
                </a:r>
                <a:r>
                  <a:rPr lang="en-US" altLang="zh-CN" dirty="0" smtClean="0"/>
                  <a:t>.</a:t>
                </a:r>
              </a:p>
              <a:p>
                <a:pPr marL="725805" lvl="2" indent="-342900">
                  <a:buFont typeface="+mj-lt"/>
                  <a:buAutoNum type="alphaLcPeriod"/>
                </a:pPr>
                <a:r>
                  <a:rPr lang="en-US" altLang="zh-CN" dirty="0"/>
                  <a:t>Repeat step (c) until </a:t>
                </a:r>
                <a14:m>
                  <m:oMath xmlns:m="http://schemas.openxmlformats.org/officeDocument/2006/math">
                    <m:r>
                      <a:rPr lang="en-US" altLang="zh-CN" i="1" dirty="0" smtClean="0">
                        <a:latin typeface="Cambria Math" panose="02040503050406030204" pitchFamily="18" charset="0"/>
                      </a:rPr>
                      <m:t>𝑛</m:t>
                    </m:r>
                    <m:r>
                      <a:rPr lang="en-US" altLang="zh-CN" i="1" dirty="0" smtClean="0">
                        <a:latin typeface="Cambria Math" panose="02040503050406030204" pitchFamily="18" charset="0"/>
                      </a:rPr>
                      <m:t>−1</m:t>
                    </m:r>
                  </m:oMath>
                </a14:m>
                <a:r>
                  <a:rPr lang="en-US" altLang="zh-CN" dirty="0"/>
                  <a:t> edges have been selected (a tree is constructed).</a:t>
                </a:r>
                <a:endParaRPr lang="en-US" altLang="zh-CN" dirty="0" smtClean="0"/>
              </a:p>
              <a:p>
                <a:pPr marL="536575" lvl="1" indent="-336550">
                  <a:buFont typeface="+mj-lt"/>
                  <a:buAutoNum type="arabicPeriod"/>
                </a:pPr>
                <a:r>
                  <a:rPr lang="en-US" altLang="zh-CN" dirty="0"/>
                  <a:t>Select an arbitrary root node, and direct the edges outwards from the </a:t>
                </a:r>
                <a:r>
                  <a:rPr lang="en-US" altLang="zh-CN" dirty="0" smtClean="0"/>
                  <a:t>root</a:t>
                </a:r>
              </a:p>
              <a:p>
                <a:pPr marL="536575" lvl="1" indent="-336550">
                  <a:buFont typeface="+mj-lt"/>
                  <a:buAutoNum type="arabicPeriod"/>
                </a:pPr>
                <a:r>
                  <a:rPr lang="en-US" altLang="zh-CN" dirty="0"/>
                  <a:t>Tree approximation </a:t>
                </a:r>
                <a14:m>
                  <m:oMath xmlns:m="http://schemas.openxmlformats.org/officeDocument/2006/math">
                    <m:r>
                      <a:rPr lang="en-US" altLang="zh-CN" i="1" dirty="0" smtClean="0">
                        <a:latin typeface="Cambria Math" panose="02040503050406030204" pitchFamily="18" charset="0"/>
                      </a:rPr>
                      <m:t>𝑃</m:t>
                    </m:r>
                    <m:r>
                      <a:rPr lang="en-US" altLang="zh-CN" i="1" dirty="0" smtClean="0">
                        <a:latin typeface="Cambria Math" panose="02040503050406030204" pitchFamily="18" charset="0"/>
                      </a:rPr>
                      <m:t>’(</m:t>
                    </m:r>
                    <m:r>
                      <a:rPr lang="en-US" altLang="zh-CN" i="1" dirty="0" smtClean="0">
                        <a:latin typeface="Cambria Math" panose="02040503050406030204" pitchFamily="18" charset="0"/>
                      </a:rPr>
                      <m:t>𝑥</m:t>
                    </m:r>
                    <m:r>
                      <a:rPr lang="en-US" altLang="zh-CN" i="1" dirty="0" smtClean="0">
                        <a:latin typeface="Cambria Math" panose="02040503050406030204" pitchFamily="18" charset="0"/>
                      </a:rPr>
                      <m:t>) </m:t>
                    </m:r>
                  </m:oMath>
                </a14:m>
                <a:r>
                  <a:rPr lang="en-US" altLang="zh-CN" dirty="0"/>
                  <a:t>can be computed as a projection of </a:t>
                </a:r>
                <a14:m>
                  <m:oMath xmlns:m="http://schemas.openxmlformats.org/officeDocument/2006/math">
                    <m:r>
                      <a:rPr lang="en-US" altLang="zh-CN" i="1" dirty="0" smtClean="0">
                        <a:latin typeface="Cambria Math" panose="02040503050406030204" pitchFamily="18" charset="0"/>
                      </a:rPr>
                      <m:t>𝑃</m:t>
                    </m:r>
                    <m:r>
                      <a:rPr lang="en-US" altLang="zh-CN" i="1" dirty="0" smtClean="0">
                        <a:latin typeface="Cambria Math" panose="02040503050406030204" pitchFamily="18" charset="0"/>
                      </a:rPr>
                      <m:t>(</m:t>
                    </m:r>
                    <m:r>
                      <a:rPr lang="en-US" altLang="zh-CN" i="1" dirty="0" smtClean="0">
                        <a:latin typeface="Cambria Math" panose="02040503050406030204" pitchFamily="18" charset="0"/>
                      </a:rPr>
                      <m:t>𝑥</m:t>
                    </m:r>
                    <m:r>
                      <a:rPr lang="en-US" altLang="zh-CN" i="1" dirty="0" smtClean="0">
                        <a:latin typeface="Cambria Math" panose="02040503050406030204" pitchFamily="18" charset="0"/>
                      </a:rPr>
                      <m:t>) </m:t>
                    </m:r>
                  </m:oMath>
                </a14:m>
                <a:r>
                  <a:rPr lang="en-US" altLang="zh-CN" dirty="0"/>
                  <a:t>on the resulting directed tree (using the product-form of </a:t>
                </a:r>
                <a14:m>
                  <m:oMath xmlns:m="http://schemas.openxmlformats.org/officeDocument/2006/math">
                    <m:r>
                      <a:rPr lang="en-US" altLang="zh-CN" i="1" dirty="0" smtClean="0">
                        <a:latin typeface="Cambria Math" panose="02040503050406030204" pitchFamily="18" charset="0"/>
                      </a:rPr>
                      <m:t>𝑃</m:t>
                    </m:r>
                    <m:r>
                      <a:rPr lang="en-US" altLang="zh-CN" i="1" dirty="0" smtClean="0">
                        <a:latin typeface="Cambria Math" panose="02040503050406030204" pitchFamily="18" charset="0"/>
                      </a:rPr>
                      <m:t>’(</m:t>
                    </m:r>
                    <m:r>
                      <a:rPr lang="en-US" altLang="zh-CN" i="1" dirty="0" smtClean="0">
                        <a:latin typeface="Cambria Math" panose="02040503050406030204" pitchFamily="18" charset="0"/>
                      </a:rPr>
                      <m:t>𝑥</m:t>
                    </m:r>
                    <m:r>
                      <a:rPr lang="en-US" altLang="zh-CN" i="1" dirty="0" smtClean="0">
                        <a:latin typeface="Cambria Math" panose="02040503050406030204" pitchFamily="18" charset="0"/>
                      </a:rPr>
                      <m:t>)</m:t>
                    </m:r>
                  </m:oMath>
                </a14:m>
                <a:r>
                  <a:rPr lang="en-US" altLang="zh-CN" dirty="0"/>
                  <a:t>).</a:t>
                </a:r>
              </a:p>
              <a:p>
                <a:pPr lvl="1"/>
                <a:endParaRPr lang="zh-CN" altLang="en-US" dirty="0"/>
              </a:p>
              <a:p>
                <a:endParaRPr lang="zh-CN" altLang="en-US"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587829" y="856988"/>
                <a:ext cx="8335454" cy="5764529"/>
              </a:xfrm>
              <a:blipFill>
                <a:blip r:embed="rId3"/>
                <a:stretch>
                  <a:fillRect l="-1096" t="-1481" r="-877"/>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12/16/2020</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30</a:t>
            </a:fld>
            <a:endParaRPr lang="en-US"/>
          </a:p>
        </p:txBody>
      </p:sp>
      <mc:AlternateContent xmlns:mc="http://schemas.openxmlformats.org/markup-compatibility/2006" xmlns:a14="http://schemas.microsoft.com/office/drawing/2010/main">
        <mc:Choice Requires="a14">
          <p:sp>
            <p:nvSpPr>
              <p:cNvPr id="7" name="文本框 6"/>
              <p:cNvSpPr txBox="1"/>
              <p:nvPr/>
            </p:nvSpPr>
            <p:spPr>
              <a:xfrm>
                <a:off x="1961672" y="2756632"/>
                <a:ext cx="5479129" cy="82099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rPr>
                        <m:t>𝐼</m:t>
                      </m:r>
                      <m:d>
                        <m:dPr>
                          <m:ctrlPr>
                            <a:rPr lang="en-US" altLang="zh-CN" sz="2000" b="0" i="1" smtClean="0">
                              <a:latin typeface="Cambria Math" panose="02040503050406030204" pitchFamily="18" charset="0"/>
                            </a:rPr>
                          </m:ctrlPr>
                        </m:dPr>
                        <m:e>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𝑖</m:t>
                              </m:r>
                            </m:sub>
                          </m:sSub>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𝑗</m:t>
                              </m:r>
                            </m:sub>
                          </m:sSub>
                        </m:e>
                        <m:e>
                          <m:r>
                            <a:rPr lang="en-US" altLang="zh-CN" sz="2000" b="0" i="1" smtClean="0">
                              <a:latin typeface="Cambria Math" panose="02040503050406030204" pitchFamily="18" charset="0"/>
                            </a:rPr>
                            <m:t>𝑦</m:t>
                          </m:r>
                        </m:e>
                      </m:d>
                      <m:r>
                        <a:rPr lang="en-US" altLang="zh-CN" sz="2000" b="0" i="1" smtClean="0">
                          <a:latin typeface="Cambria Math" panose="02040503050406030204" pitchFamily="18" charset="0"/>
                        </a:rPr>
                        <m:t>=</m:t>
                      </m:r>
                      <m:nary>
                        <m:naryPr>
                          <m:chr m:val="∑"/>
                          <m:supHide m:val="on"/>
                          <m:ctrlPr>
                            <a:rPr lang="en-US" altLang="zh-CN" sz="2000" b="0" i="1" smtClean="0">
                              <a:latin typeface="Cambria Math" panose="02040503050406030204" pitchFamily="18" charset="0"/>
                            </a:rPr>
                          </m:ctrlPr>
                        </m:naryPr>
                        <m:sub>
                          <m:sSub>
                            <m:sSubPr>
                              <m:ctrlPr>
                                <a:rPr lang="en-US" altLang="zh-CN" sz="2000" b="0" i="1" smtClean="0">
                                  <a:latin typeface="Cambria Math" panose="02040503050406030204" pitchFamily="18" charset="0"/>
                                </a:rPr>
                              </m:ctrlPr>
                            </m:sSubPr>
                            <m:e>
                              <m:r>
                                <m:rPr>
                                  <m:brk m:alnAt="7"/>
                                </m:rPr>
                                <a:rPr lang="en-US" altLang="zh-CN" sz="2000" b="0" i="1" smtClean="0">
                                  <a:latin typeface="Cambria Math" panose="02040503050406030204" pitchFamily="18" charset="0"/>
                                </a:rPr>
                                <m:t>𝑥</m:t>
                              </m:r>
                            </m:e>
                            <m:sub>
                              <m:r>
                                <m:rPr>
                                  <m:brk m:alnAt="7"/>
                                </m:rPr>
                                <a:rPr lang="en-US" altLang="zh-CN" sz="2000" b="0" i="1" smtClean="0">
                                  <a:latin typeface="Cambria Math" panose="02040503050406030204" pitchFamily="18" charset="0"/>
                                </a:rPr>
                                <m:t>𝑖</m:t>
                              </m:r>
                            </m:sub>
                          </m:sSub>
                          <m:r>
                            <m:rPr>
                              <m:brk m:alnAt="7"/>
                            </m:rP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m:rPr>
                                  <m:brk m:alnAt="7"/>
                                </m:rPr>
                                <a:rPr lang="en-US" altLang="zh-CN" sz="2000" b="0" i="1" smtClean="0">
                                  <a:latin typeface="Cambria Math" panose="02040503050406030204" pitchFamily="18" charset="0"/>
                                </a:rPr>
                                <m:t>𝑥</m:t>
                              </m:r>
                            </m:e>
                            <m:sub>
                              <m:r>
                                <m:rPr>
                                  <m:brk m:alnAt="7"/>
                                </m:rPr>
                                <a:rPr lang="en-US" altLang="zh-CN" sz="2000" b="0" i="1" smtClean="0">
                                  <a:latin typeface="Cambria Math" panose="02040503050406030204" pitchFamily="18" charset="0"/>
                                </a:rPr>
                                <m:t>𝑗</m:t>
                              </m:r>
                            </m:sub>
                          </m:sSub>
                          <m:r>
                            <m:rPr>
                              <m:brk m:alnAt="7"/>
                            </m:rP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𝑐</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𝑌</m:t>
                          </m:r>
                        </m:sub>
                        <m:sup/>
                        <m:e>
                          <m:r>
                            <a:rPr lang="en-US" altLang="zh-CN" sz="2000" b="0" i="1" smtClean="0">
                              <a:latin typeface="Cambria Math" panose="02040503050406030204" pitchFamily="18" charset="0"/>
                            </a:rPr>
                            <m:t>𝑃</m:t>
                          </m:r>
                          <m:d>
                            <m:dPr>
                              <m:ctrlPr>
                                <a:rPr lang="en-US" altLang="zh-CN" sz="2000" b="0" i="1" smtClean="0">
                                  <a:latin typeface="Cambria Math" panose="02040503050406030204" pitchFamily="18" charset="0"/>
                                </a:rPr>
                              </m:ctrlPr>
                            </m:dPr>
                            <m:e>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𝑖</m:t>
                                  </m:r>
                                </m:sub>
                              </m:sSub>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𝑗</m:t>
                                  </m:r>
                                </m:sub>
                              </m:sSub>
                            </m:e>
                            <m:e>
                              <m:r>
                                <a:rPr lang="en-US" altLang="zh-CN" sz="2000" b="0" i="1" smtClean="0">
                                  <a:latin typeface="Cambria Math" panose="02040503050406030204" pitchFamily="18" charset="0"/>
                                </a:rPr>
                                <m:t>𝑐</m:t>
                              </m:r>
                            </m:e>
                          </m:d>
                          <m:func>
                            <m:funcPr>
                              <m:ctrlPr>
                                <a:rPr lang="en-US" altLang="zh-CN" sz="2000" b="0" i="1" smtClean="0">
                                  <a:latin typeface="Cambria Math" panose="02040503050406030204" pitchFamily="18" charset="0"/>
                                </a:rPr>
                              </m:ctrlPr>
                            </m:funcPr>
                            <m:fName>
                              <m:r>
                                <m:rPr>
                                  <m:sty m:val="p"/>
                                </m:rPr>
                                <a:rPr lang="en-US" altLang="zh-CN" sz="2000" b="0" i="0" smtClean="0">
                                  <a:latin typeface="Cambria Math" panose="02040503050406030204" pitchFamily="18" charset="0"/>
                                </a:rPr>
                                <m:t>log</m:t>
                              </m:r>
                            </m:fName>
                            <m:e>
                              <m:f>
                                <m:fPr>
                                  <m:ctrlPr>
                                    <a:rPr lang="en-US" altLang="zh-CN" sz="2000" b="0" i="1" smtClean="0">
                                      <a:latin typeface="Cambria Math" panose="02040503050406030204" pitchFamily="18" charset="0"/>
                                    </a:rPr>
                                  </m:ctrlPr>
                                </m:fPr>
                                <m:num>
                                  <m:r>
                                    <a:rPr lang="en-US" altLang="zh-CN" sz="2000" b="0" i="1" smtClean="0">
                                      <a:latin typeface="Cambria Math" panose="02040503050406030204" pitchFamily="18" charset="0"/>
                                    </a:rPr>
                                    <m:t>𝑃</m:t>
                                  </m:r>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𝑖</m:t>
                                      </m:r>
                                    </m:sub>
                                  </m:sSub>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𝑗</m:t>
                                      </m:r>
                                    </m:sub>
                                  </m:sSub>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𝑐</m:t>
                                  </m:r>
                                  <m:r>
                                    <a:rPr lang="en-US" altLang="zh-CN" sz="2000" b="0" i="1" smtClean="0">
                                      <a:latin typeface="Cambria Math" panose="02040503050406030204" pitchFamily="18" charset="0"/>
                                    </a:rPr>
                                    <m:t>)</m:t>
                                  </m:r>
                                </m:num>
                                <m:den>
                                  <m:r>
                                    <a:rPr lang="en-US" altLang="zh-CN" sz="2000" b="0" i="1" smtClean="0">
                                      <a:latin typeface="Cambria Math" panose="02040503050406030204" pitchFamily="18" charset="0"/>
                                    </a:rPr>
                                    <m:t>𝑃</m:t>
                                  </m:r>
                                  <m:d>
                                    <m:dPr>
                                      <m:ctrlPr>
                                        <a:rPr lang="en-US" altLang="zh-CN" sz="2000" b="0" i="1" smtClean="0">
                                          <a:latin typeface="Cambria Math" panose="02040503050406030204" pitchFamily="18" charset="0"/>
                                        </a:rPr>
                                      </m:ctrlPr>
                                    </m:dPr>
                                    <m:e>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𝑖</m:t>
                                          </m:r>
                                        </m:sub>
                                      </m:sSub>
                                    </m:e>
                                    <m:e>
                                      <m:r>
                                        <a:rPr lang="en-US" altLang="zh-CN" sz="2000" b="0" i="1" smtClean="0">
                                          <a:latin typeface="Cambria Math" panose="02040503050406030204" pitchFamily="18" charset="0"/>
                                        </a:rPr>
                                        <m:t>𝑐</m:t>
                                      </m:r>
                                    </m:e>
                                  </m:d>
                                  <m:r>
                                    <a:rPr lang="en-US" altLang="zh-CN" sz="2000" b="0" i="1" smtClean="0">
                                      <a:latin typeface="Cambria Math" panose="02040503050406030204" pitchFamily="18" charset="0"/>
                                    </a:rPr>
                                    <m:t>𝑃</m:t>
                                  </m:r>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𝑗</m:t>
                                      </m:r>
                                    </m:sub>
                                  </m:sSub>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𝑐</m:t>
                                  </m:r>
                                  <m:r>
                                    <a:rPr lang="en-US" altLang="zh-CN" sz="2000" b="0" i="1" smtClean="0">
                                      <a:latin typeface="Cambria Math" panose="02040503050406030204" pitchFamily="18" charset="0"/>
                                    </a:rPr>
                                    <m:t>)</m:t>
                                  </m:r>
                                </m:den>
                              </m:f>
                            </m:e>
                          </m:func>
                        </m:e>
                      </m:nary>
                    </m:oMath>
                  </m:oMathPara>
                </a14:m>
                <a:endParaRPr lang="zh-CN" altLang="en-US" sz="1600" dirty="0"/>
              </a:p>
            </p:txBody>
          </p:sp>
        </mc:Choice>
        <mc:Fallback xmlns="">
          <p:sp>
            <p:nvSpPr>
              <p:cNvPr id="7" name="文本框 6"/>
              <p:cNvSpPr txBox="1">
                <a:spLocks noRot="1" noChangeAspect="1" noMove="1" noResize="1" noEditPoints="1" noAdjustHandles="1" noChangeArrowheads="1" noChangeShapeType="1" noTextEdit="1"/>
              </p:cNvSpPr>
              <p:nvPr/>
            </p:nvSpPr>
            <p:spPr>
              <a:xfrm>
                <a:off x="1961672" y="2756632"/>
                <a:ext cx="5479129" cy="820994"/>
              </a:xfrm>
              <a:prstGeom prst="rect">
                <a:avLst/>
              </a:prstGeom>
              <a:blipFill>
                <a:blip r:embed="rId4"/>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3159513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Semi-naïve Bayes classifier</a:t>
            </a:r>
            <a:endParaRPr lang="zh-CN" altLang="en-US" dirty="0"/>
          </a:p>
        </p:txBody>
      </p:sp>
      <p:sp>
        <p:nvSpPr>
          <p:cNvPr id="3" name="内容占位符 2"/>
          <p:cNvSpPr>
            <a:spLocks noGrp="1"/>
          </p:cNvSpPr>
          <p:nvPr>
            <p:ph idx="1"/>
          </p:nvPr>
        </p:nvSpPr>
        <p:spPr/>
        <p:txBody>
          <a:bodyPr/>
          <a:lstStyle/>
          <a:p>
            <a:r>
              <a:rPr lang="en-US" altLang="zh-CN" dirty="0"/>
              <a:t>This algorithm determines the best tree that links all the variables, using a mutual information measurement or the BIC score variation when two variables become linked</a:t>
            </a:r>
          </a:p>
          <a:p>
            <a:r>
              <a:rPr lang="en-US" altLang="zh-CN" dirty="0"/>
              <a:t>The aim is to find an optimal solution, but in a space limited to trees</a:t>
            </a:r>
          </a:p>
          <a:p>
            <a:endParaRPr lang="zh-CN" altLang="en-US" dirty="0"/>
          </a:p>
        </p:txBody>
      </p:sp>
      <p:sp>
        <p:nvSpPr>
          <p:cNvPr id="4" name="日期占位符 3"/>
          <p:cNvSpPr>
            <a:spLocks noGrp="1"/>
          </p:cNvSpPr>
          <p:nvPr>
            <p:ph type="dt" sz="half" idx="10"/>
          </p:nvPr>
        </p:nvSpPr>
        <p:spPr/>
        <p:txBody>
          <a:bodyPr/>
          <a:lstStyle/>
          <a:p>
            <a:fld id="{568E3CEA-F198-483E-B136-E6DE4D19DBBA}" type="datetime1">
              <a:rPr lang="en-US" smtClean="0"/>
              <a:t>12/16/2020</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31</a:t>
            </a:fld>
            <a:endParaRPr lang="en-US"/>
          </a:p>
        </p:txBody>
      </p:sp>
      <p:pic>
        <p:nvPicPr>
          <p:cNvPr id="7" name="图片 6"/>
          <p:cNvPicPr>
            <a:picLocks noChangeAspect="1"/>
          </p:cNvPicPr>
          <p:nvPr/>
        </p:nvPicPr>
        <p:blipFill>
          <a:blip r:embed="rId2"/>
          <a:stretch>
            <a:fillRect/>
          </a:stretch>
        </p:blipFill>
        <p:spPr>
          <a:xfrm>
            <a:off x="345745" y="2744879"/>
            <a:ext cx="8504762" cy="3228571"/>
          </a:xfrm>
          <a:prstGeom prst="rect">
            <a:avLst/>
          </a:prstGeom>
        </p:spPr>
      </p:pic>
    </p:spTree>
    <p:extLst>
      <p:ext uri="{BB962C8B-B14F-4D97-AF65-F5344CB8AC3E}">
        <p14:creationId xmlns:p14="http://schemas.microsoft.com/office/powerpoint/2010/main" val="19940379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Semi-naïve Bayes classifier</a:t>
            </a:r>
            <a:endParaRPr lang="zh-CN" altLang="en-US" dirty="0"/>
          </a:p>
        </p:txBody>
      </p:sp>
      <p:sp>
        <p:nvSpPr>
          <p:cNvPr id="3" name="内容占位符 2"/>
          <p:cNvSpPr>
            <a:spLocks noGrp="1"/>
          </p:cNvSpPr>
          <p:nvPr>
            <p:ph idx="1"/>
          </p:nvPr>
        </p:nvSpPr>
        <p:spPr/>
        <p:txBody>
          <a:bodyPr/>
          <a:lstStyle/>
          <a:p>
            <a:endParaRPr lang="zh-CN" altLang="en-US" dirty="0"/>
          </a:p>
        </p:txBody>
      </p:sp>
      <p:sp>
        <p:nvSpPr>
          <p:cNvPr id="4" name="日期占位符 3"/>
          <p:cNvSpPr>
            <a:spLocks noGrp="1"/>
          </p:cNvSpPr>
          <p:nvPr>
            <p:ph type="dt" sz="half" idx="10"/>
          </p:nvPr>
        </p:nvSpPr>
        <p:spPr/>
        <p:txBody>
          <a:bodyPr/>
          <a:lstStyle/>
          <a:p>
            <a:fld id="{568E3CEA-F198-483E-B136-E6DE4D19DBBA}" type="datetime1">
              <a:rPr lang="en-US" smtClean="0"/>
              <a:t>12/16/2020</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32</a:t>
            </a:fld>
            <a:endParaRPr lang="en-US"/>
          </a:p>
        </p:txBody>
      </p:sp>
      <p:pic>
        <p:nvPicPr>
          <p:cNvPr id="11266" name="Picture 2" descr="http://ai.stanford.edu/~moises/tutorial/img166.GIF"/>
          <p:cNvPicPr>
            <a:picLocks noChangeAspect="1" noChangeArrowheads="1"/>
          </p:cNvPicPr>
          <p:nvPr/>
        </p:nvPicPr>
        <p:blipFill rotWithShape="1">
          <a:blip r:embed="rId2">
            <a:extLst>
              <a:ext uri="{28A0092B-C50C-407E-A947-70E740481C1C}">
                <a14:useLocalDpi xmlns:a14="http://schemas.microsoft.com/office/drawing/2010/main" val="0"/>
              </a:ext>
            </a:extLst>
          </a:blip>
          <a:srcRect l="6322" t="6142"/>
          <a:stretch/>
        </p:blipFill>
        <p:spPr bwMode="auto">
          <a:xfrm>
            <a:off x="441434" y="961696"/>
            <a:ext cx="5353704" cy="4022983"/>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p:cNvSpPr/>
          <p:nvPr/>
        </p:nvSpPr>
        <p:spPr>
          <a:xfrm>
            <a:off x="0" y="6520192"/>
            <a:ext cx="6946790" cy="369332"/>
          </a:xfrm>
          <a:prstGeom prst="rect">
            <a:avLst/>
          </a:prstGeom>
        </p:spPr>
        <p:txBody>
          <a:bodyPr wrap="square">
            <a:spAutoFit/>
          </a:bodyPr>
          <a:lstStyle/>
          <a:p>
            <a:r>
              <a:rPr lang="en-US" altLang="zh-CN" dirty="0" smtClean="0"/>
              <a:t>(Slide comes from http</a:t>
            </a:r>
            <a:r>
              <a:rPr lang="en-US" altLang="zh-CN" dirty="0"/>
              <a:t>://ai.stanford.edu/~</a:t>
            </a:r>
            <a:r>
              <a:rPr lang="en-US" altLang="zh-CN" dirty="0" smtClean="0"/>
              <a:t>moises/tutorial/img166.GIF)</a:t>
            </a:r>
            <a:endParaRPr lang="zh-CN" altLang="en-US" dirty="0"/>
          </a:p>
        </p:txBody>
      </p:sp>
      <p:pic>
        <p:nvPicPr>
          <p:cNvPr id="8" name="Picture 2" descr="http://ai.stanford.edu/~moises/tutorial/img167.GIF"/>
          <p:cNvPicPr>
            <a:picLocks noChangeAspect="1" noChangeArrowheads="1"/>
          </p:cNvPicPr>
          <p:nvPr/>
        </p:nvPicPr>
        <p:blipFill rotWithShape="1">
          <a:blip r:embed="rId3">
            <a:extLst>
              <a:ext uri="{28A0092B-C50C-407E-A947-70E740481C1C}">
                <a14:useLocalDpi xmlns:a14="http://schemas.microsoft.com/office/drawing/2010/main" val="0"/>
              </a:ext>
            </a:extLst>
          </a:blip>
          <a:srcRect l="6695" t="6089"/>
          <a:stretch/>
        </p:blipFill>
        <p:spPr bwMode="auto">
          <a:xfrm>
            <a:off x="3783724" y="2617076"/>
            <a:ext cx="5332390" cy="4025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1155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Bayesian network</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smtClean="0"/>
                  <a:t>Bayesian network (or belief network) uses Directed Acyclic Graph (DAG) to illustrate dependencies between attributes, and uses Conditional Probability Table (CPT) to describe the joint distribution of all attributes</a:t>
                </a:r>
              </a:p>
              <a:p>
                <a:r>
                  <a:rPr lang="en-US" altLang="zh-CN" dirty="0"/>
                  <a:t>What are BNs useful for</a:t>
                </a:r>
                <a:r>
                  <a:rPr lang="en-US" altLang="zh-CN" dirty="0" smtClean="0"/>
                  <a:t>?</a:t>
                </a:r>
              </a:p>
              <a:p>
                <a:pPr lvl="1"/>
                <a:r>
                  <a:rPr lang="en-US" altLang="zh-CN" dirty="0"/>
                  <a:t>Diagnosis: </a:t>
                </a:r>
                <a14:m>
                  <m:oMath xmlns:m="http://schemas.openxmlformats.org/officeDocument/2006/math">
                    <m:r>
                      <a:rPr lang="en-US" altLang="zh-CN" i="1" dirty="0" smtClean="0">
                        <a:latin typeface="Cambria Math" panose="02040503050406030204" pitchFamily="18" charset="0"/>
                      </a:rPr>
                      <m:t>𝑃</m:t>
                    </m:r>
                    <m:r>
                      <a:rPr lang="en-US" altLang="zh-CN" i="1" dirty="0" smtClean="0">
                        <a:latin typeface="Cambria Math" panose="02040503050406030204" pitchFamily="18" charset="0"/>
                      </a:rPr>
                      <m:t>(</m:t>
                    </m:r>
                    <m:r>
                      <a:rPr lang="en-US" altLang="zh-CN" i="1" dirty="0" err="1">
                        <a:latin typeface="Cambria Math" panose="02040503050406030204" pitchFamily="18" charset="0"/>
                      </a:rPr>
                      <m:t>𝑐𝑎𝑢𝑠𝑒</m:t>
                    </m:r>
                    <m:r>
                      <a:rPr lang="en-US" altLang="zh-CN" i="1" dirty="0" err="1">
                        <a:latin typeface="Cambria Math" panose="02040503050406030204" pitchFamily="18" charset="0"/>
                      </a:rPr>
                      <m:t>|</m:t>
                    </m:r>
                    <m:r>
                      <a:rPr lang="en-US" altLang="zh-CN" i="1" dirty="0" err="1">
                        <a:latin typeface="Cambria Math" panose="02040503050406030204" pitchFamily="18" charset="0"/>
                      </a:rPr>
                      <m:t>𝑠𝑦𝑚𝑝𝑡𝑜𝑚</m:t>
                    </m:r>
                    <m:r>
                      <a:rPr lang="en-US" altLang="zh-CN" i="1" dirty="0" smtClean="0">
                        <a:latin typeface="Cambria Math" panose="02040503050406030204" pitchFamily="18" charset="0"/>
                      </a:rPr>
                      <m:t>)=?</m:t>
                    </m:r>
                  </m:oMath>
                </a14:m>
                <a:endParaRPr lang="en-US" altLang="zh-CN" dirty="0" smtClean="0"/>
              </a:p>
              <a:p>
                <a:pPr lvl="1"/>
                <a:r>
                  <a:rPr lang="en-US" altLang="zh-CN" dirty="0"/>
                  <a:t>Prediction: </a:t>
                </a:r>
                <a14:m>
                  <m:oMath xmlns:m="http://schemas.openxmlformats.org/officeDocument/2006/math">
                    <m:r>
                      <a:rPr lang="en-US" altLang="zh-CN" i="1" dirty="0" smtClean="0">
                        <a:latin typeface="Cambria Math" panose="02040503050406030204" pitchFamily="18" charset="0"/>
                      </a:rPr>
                      <m:t>𝑃</m:t>
                    </m:r>
                    <m:r>
                      <a:rPr lang="en-US" altLang="zh-CN" i="1" dirty="0" smtClean="0">
                        <a:latin typeface="Cambria Math" panose="02040503050406030204" pitchFamily="18" charset="0"/>
                      </a:rPr>
                      <m:t>(</m:t>
                    </m:r>
                    <m:r>
                      <a:rPr lang="en-US" altLang="zh-CN" i="1" dirty="0" err="1">
                        <a:latin typeface="Cambria Math" panose="02040503050406030204" pitchFamily="18" charset="0"/>
                      </a:rPr>
                      <m:t>𝑠𝑦𝑚𝑝𝑡𝑜𝑚</m:t>
                    </m:r>
                    <m:r>
                      <a:rPr lang="en-US" altLang="zh-CN" i="1" dirty="0" err="1">
                        <a:latin typeface="Cambria Math" panose="02040503050406030204" pitchFamily="18" charset="0"/>
                      </a:rPr>
                      <m:t>|</m:t>
                    </m:r>
                    <m:r>
                      <a:rPr lang="en-US" altLang="zh-CN" i="1" dirty="0" err="1">
                        <a:latin typeface="Cambria Math" panose="02040503050406030204" pitchFamily="18" charset="0"/>
                      </a:rPr>
                      <m:t>𝑐𝑎𝑢𝑠𝑒</m:t>
                    </m:r>
                    <m:r>
                      <a:rPr lang="en-US" altLang="zh-CN" i="1" dirty="0" smtClean="0">
                        <a:latin typeface="Cambria Math" panose="02040503050406030204" pitchFamily="18" charset="0"/>
                      </a:rPr>
                      <m:t>)=?</m:t>
                    </m:r>
                  </m:oMath>
                </a14:m>
                <a:endParaRPr lang="en-US" altLang="zh-CN" dirty="0" smtClean="0"/>
              </a:p>
              <a:p>
                <a:pPr lvl="1"/>
                <a:r>
                  <a:rPr lang="en-US" altLang="zh-CN" dirty="0"/>
                  <a:t>Classification: </a:t>
                </a:r>
                <a14:m>
                  <m:oMath xmlns:m="http://schemas.openxmlformats.org/officeDocument/2006/math">
                    <m:limLow>
                      <m:limLowPr>
                        <m:ctrlPr>
                          <a:rPr lang="en-US" altLang="zh-CN" b="0" i="1" dirty="0" smtClean="0">
                            <a:latin typeface="Cambria Math" panose="02040503050406030204" pitchFamily="18" charset="0"/>
                          </a:rPr>
                        </m:ctrlPr>
                      </m:limLowPr>
                      <m:e>
                        <m:r>
                          <m:rPr>
                            <m:sty m:val="p"/>
                          </m:rPr>
                          <a:rPr lang="en-US" altLang="zh-CN" i="0" dirty="0" smtClean="0">
                            <a:latin typeface="Cambria Math" panose="02040503050406030204" pitchFamily="18" charset="0"/>
                          </a:rPr>
                          <m:t>max</m:t>
                        </m:r>
                      </m:e>
                      <m:lim>
                        <m:r>
                          <a:rPr lang="en-US" altLang="zh-CN" b="0" i="1" dirty="0" smtClean="0">
                            <a:latin typeface="Cambria Math" panose="02040503050406030204" pitchFamily="18" charset="0"/>
                          </a:rPr>
                          <m:t>𝑐𝑙𝑎𝑠𝑠</m:t>
                        </m:r>
                      </m:lim>
                    </m:limLow>
                    <m:r>
                      <a:rPr lang="en-US" altLang="zh-CN" i="1" dirty="0" smtClean="0">
                        <a:latin typeface="Cambria Math" panose="02040503050406030204" pitchFamily="18" charset="0"/>
                      </a:rPr>
                      <m:t>⁡</m:t>
                    </m:r>
                    <m:r>
                      <a:rPr lang="en-US" altLang="zh-CN" i="1" dirty="0" smtClean="0">
                        <a:latin typeface="Cambria Math" panose="02040503050406030204" pitchFamily="18" charset="0"/>
                      </a:rPr>
                      <m:t>𝑃</m:t>
                    </m:r>
                    <m:r>
                      <a:rPr lang="en-US" altLang="zh-CN" i="1" dirty="0" smtClean="0">
                        <a:latin typeface="Cambria Math" panose="02040503050406030204" pitchFamily="18" charset="0"/>
                      </a:rPr>
                      <m:t>(</m:t>
                    </m:r>
                    <m:r>
                      <a:rPr lang="en-US" altLang="zh-CN" i="1" dirty="0" err="1">
                        <a:latin typeface="Cambria Math" panose="02040503050406030204" pitchFamily="18" charset="0"/>
                      </a:rPr>
                      <m:t>𝑐𝑙𝑎𝑠𝑠</m:t>
                    </m:r>
                    <m:r>
                      <a:rPr lang="en-US" altLang="zh-CN" i="1" dirty="0" err="1">
                        <a:latin typeface="Cambria Math" panose="02040503050406030204" pitchFamily="18" charset="0"/>
                      </a:rPr>
                      <m:t>|</m:t>
                    </m:r>
                    <m:r>
                      <a:rPr lang="en-US" altLang="zh-CN" i="1" dirty="0" err="1">
                        <a:latin typeface="Cambria Math" panose="02040503050406030204" pitchFamily="18" charset="0"/>
                      </a:rPr>
                      <m:t>𝑑𝑎𝑡𝑎</m:t>
                    </m:r>
                    <m:r>
                      <a:rPr lang="en-US" altLang="zh-CN" i="1" dirty="0">
                        <a:latin typeface="Cambria Math" panose="02040503050406030204" pitchFamily="18" charset="0"/>
                      </a:rPr>
                      <m:t> </m:t>
                    </m:r>
                    <m:r>
                      <a:rPr lang="en-US" altLang="zh-CN" i="1" dirty="0" smtClean="0">
                        <a:latin typeface="Cambria Math" panose="02040503050406030204" pitchFamily="18" charset="0"/>
                      </a:rPr>
                      <m:t>)</m:t>
                    </m:r>
                  </m:oMath>
                </a14:m>
                <a:endParaRPr lang="en-US" altLang="zh-CN" dirty="0" smtClean="0"/>
              </a:p>
              <a:p>
                <a:pPr lvl="1"/>
                <a:r>
                  <a:rPr lang="en-US" altLang="zh-CN" dirty="0"/>
                  <a:t>Decision-making (given a cost </a:t>
                </a:r>
                <a:r>
                  <a:rPr lang="en-US" altLang="zh-CN" dirty="0" smtClean="0"/>
                  <a:t>function)</a:t>
                </a:r>
                <a:endParaRPr lang="en-US" altLang="zh-CN"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1140" t="-1568" r="-2584"/>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12/16/2020</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33</a:t>
            </a:fld>
            <a:endParaRPr lang="en-US"/>
          </a:p>
        </p:txBody>
      </p:sp>
      <p:pic>
        <p:nvPicPr>
          <p:cNvPr id="7" name="图片 6"/>
          <p:cNvPicPr>
            <a:picLocks noChangeAspect="1"/>
          </p:cNvPicPr>
          <p:nvPr/>
        </p:nvPicPr>
        <p:blipFill>
          <a:blip r:embed="rId4"/>
          <a:stretch>
            <a:fillRect/>
          </a:stretch>
        </p:blipFill>
        <p:spPr>
          <a:xfrm>
            <a:off x="6381742" y="1876239"/>
            <a:ext cx="2419048" cy="2285714"/>
          </a:xfrm>
          <a:prstGeom prst="rect">
            <a:avLst/>
          </a:prstGeom>
        </p:spPr>
      </p:pic>
      <p:pic>
        <p:nvPicPr>
          <p:cNvPr id="8" name="图片 7"/>
          <p:cNvPicPr>
            <a:picLocks noChangeAspect="1"/>
          </p:cNvPicPr>
          <p:nvPr/>
        </p:nvPicPr>
        <p:blipFill>
          <a:blip r:embed="rId5"/>
          <a:stretch>
            <a:fillRect/>
          </a:stretch>
        </p:blipFill>
        <p:spPr>
          <a:xfrm>
            <a:off x="842637" y="4450201"/>
            <a:ext cx="7809524" cy="2390476"/>
          </a:xfrm>
          <a:prstGeom prst="rect">
            <a:avLst/>
          </a:prstGeom>
        </p:spPr>
      </p:pic>
    </p:spTree>
    <p:extLst>
      <p:ext uri="{BB962C8B-B14F-4D97-AF65-F5344CB8AC3E}">
        <p14:creationId xmlns:p14="http://schemas.microsoft.com/office/powerpoint/2010/main" val="33613949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Bayesian network</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en-US" altLang="zh-CN" dirty="0" smtClean="0"/>
                  <a:t>A Bayesian network </a:t>
                </a:r>
                <a14:m>
                  <m:oMath xmlns:m="http://schemas.openxmlformats.org/officeDocument/2006/math">
                    <m:r>
                      <a:rPr lang="en-US" altLang="zh-CN" i="1" dirty="0" smtClean="0">
                        <a:latin typeface="Cambria Math" panose="02040503050406030204" pitchFamily="18" charset="0"/>
                      </a:rPr>
                      <m:t>𝐵</m:t>
                    </m:r>
                  </m:oMath>
                </a14:m>
                <a:r>
                  <a:rPr lang="en-US" altLang="zh-CN" dirty="0" smtClean="0"/>
                  <a:t> can be denoted by </a:t>
                </a:r>
                <a14:m>
                  <m:oMath xmlns:m="http://schemas.openxmlformats.org/officeDocument/2006/math">
                    <m:r>
                      <a:rPr lang="en-US" altLang="zh-CN" b="0" i="1" smtClean="0">
                        <a:latin typeface="Cambria Math" panose="02040503050406030204" pitchFamily="18" charset="0"/>
                      </a:rPr>
                      <m:t>𝐵</m:t>
                    </m:r>
                    <m:r>
                      <a:rPr lang="en-US" altLang="zh-CN" b="0" i="1" smtClean="0">
                        <a:latin typeface="Cambria Math" panose="02040503050406030204" pitchFamily="18" charset="0"/>
                      </a:rPr>
                      <m:t>=</m:t>
                    </m:r>
                    <m:d>
                      <m:dPr>
                        <m:begChr m:val="⟨"/>
                        <m:endChr m:val="⟩"/>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𝐺</m:t>
                        </m:r>
                        <m:r>
                          <a:rPr lang="en-US" altLang="zh-CN" b="0" i="1" smtClean="0">
                            <a:latin typeface="Cambria Math" panose="02040503050406030204" pitchFamily="18" charset="0"/>
                          </a:rPr>
                          <m:t>,</m:t>
                        </m:r>
                        <m:r>
                          <m:rPr>
                            <m:sty m:val="p"/>
                          </m:rPr>
                          <a:rPr lang="en-US" altLang="zh-CN" b="0" i="0" smtClean="0">
                            <a:latin typeface="Cambria Math" panose="02040503050406030204" pitchFamily="18" charset="0"/>
                          </a:rPr>
                          <m:t>Θ</m:t>
                        </m:r>
                      </m:e>
                    </m:d>
                  </m:oMath>
                </a14:m>
                <a:endParaRPr lang="en-US" altLang="zh-CN" dirty="0" smtClean="0"/>
              </a:p>
              <a:p>
                <a:pPr lvl="1"/>
                <a14:m>
                  <m:oMath xmlns:m="http://schemas.openxmlformats.org/officeDocument/2006/math">
                    <m:r>
                      <a:rPr lang="en-US" altLang="zh-CN" i="1" dirty="0" smtClean="0">
                        <a:latin typeface="Cambria Math" panose="02040503050406030204" pitchFamily="18" charset="0"/>
                      </a:rPr>
                      <m:t>𝐺</m:t>
                    </m:r>
                  </m:oMath>
                </a14:m>
                <a:r>
                  <a:rPr lang="en-US" altLang="zh-CN" dirty="0" smtClean="0"/>
                  <a:t> is a DAG with each node corresponding to an attribute</a:t>
                </a:r>
              </a:p>
              <a:p>
                <a:pPr lvl="1"/>
                <a:r>
                  <a:rPr lang="en-US" altLang="zh-CN" dirty="0" smtClean="0"/>
                  <a:t>If two attributes are not independent, there is an edge </a:t>
                </a:r>
                <a:r>
                  <a:rPr lang="en-US" altLang="zh-CN" dirty="0"/>
                  <a:t>in </a:t>
                </a:r>
                <a14:m>
                  <m:oMath xmlns:m="http://schemas.openxmlformats.org/officeDocument/2006/math">
                    <m:r>
                      <a:rPr lang="en-US" altLang="zh-CN" i="1" dirty="0">
                        <a:latin typeface="Cambria Math" panose="02040503050406030204" pitchFamily="18" charset="0"/>
                      </a:rPr>
                      <m:t>𝐺</m:t>
                    </m:r>
                  </m:oMath>
                </a14:m>
                <a:r>
                  <a:rPr lang="en-US" altLang="zh-CN" dirty="0"/>
                  <a:t> </a:t>
                </a:r>
                <a:r>
                  <a:rPr lang="en-US" altLang="zh-CN" dirty="0" smtClean="0"/>
                  <a:t>connecting them together</a:t>
                </a:r>
              </a:p>
              <a:p>
                <a:pPr lvl="1"/>
                <a14:m>
                  <m:oMath xmlns:m="http://schemas.openxmlformats.org/officeDocument/2006/math">
                    <m:r>
                      <m:rPr>
                        <m:sty m:val="p"/>
                      </m:rPr>
                      <a:rPr lang="en-US" altLang="zh-CN" b="0" i="0" smtClean="0">
                        <a:latin typeface="Cambria Math" panose="02040503050406030204" pitchFamily="18" charset="0"/>
                      </a:rPr>
                      <m:t>Θ</m:t>
                    </m:r>
                    <m:r>
                      <a:rPr lang="en-US" altLang="zh-CN" b="0" i="1" smtClean="0">
                        <a:latin typeface="Cambria Math" panose="02040503050406030204" pitchFamily="18" charset="0"/>
                      </a:rPr>
                      <m:t>=</m:t>
                    </m:r>
                    <m:d>
                      <m:dPr>
                        <m:begChr m:val="{"/>
                        <m:endChr m:val="}"/>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𝜃</m:t>
                            </m:r>
                          </m:e>
                          <m:sub>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𝜋</m:t>
                                </m:r>
                              </m:e>
                              <m:sub>
                                <m:r>
                                  <a:rPr lang="en-US" altLang="zh-CN" b="0" i="1" smtClean="0">
                                    <a:latin typeface="Cambria Math" panose="02040503050406030204" pitchFamily="18" charset="0"/>
                                  </a:rPr>
                                  <m:t>𝑖</m:t>
                                </m:r>
                              </m:sub>
                            </m:sSub>
                          </m:sub>
                        </m:sSub>
                      </m:e>
                    </m:d>
                    <m:r>
                      <a:rPr lang="en-US" altLang="zh-CN" b="0" i="1" smtClean="0">
                        <a:latin typeface="Cambria Math" panose="02040503050406030204" pitchFamily="18" charset="0"/>
                      </a:rPr>
                      <m:t>,  </m:t>
                    </m:r>
                    <m:sSub>
                      <m:sSubPr>
                        <m:ctrlPr>
                          <a:rPr lang="en-US" altLang="zh-CN" i="1">
                            <a:latin typeface="Cambria Math" panose="02040503050406030204" pitchFamily="18" charset="0"/>
                          </a:rPr>
                        </m:ctrlPr>
                      </m:sSubPr>
                      <m:e>
                        <m:r>
                          <a:rPr lang="en-US" altLang="zh-CN" i="1">
                            <a:latin typeface="Cambria Math" panose="02040503050406030204" pitchFamily="18" charset="0"/>
                          </a:rPr>
                          <m:t>𝜃</m:t>
                        </m:r>
                      </m:e>
                      <m:sub>
                        <m:sSub>
                          <m:sSubPr>
                            <m:ctrlPr>
                              <a:rPr lang="en-US"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i="1">
                                <a:latin typeface="Cambria Math" panose="02040503050406030204" pitchFamily="18" charset="0"/>
                              </a:rPr>
                              <m:t>𝑖</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𝜋</m:t>
                            </m:r>
                          </m:e>
                          <m:sub>
                            <m:r>
                              <a:rPr lang="en-US" altLang="zh-CN" i="1">
                                <a:latin typeface="Cambria Math" panose="02040503050406030204" pitchFamily="18" charset="0"/>
                              </a:rPr>
                              <m:t>𝑖</m:t>
                            </m:r>
                          </m:sub>
                        </m:sSub>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𝑃</m:t>
                        </m:r>
                      </m:e>
                      <m:sub>
                        <m:r>
                          <a:rPr lang="en-US" altLang="zh-CN" b="0" i="1" smtClean="0">
                            <a:latin typeface="Cambria Math" panose="02040503050406030204" pitchFamily="18" charset="0"/>
                          </a:rPr>
                          <m:t>𝐵</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𝜋</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m:t>
                    </m:r>
                  </m:oMath>
                </a14:m>
                <a:r>
                  <a:rPr lang="en-US" altLang="zh-CN" dirty="0" smtClean="0"/>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𝜋</m:t>
                        </m:r>
                      </m:e>
                      <m:sub>
                        <m:r>
                          <a:rPr lang="en-US" altLang="zh-CN" i="1">
                            <a:latin typeface="Cambria Math" panose="02040503050406030204" pitchFamily="18" charset="0"/>
                          </a:rPr>
                          <m:t>𝑖</m:t>
                        </m:r>
                      </m:sub>
                    </m:sSub>
                  </m:oMath>
                </a14:m>
                <a:r>
                  <a:rPr lang="en-US" altLang="zh-CN" dirty="0" smtClean="0"/>
                  <a:t> is a set consisting of all parent nodes of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i="1">
                            <a:latin typeface="Cambria Math" panose="02040503050406030204" pitchFamily="18" charset="0"/>
                          </a:rPr>
                          <m:t>𝑖</m:t>
                        </m:r>
                      </m:sub>
                    </m:sSub>
                  </m:oMath>
                </a14:m>
                <a:endParaRPr lang="en-US" altLang="zh-CN"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r="-1444"/>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12/16/2020</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34</a:t>
            </a:fld>
            <a:endParaRPr lang="en-US"/>
          </a:p>
        </p:txBody>
      </p:sp>
      <p:grpSp>
        <p:nvGrpSpPr>
          <p:cNvPr id="33" name="组合 32"/>
          <p:cNvGrpSpPr/>
          <p:nvPr/>
        </p:nvGrpSpPr>
        <p:grpSpPr>
          <a:xfrm>
            <a:off x="587829" y="4414345"/>
            <a:ext cx="5800059" cy="1886882"/>
            <a:chOff x="1310156" y="4398579"/>
            <a:chExt cx="5800059" cy="1886882"/>
          </a:xfrm>
        </p:grpSpPr>
        <p:grpSp>
          <p:nvGrpSpPr>
            <p:cNvPr id="9" name="组合 8"/>
            <p:cNvGrpSpPr/>
            <p:nvPr/>
          </p:nvGrpSpPr>
          <p:grpSpPr>
            <a:xfrm>
              <a:off x="2231601" y="4398579"/>
              <a:ext cx="1407281" cy="725214"/>
              <a:chOff x="986112" y="4398579"/>
              <a:chExt cx="1407281" cy="725214"/>
            </a:xfrm>
          </p:grpSpPr>
          <p:sp>
            <p:nvSpPr>
              <p:cNvPr id="7" name="椭圆 6"/>
              <p:cNvSpPr/>
              <p:nvPr/>
            </p:nvSpPr>
            <p:spPr>
              <a:xfrm>
                <a:off x="986112" y="4398579"/>
                <a:ext cx="1337095" cy="725214"/>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8" name="文本框 7"/>
                  <p:cNvSpPr txBox="1"/>
                  <p:nvPr/>
                </p:nvSpPr>
                <p:spPr>
                  <a:xfrm>
                    <a:off x="1166741" y="4572001"/>
                    <a:ext cx="1226652" cy="400110"/>
                  </a:xfrm>
                  <a:prstGeom prst="rect">
                    <a:avLst/>
                  </a:prstGeom>
                  <a:noFill/>
                </p:spPr>
                <p:txBody>
                  <a:bodyPr wrap="square" rtlCol="0">
                    <a:spAutoFit/>
                  </a:bodyPr>
                  <a:lstStyle/>
                  <a:p>
                    <a14:m>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1</m:t>
                            </m:r>
                          </m:sub>
                        </m:sSub>
                      </m:oMath>
                    </a14:m>
                    <a:r>
                      <a:rPr lang="en-US" altLang="zh-CN" sz="2000" dirty="0" smtClean="0"/>
                      <a:t>(</a:t>
                    </a:r>
                    <a:r>
                      <a:rPr lang="zh-CN" altLang="en-US" sz="2000" dirty="0" smtClean="0">
                        <a:latin typeface="楷体" panose="02010609060101010101" pitchFamily="49" charset="-122"/>
                        <a:ea typeface="楷体" panose="02010609060101010101" pitchFamily="49" charset="-122"/>
                      </a:rPr>
                      <a:t>好瓜</a:t>
                    </a:r>
                    <a:r>
                      <a:rPr lang="en-US" altLang="zh-CN" sz="2000" dirty="0" smtClean="0"/>
                      <a:t>)</a:t>
                    </a:r>
                    <a:endParaRPr lang="zh-CN" altLang="en-US" sz="2000" dirty="0"/>
                  </a:p>
                </p:txBody>
              </p:sp>
            </mc:Choice>
            <mc:Fallback xmlns="">
              <p:sp>
                <p:nvSpPr>
                  <p:cNvPr id="8" name="文本框 7"/>
                  <p:cNvSpPr txBox="1">
                    <a:spLocks noRot="1" noChangeAspect="1" noMove="1" noResize="1" noEditPoints="1" noAdjustHandles="1" noChangeArrowheads="1" noChangeShapeType="1" noTextEdit="1"/>
                  </p:cNvSpPr>
                  <p:nvPr/>
                </p:nvSpPr>
                <p:spPr>
                  <a:xfrm>
                    <a:off x="1166741" y="4572001"/>
                    <a:ext cx="1226652" cy="400110"/>
                  </a:xfrm>
                  <a:prstGeom prst="rect">
                    <a:avLst/>
                  </a:prstGeom>
                  <a:blipFill>
                    <a:blip r:embed="rId3"/>
                    <a:stretch>
                      <a:fillRect t="-13846" b="-29231"/>
                    </a:stretch>
                  </a:blipFill>
                </p:spPr>
                <p:txBody>
                  <a:bodyPr/>
                  <a:lstStyle/>
                  <a:p>
                    <a:r>
                      <a:rPr lang="zh-CN" altLang="en-US">
                        <a:noFill/>
                      </a:rPr>
                      <a:t> </a:t>
                    </a:r>
                  </a:p>
                </p:txBody>
              </p:sp>
            </mc:Fallback>
          </mc:AlternateContent>
        </p:grpSp>
        <p:grpSp>
          <p:nvGrpSpPr>
            <p:cNvPr id="10" name="组合 9"/>
            <p:cNvGrpSpPr/>
            <p:nvPr/>
          </p:nvGrpSpPr>
          <p:grpSpPr>
            <a:xfrm>
              <a:off x="4649616" y="4414345"/>
              <a:ext cx="1337095" cy="725214"/>
              <a:chOff x="1049168" y="4414345"/>
              <a:chExt cx="1337095" cy="725214"/>
            </a:xfrm>
          </p:grpSpPr>
          <p:sp>
            <p:nvSpPr>
              <p:cNvPr id="11" name="椭圆 10"/>
              <p:cNvSpPr/>
              <p:nvPr/>
            </p:nvSpPr>
            <p:spPr>
              <a:xfrm>
                <a:off x="1049168" y="4414345"/>
                <a:ext cx="1337095" cy="725214"/>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2" name="文本框 11"/>
                  <p:cNvSpPr txBox="1"/>
                  <p:nvPr/>
                </p:nvSpPr>
                <p:spPr>
                  <a:xfrm>
                    <a:off x="1198264" y="4587767"/>
                    <a:ext cx="1129127" cy="400110"/>
                  </a:xfrm>
                  <a:prstGeom prst="rect">
                    <a:avLst/>
                  </a:prstGeom>
                  <a:noFill/>
                </p:spPr>
                <p:txBody>
                  <a:bodyPr wrap="square" rtlCol="0">
                    <a:spAutoFit/>
                  </a:bodyPr>
                  <a:lstStyle/>
                  <a:p>
                    <a14:m>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2</m:t>
                            </m:r>
                          </m:sub>
                        </m:sSub>
                      </m:oMath>
                    </a14:m>
                    <a:r>
                      <a:rPr lang="en-US" altLang="zh-CN" sz="2000" dirty="0" smtClean="0"/>
                      <a:t>(</a:t>
                    </a:r>
                    <a:r>
                      <a:rPr lang="zh-CN" altLang="en-US" sz="2000" dirty="0" smtClean="0">
                        <a:latin typeface="楷体" panose="02010609060101010101" pitchFamily="49" charset="-122"/>
                        <a:ea typeface="楷体" panose="02010609060101010101" pitchFamily="49" charset="-122"/>
                      </a:rPr>
                      <a:t>甜度</a:t>
                    </a:r>
                    <a:r>
                      <a:rPr lang="en-US" altLang="zh-CN" sz="2000" dirty="0" smtClean="0"/>
                      <a:t>)</a:t>
                    </a:r>
                    <a:endParaRPr lang="zh-CN" altLang="en-US" sz="2000" dirty="0"/>
                  </a:p>
                </p:txBody>
              </p:sp>
            </mc:Choice>
            <mc:Fallback xmlns="">
              <p:sp>
                <p:nvSpPr>
                  <p:cNvPr id="12" name="文本框 11"/>
                  <p:cNvSpPr txBox="1">
                    <a:spLocks noRot="1" noChangeAspect="1" noMove="1" noResize="1" noEditPoints="1" noAdjustHandles="1" noChangeArrowheads="1" noChangeShapeType="1" noTextEdit="1"/>
                  </p:cNvSpPr>
                  <p:nvPr/>
                </p:nvSpPr>
                <p:spPr>
                  <a:xfrm>
                    <a:off x="1198264" y="4587767"/>
                    <a:ext cx="1129127" cy="400110"/>
                  </a:xfrm>
                  <a:prstGeom prst="rect">
                    <a:avLst/>
                  </a:prstGeom>
                  <a:blipFill>
                    <a:blip r:embed="rId4"/>
                    <a:stretch>
                      <a:fillRect t="-12121" r="-3243" b="-27273"/>
                    </a:stretch>
                  </a:blipFill>
                </p:spPr>
                <p:txBody>
                  <a:bodyPr/>
                  <a:lstStyle/>
                  <a:p>
                    <a:r>
                      <a:rPr lang="zh-CN" altLang="en-US">
                        <a:noFill/>
                      </a:rPr>
                      <a:t> </a:t>
                    </a:r>
                  </a:p>
                </p:txBody>
              </p:sp>
            </mc:Fallback>
          </mc:AlternateContent>
        </p:grpSp>
        <p:grpSp>
          <p:nvGrpSpPr>
            <p:cNvPr id="13" name="组合 12"/>
            <p:cNvGrpSpPr/>
            <p:nvPr/>
          </p:nvGrpSpPr>
          <p:grpSpPr>
            <a:xfrm>
              <a:off x="1310156" y="5560247"/>
              <a:ext cx="1407281" cy="725214"/>
              <a:chOff x="1427544" y="4398579"/>
              <a:chExt cx="1407281" cy="725214"/>
            </a:xfrm>
          </p:grpSpPr>
          <p:sp>
            <p:nvSpPr>
              <p:cNvPr id="14" name="椭圆 13"/>
              <p:cNvSpPr/>
              <p:nvPr/>
            </p:nvSpPr>
            <p:spPr>
              <a:xfrm>
                <a:off x="1427544" y="4398579"/>
                <a:ext cx="1337095" cy="725214"/>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5" name="文本框 14"/>
                  <p:cNvSpPr txBox="1"/>
                  <p:nvPr/>
                </p:nvSpPr>
                <p:spPr>
                  <a:xfrm>
                    <a:off x="1608173" y="4572001"/>
                    <a:ext cx="1226652" cy="400110"/>
                  </a:xfrm>
                  <a:prstGeom prst="rect">
                    <a:avLst/>
                  </a:prstGeom>
                  <a:noFill/>
                </p:spPr>
                <p:txBody>
                  <a:bodyPr wrap="square" rtlCol="0">
                    <a:spAutoFit/>
                  </a:bodyPr>
                  <a:lstStyle/>
                  <a:p>
                    <a14:m>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3</m:t>
                            </m:r>
                          </m:sub>
                        </m:sSub>
                      </m:oMath>
                    </a14:m>
                    <a:r>
                      <a:rPr lang="en-US" altLang="zh-CN" sz="2000" dirty="0" smtClean="0"/>
                      <a:t>(</a:t>
                    </a:r>
                    <a:r>
                      <a:rPr lang="zh-CN" altLang="en-US" sz="2000" dirty="0" smtClean="0">
                        <a:latin typeface="楷体" panose="02010609060101010101" pitchFamily="49" charset="-122"/>
                        <a:ea typeface="楷体" panose="02010609060101010101" pitchFamily="49" charset="-122"/>
                      </a:rPr>
                      <a:t>敲声</a:t>
                    </a:r>
                    <a:r>
                      <a:rPr lang="en-US" altLang="zh-CN" sz="2000" dirty="0" smtClean="0"/>
                      <a:t>)</a:t>
                    </a:r>
                    <a:endParaRPr lang="zh-CN" altLang="en-US" sz="2000" dirty="0"/>
                  </a:p>
                </p:txBody>
              </p:sp>
            </mc:Choice>
            <mc:Fallback xmlns="">
              <p:sp>
                <p:nvSpPr>
                  <p:cNvPr id="15" name="文本框 14"/>
                  <p:cNvSpPr txBox="1">
                    <a:spLocks noRot="1" noChangeAspect="1" noMove="1" noResize="1" noEditPoints="1" noAdjustHandles="1" noChangeArrowheads="1" noChangeShapeType="1" noTextEdit="1"/>
                  </p:cNvSpPr>
                  <p:nvPr/>
                </p:nvSpPr>
                <p:spPr>
                  <a:xfrm>
                    <a:off x="1608173" y="4572001"/>
                    <a:ext cx="1226652" cy="400110"/>
                  </a:xfrm>
                  <a:prstGeom prst="rect">
                    <a:avLst/>
                  </a:prstGeom>
                  <a:blipFill>
                    <a:blip r:embed="rId5"/>
                    <a:stretch>
                      <a:fillRect t="-12121" b="-27273"/>
                    </a:stretch>
                  </a:blipFill>
                </p:spPr>
                <p:txBody>
                  <a:bodyPr/>
                  <a:lstStyle/>
                  <a:p>
                    <a:r>
                      <a:rPr lang="zh-CN" altLang="en-US">
                        <a:noFill/>
                      </a:rPr>
                      <a:t> </a:t>
                    </a:r>
                  </a:p>
                </p:txBody>
              </p:sp>
            </mc:Fallback>
          </mc:AlternateContent>
        </p:grpSp>
        <p:grpSp>
          <p:nvGrpSpPr>
            <p:cNvPr id="16" name="组合 15"/>
            <p:cNvGrpSpPr/>
            <p:nvPr/>
          </p:nvGrpSpPr>
          <p:grpSpPr>
            <a:xfrm>
              <a:off x="3495547" y="5560247"/>
              <a:ext cx="1407281" cy="725214"/>
              <a:chOff x="1096462" y="4398579"/>
              <a:chExt cx="1407281" cy="725214"/>
            </a:xfrm>
          </p:grpSpPr>
          <p:sp>
            <p:nvSpPr>
              <p:cNvPr id="17" name="椭圆 16"/>
              <p:cNvSpPr/>
              <p:nvPr/>
            </p:nvSpPr>
            <p:spPr>
              <a:xfrm>
                <a:off x="1096462" y="4398579"/>
                <a:ext cx="1337095" cy="725214"/>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8" name="文本框 17"/>
                  <p:cNvSpPr txBox="1"/>
                  <p:nvPr/>
                </p:nvSpPr>
                <p:spPr>
                  <a:xfrm>
                    <a:off x="1277091" y="4572001"/>
                    <a:ext cx="1226652" cy="400110"/>
                  </a:xfrm>
                  <a:prstGeom prst="rect">
                    <a:avLst/>
                  </a:prstGeom>
                  <a:noFill/>
                </p:spPr>
                <p:txBody>
                  <a:bodyPr wrap="square" rtlCol="0">
                    <a:spAutoFit/>
                  </a:bodyPr>
                  <a:lstStyle/>
                  <a:p>
                    <a14:m>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4</m:t>
                            </m:r>
                          </m:sub>
                        </m:sSub>
                      </m:oMath>
                    </a14:m>
                    <a:r>
                      <a:rPr lang="en-US" altLang="zh-CN" sz="2000" dirty="0" smtClean="0"/>
                      <a:t>(</a:t>
                    </a:r>
                    <a:r>
                      <a:rPr lang="zh-CN" altLang="en-US" sz="2000" dirty="0" smtClean="0">
                        <a:latin typeface="楷体" panose="02010609060101010101" pitchFamily="49" charset="-122"/>
                        <a:ea typeface="楷体" panose="02010609060101010101" pitchFamily="49" charset="-122"/>
                      </a:rPr>
                      <a:t>色泽</a:t>
                    </a:r>
                    <a:r>
                      <a:rPr lang="en-US" altLang="zh-CN" sz="2000" dirty="0" smtClean="0"/>
                      <a:t>)</a:t>
                    </a:r>
                    <a:endParaRPr lang="zh-CN" altLang="en-US" sz="2000" dirty="0"/>
                  </a:p>
                </p:txBody>
              </p:sp>
            </mc:Choice>
            <mc:Fallback xmlns="">
              <p:sp>
                <p:nvSpPr>
                  <p:cNvPr id="18" name="文本框 17"/>
                  <p:cNvSpPr txBox="1">
                    <a:spLocks noRot="1" noChangeAspect="1" noMove="1" noResize="1" noEditPoints="1" noAdjustHandles="1" noChangeArrowheads="1" noChangeShapeType="1" noTextEdit="1"/>
                  </p:cNvSpPr>
                  <p:nvPr/>
                </p:nvSpPr>
                <p:spPr>
                  <a:xfrm>
                    <a:off x="1277091" y="4572001"/>
                    <a:ext cx="1226652" cy="400110"/>
                  </a:xfrm>
                  <a:prstGeom prst="rect">
                    <a:avLst/>
                  </a:prstGeom>
                  <a:blipFill>
                    <a:blip r:embed="rId6"/>
                    <a:stretch>
                      <a:fillRect t="-12121" b="-27273"/>
                    </a:stretch>
                  </a:blipFill>
                </p:spPr>
                <p:txBody>
                  <a:bodyPr/>
                  <a:lstStyle/>
                  <a:p>
                    <a:r>
                      <a:rPr lang="zh-CN" altLang="en-US">
                        <a:noFill/>
                      </a:rPr>
                      <a:t> </a:t>
                    </a:r>
                  </a:p>
                </p:txBody>
              </p:sp>
            </mc:Fallback>
          </mc:AlternateContent>
        </p:grpSp>
        <p:grpSp>
          <p:nvGrpSpPr>
            <p:cNvPr id="19" name="组合 18"/>
            <p:cNvGrpSpPr/>
            <p:nvPr/>
          </p:nvGrpSpPr>
          <p:grpSpPr>
            <a:xfrm>
              <a:off x="5702934" y="5518344"/>
              <a:ext cx="1407281" cy="725214"/>
              <a:chOff x="765391" y="4398579"/>
              <a:chExt cx="1407281" cy="725214"/>
            </a:xfrm>
          </p:grpSpPr>
          <p:sp>
            <p:nvSpPr>
              <p:cNvPr id="20" name="椭圆 19"/>
              <p:cNvSpPr/>
              <p:nvPr/>
            </p:nvSpPr>
            <p:spPr>
              <a:xfrm>
                <a:off x="765391" y="4398579"/>
                <a:ext cx="1337095" cy="725214"/>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21" name="文本框 20"/>
                  <p:cNvSpPr txBox="1"/>
                  <p:nvPr/>
                </p:nvSpPr>
                <p:spPr>
                  <a:xfrm>
                    <a:off x="946020" y="4572001"/>
                    <a:ext cx="1226652" cy="400110"/>
                  </a:xfrm>
                  <a:prstGeom prst="rect">
                    <a:avLst/>
                  </a:prstGeom>
                  <a:noFill/>
                </p:spPr>
                <p:txBody>
                  <a:bodyPr wrap="square" rtlCol="0">
                    <a:spAutoFit/>
                  </a:bodyPr>
                  <a:lstStyle/>
                  <a:p>
                    <a14:m>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5</m:t>
                            </m:r>
                          </m:sub>
                        </m:sSub>
                      </m:oMath>
                    </a14:m>
                    <a:r>
                      <a:rPr lang="en-US" altLang="zh-CN" sz="2000" dirty="0" smtClean="0"/>
                      <a:t>(</a:t>
                    </a:r>
                    <a:r>
                      <a:rPr lang="zh-CN" altLang="en-US" sz="2000" dirty="0" smtClean="0">
                        <a:latin typeface="楷体" panose="02010609060101010101" pitchFamily="49" charset="-122"/>
                        <a:ea typeface="楷体" panose="02010609060101010101" pitchFamily="49" charset="-122"/>
                      </a:rPr>
                      <a:t>根蒂</a:t>
                    </a:r>
                    <a:r>
                      <a:rPr lang="en-US" altLang="zh-CN" sz="2000" dirty="0" smtClean="0"/>
                      <a:t>)</a:t>
                    </a:r>
                    <a:endParaRPr lang="zh-CN" altLang="en-US" sz="2000" dirty="0"/>
                  </a:p>
                </p:txBody>
              </p:sp>
            </mc:Choice>
            <mc:Fallback xmlns="">
              <p:sp>
                <p:nvSpPr>
                  <p:cNvPr id="21" name="文本框 20"/>
                  <p:cNvSpPr txBox="1">
                    <a:spLocks noRot="1" noChangeAspect="1" noMove="1" noResize="1" noEditPoints="1" noAdjustHandles="1" noChangeArrowheads="1" noChangeShapeType="1" noTextEdit="1"/>
                  </p:cNvSpPr>
                  <p:nvPr/>
                </p:nvSpPr>
                <p:spPr>
                  <a:xfrm>
                    <a:off x="946020" y="4572001"/>
                    <a:ext cx="1226652" cy="400110"/>
                  </a:xfrm>
                  <a:prstGeom prst="rect">
                    <a:avLst/>
                  </a:prstGeom>
                  <a:blipFill>
                    <a:blip r:embed="rId7"/>
                    <a:stretch>
                      <a:fillRect t="-12121" b="-27273"/>
                    </a:stretch>
                  </a:blipFill>
                </p:spPr>
                <p:txBody>
                  <a:bodyPr/>
                  <a:lstStyle/>
                  <a:p>
                    <a:r>
                      <a:rPr lang="zh-CN" altLang="en-US">
                        <a:noFill/>
                      </a:rPr>
                      <a:t> </a:t>
                    </a:r>
                  </a:p>
                </p:txBody>
              </p:sp>
            </mc:Fallback>
          </mc:AlternateContent>
        </p:grpSp>
        <p:cxnSp>
          <p:nvCxnSpPr>
            <p:cNvPr id="23" name="直接箭头连接符 22"/>
            <p:cNvCxnSpPr>
              <a:stCxn id="7" idx="3"/>
              <a:endCxn id="14" idx="0"/>
            </p:cNvCxnSpPr>
            <p:nvPr/>
          </p:nvCxnSpPr>
          <p:spPr>
            <a:xfrm flipH="1">
              <a:off x="1978704" y="5017588"/>
              <a:ext cx="448710" cy="54265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a:stCxn id="7" idx="5"/>
              <a:endCxn id="17" idx="0"/>
            </p:cNvCxnSpPr>
            <p:nvPr/>
          </p:nvCxnSpPr>
          <p:spPr>
            <a:xfrm>
              <a:off x="3372883" y="5017588"/>
              <a:ext cx="791212" cy="54265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a:endCxn id="17" idx="0"/>
            </p:cNvCxnSpPr>
            <p:nvPr/>
          </p:nvCxnSpPr>
          <p:spPr>
            <a:xfrm flipH="1">
              <a:off x="4164095" y="5032268"/>
              <a:ext cx="716749" cy="52797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a:stCxn id="11" idx="5"/>
              <a:endCxn id="20" idx="0"/>
            </p:cNvCxnSpPr>
            <p:nvPr/>
          </p:nvCxnSpPr>
          <p:spPr>
            <a:xfrm>
              <a:off x="5790898" y="5033354"/>
              <a:ext cx="580584" cy="48499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34" name="弧形 33"/>
          <p:cNvSpPr/>
          <p:nvPr/>
        </p:nvSpPr>
        <p:spPr>
          <a:xfrm flipH="1">
            <a:off x="5715237" y="4916351"/>
            <a:ext cx="1710107" cy="1319323"/>
          </a:xfrm>
          <a:prstGeom prst="arc">
            <a:avLst/>
          </a:prstGeom>
          <a:ln w="28575">
            <a:solidFill>
              <a:srgbClr val="FF0000"/>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aphicFrame>
        <p:nvGraphicFramePr>
          <p:cNvPr id="39" name="表格 38"/>
          <p:cNvGraphicFramePr>
            <a:graphicFrameLocks noGrp="1"/>
          </p:cNvGraphicFramePr>
          <p:nvPr>
            <p:extLst>
              <p:ext uri="{D42A27DB-BD31-4B8C-83A1-F6EECF244321}">
                <p14:modId xmlns:p14="http://schemas.microsoft.com/office/powerpoint/2010/main" val="1131141905"/>
              </p:ext>
            </p:extLst>
          </p:nvPr>
        </p:nvGraphicFramePr>
        <p:xfrm>
          <a:off x="6871703" y="4484714"/>
          <a:ext cx="2070087" cy="1097280"/>
        </p:xfrm>
        <a:graphic>
          <a:graphicData uri="http://schemas.openxmlformats.org/drawingml/2006/table">
            <a:tbl>
              <a:tblPr firstRow="1" bandRow="1">
                <a:tableStyleId>{5940675A-B579-460E-94D1-54222C63F5DA}</a:tableStyleId>
              </a:tblPr>
              <a:tblGrid>
                <a:gridCol w="588130">
                  <a:extLst>
                    <a:ext uri="{9D8B030D-6E8A-4147-A177-3AD203B41FA5}">
                      <a16:colId xmlns:a16="http://schemas.microsoft.com/office/drawing/2014/main" val="75128186"/>
                    </a:ext>
                  </a:extLst>
                </a:gridCol>
                <a:gridCol w="791928">
                  <a:extLst>
                    <a:ext uri="{9D8B030D-6E8A-4147-A177-3AD203B41FA5}">
                      <a16:colId xmlns:a16="http://schemas.microsoft.com/office/drawing/2014/main" val="3824044996"/>
                    </a:ext>
                  </a:extLst>
                </a:gridCol>
                <a:gridCol w="690029">
                  <a:extLst>
                    <a:ext uri="{9D8B030D-6E8A-4147-A177-3AD203B41FA5}">
                      <a16:colId xmlns:a16="http://schemas.microsoft.com/office/drawing/2014/main" val="185131464"/>
                    </a:ext>
                  </a:extLst>
                </a:gridCol>
              </a:tblGrid>
              <a:tr h="351306">
                <a:tc>
                  <a:txBody>
                    <a:bodyPr/>
                    <a:lstStyle/>
                    <a:p>
                      <a:pPr algn="ctr"/>
                      <a:endParaRPr lang="zh-CN" altLang="en-US" dirty="0"/>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CN" altLang="en-US" dirty="0" smtClean="0"/>
                        <a:t>硬挺</a:t>
                      </a:r>
                      <a:endParaRPr lang="zh-CN" altLang="en-US" dirty="0"/>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CN" altLang="en-US" dirty="0" smtClean="0"/>
                        <a:t>蜷缩</a:t>
                      </a:r>
                      <a:endParaRPr lang="zh-CN" altLang="en-US" dirty="0"/>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41326731"/>
                  </a:ext>
                </a:extLst>
              </a:tr>
              <a:tr h="341726">
                <a:tc>
                  <a:txBody>
                    <a:bodyPr/>
                    <a:lstStyle/>
                    <a:p>
                      <a:pPr algn="ctr"/>
                      <a:r>
                        <a:rPr lang="zh-CN" altLang="en-US" dirty="0" smtClean="0"/>
                        <a:t>高</a:t>
                      </a:r>
                      <a:endParaRPr lang="zh-CN" altLang="en-US" dirty="0"/>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dirty="0" smtClean="0"/>
                        <a:t>0.1</a:t>
                      </a:r>
                      <a:endParaRPr lang="zh-CN" altLang="en-US" dirty="0"/>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dirty="0" smtClean="0"/>
                        <a:t>0.9</a:t>
                      </a:r>
                      <a:endParaRPr lang="zh-CN" altLang="en-US" dirty="0"/>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53891095"/>
                  </a:ext>
                </a:extLst>
              </a:tr>
              <a:tr h="341726">
                <a:tc>
                  <a:txBody>
                    <a:bodyPr/>
                    <a:lstStyle/>
                    <a:p>
                      <a:pPr algn="ctr"/>
                      <a:r>
                        <a:rPr lang="zh-CN" altLang="en-US" dirty="0" smtClean="0"/>
                        <a:t>低</a:t>
                      </a:r>
                      <a:endParaRPr lang="zh-CN" altLang="en-US" dirty="0"/>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dirty="0" smtClean="0"/>
                        <a:t>0.7</a:t>
                      </a:r>
                      <a:endParaRPr lang="zh-CN" altLang="en-US" dirty="0"/>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dirty="0" smtClean="0"/>
                        <a:t>0.3</a:t>
                      </a:r>
                      <a:endParaRPr lang="zh-CN" altLang="en-US" dirty="0"/>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2290710"/>
                  </a:ext>
                </a:extLst>
              </a:tr>
            </a:tbl>
          </a:graphicData>
        </a:graphic>
      </p:graphicFrame>
      <p:sp>
        <p:nvSpPr>
          <p:cNvPr id="42" name="文本框 41"/>
          <p:cNvSpPr txBox="1"/>
          <p:nvPr/>
        </p:nvSpPr>
        <p:spPr>
          <a:xfrm>
            <a:off x="7906746" y="4114800"/>
            <a:ext cx="1035044" cy="369332"/>
          </a:xfrm>
          <a:prstGeom prst="rect">
            <a:avLst/>
          </a:prstGeom>
          <a:noFill/>
        </p:spPr>
        <p:txBody>
          <a:bodyPr wrap="square" rtlCol="0">
            <a:spAutoFit/>
          </a:bodyPr>
          <a:lstStyle/>
          <a:p>
            <a:r>
              <a:rPr lang="zh-CN" altLang="en-US" dirty="0" smtClean="0"/>
              <a:t>根蒂</a:t>
            </a:r>
            <a:endParaRPr lang="zh-CN" altLang="en-US" dirty="0"/>
          </a:p>
        </p:txBody>
      </p:sp>
      <p:sp>
        <p:nvSpPr>
          <p:cNvPr id="43" name="文本框 42"/>
          <p:cNvSpPr txBox="1"/>
          <p:nvPr/>
        </p:nvSpPr>
        <p:spPr>
          <a:xfrm>
            <a:off x="6452958" y="4757792"/>
            <a:ext cx="483445" cy="646331"/>
          </a:xfrm>
          <a:prstGeom prst="rect">
            <a:avLst/>
          </a:prstGeom>
          <a:noFill/>
        </p:spPr>
        <p:txBody>
          <a:bodyPr wrap="square" rtlCol="0">
            <a:spAutoFit/>
          </a:bodyPr>
          <a:lstStyle/>
          <a:p>
            <a:r>
              <a:rPr lang="zh-CN" altLang="en-US" dirty="0" smtClean="0"/>
              <a:t>甜度</a:t>
            </a:r>
            <a:endParaRPr lang="zh-CN" altLang="en-US" dirty="0"/>
          </a:p>
        </p:txBody>
      </p:sp>
    </p:spTree>
    <p:extLst>
      <p:ext uri="{BB962C8B-B14F-4D97-AF65-F5344CB8AC3E}">
        <p14:creationId xmlns:p14="http://schemas.microsoft.com/office/powerpoint/2010/main" val="33392795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Bayesian network</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smtClean="0"/>
                  <a:t>Each </a:t>
                </a:r>
                <a:r>
                  <a:rPr lang="en-US" altLang="zh-CN" dirty="0"/>
                  <a:t>node is </a:t>
                </a:r>
                <a:r>
                  <a:rPr lang="en-US" altLang="zh-CN" dirty="0" smtClean="0"/>
                  <a:t>independent of its non-descendants </a:t>
                </a:r>
                <a:r>
                  <a:rPr lang="en-US" altLang="zh-CN" dirty="0"/>
                  <a:t>given its </a:t>
                </a:r>
                <a:r>
                  <a:rPr lang="en-US" altLang="zh-CN" dirty="0" smtClean="0"/>
                  <a:t>parents. The joint distribution of attributes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2</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𝑑</m:t>
                        </m:r>
                      </m:sub>
                    </m:sSub>
                  </m:oMath>
                </a14:m>
                <a:r>
                  <a:rPr lang="zh-CN" altLang="en-US" dirty="0" smtClean="0"/>
                  <a:t> </a:t>
                </a:r>
                <a:r>
                  <a:rPr lang="en-US" altLang="zh-CN" dirty="0" smtClean="0"/>
                  <a:t>can be written as</a:t>
                </a:r>
              </a:p>
              <a:p>
                <a:pPr algn="ctr"/>
                <a:endParaRPr lang="en-US" altLang="zh-CN" dirty="0"/>
              </a:p>
              <a:p>
                <a:endParaRPr lang="en-US" altLang="zh-CN" dirty="0" smtClean="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r="-1064"/>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12/16/2020</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35</a:t>
            </a:fld>
            <a:endParaRPr lang="en-US"/>
          </a:p>
        </p:txBody>
      </p:sp>
      <mc:AlternateContent xmlns:mc="http://schemas.openxmlformats.org/markup-compatibility/2006" xmlns:a14="http://schemas.microsoft.com/office/drawing/2010/main">
        <mc:Choice Requires="a14">
          <p:sp>
            <p:nvSpPr>
              <p:cNvPr id="7" name="矩形 6"/>
              <p:cNvSpPr/>
              <p:nvPr/>
            </p:nvSpPr>
            <p:spPr>
              <a:xfrm>
                <a:off x="1462370" y="2080178"/>
                <a:ext cx="6221639" cy="113826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CN" sz="2400" i="1" smtClean="0">
                              <a:latin typeface="Cambria Math" panose="02040503050406030204" pitchFamily="18" charset="0"/>
                            </a:rPr>
                          </m:ctrlPr>
                        </m:sSubPr>
                        <m:e>
                          <m:r>
                            <a:rPr lang="en-US" altLang="zh-CN" sz="2400" i="1">
                              <a:latin typeface="Cambria Math" panose="02040503050406030204" pitchFamily="18" charset="0"/>
                            </a:rPr>
                            <m:t>𝑃</m:t>
                          </m:r>
                        </m:e>
                        <m:sub>
                          <m:r>
                            <a:rPr lang="en-US" altLang="zh-CN" sz="2400" i="1">
                              <a:latin typeface="Cambria Math" panose="02040503050406030204" pitchFamily="18" charset="0"/>
                            </a:rPr>
                            <m:t>𝐵</m:t>
                          </m:r>
                        </m:sub>
                      </m:sSub>
                      <m:d>
                        <m:dPr>
                          <m:ctrlPr>
                            <a:rPr lang="en-US" altLang="zh-CN" sz="2400" i="1">
                              <a:latin typeface="Cambria Math" panose="02040503050406030204" pitchFamily="18" charset="0"/>
                            </a:rPr>
                          </m:ctrlPr>
                        </m:dPr>
                        <m:e>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𝑥</m:t>
                              </m:r>
                            </m:e>
                            <m:sub>
                              <m:r>
                                <a:rPr lang="en-US" altLang="zh-CN" sz="2400" i="1">
                                  <a:latin typeface="Cambria Math" panose="02040503050406030204" pitchFamily="18" charset="0"/>
                                </a:rPr>
                                <m:t>1</m:t>
                              </m:r>
                            </m:sub>
                          </m:sSub>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𝑥</m:t>
                              </m:r>
                            </m:e>
                            <m:sub>
                              <m:r>
                                <a:rPr lang="en-US" altLang="zh-CN" sz="2400" i="1">
                                  <a:latin typeface="Cambria Math" panose="02040503050406030204" pitchFamily="18" charset="0"/>
                                </a:rPr>
                                <m:t>2</m:t>
                              </m:r>
                            </m:sub>
                          </m:sSub>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𝑥</m:t>
                              </m:r>
                            </m:e>
                            <m:sub>
                              <m:r>
                                <a:rPr lang="en-US" altLang="zh-CN" sz="2400" i="1">
                                  <a:latin typeface="Cambria Math" panose="02040503050406030204" pitchFamily="18" charset="0"/>
                                </a:rPr>
                                <m:t>𝑑</m:t>
                              </m:r>
                            </m:sub>
                          </m:sSub>
                        </m:e>
                      </m:d>
                      <m:r>
                        <a:rPr lang="en-US" altLang="zh-CN" sz="2400" i="1">
                          <a:latin typeface="Cambria Math" panose="02040503050406030204" pitchFamily="18" charset="0"/>
                        </a:rPr>
                        <m:t>=</m:t>
                      </m:r>
                      <m:nary>
                        <m:naryPr>
                          <m:chr m:val="∏"/>
                          <m:ctrlPr>
                            <a:rPr lang="en-US" altLang="zh-CN" sz="2400" i="1">
                              <a:latin typeface="Cambria Math" panose="02040503050406030204" pitchFamily="18" charset="0"/>
                            </a:rPr>
                          </m:ctrlPr>
                        </m:naryPr>
                        <m:sub>
                          <m:r>
                            <m:rPr>
                              <m:brk m:alnAt="23"/>
                            </m:rPr>
                            <a:rPr lang="en-US" altLang="zh-CN" sz="2400" b="0" i="1" smtClean="0">
                              <a:latin typeface="Cambria Math" panose="02040503050406030204" pitchFamily="18" charset="0"/>
                            </a:rPr>
                            <m:t>𝑖</m:t>
                          </m:r>
                          <m:r>
                            <a:rPr lang="en-US" altLang="zh-CN" sz="2400" b="0" i="1" smtClean="0">
                              <a:latin typeface="Cambria Math" panose="02040503050406030204" pitchFamily="18" charset="0"/>
                            </a:rPr>
                            <m:t>=1</m:t>
                          </m:r>
                        </m:sub>
                        <m:sup>
                          <m:r>
                            <a:rPr lang="en-US" altLang="zh-CN" sz="2400" b="0" i="1" smtClean="0">
                              <a:latin typeface="Cambria Math" panose="02040503050406030204" pitchFamily="18" charset="0"/>
                            </a:rPr>
                            <m:t>𝑑</m:t>
                          </m:r>
                        </m:sup>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𝑃</m:t>
                              </m:r>
                            </m:e>
                            <m:sub>
                              <m:r>
                                <a:rPr lang="en-US" altLang="zh-CN" sz="2400" b="0" i="1" smtClean="0">
                                  <a:latin typeface="Cambria Math" panose="02040503050406030204" pitchFamily="18" charset="0"/>
                                </a:rPr>
                                <m:t>𝐵</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𝑖</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𝜋</m:t>
                              </m:r>
                            </m:e>
                            <m:sub>
                              <m:r>
                                <a:rPr lang="en-US" altLang="zh-CN" sz="2400" b="0" i="1" smtClean="0">
                                  <a:latin typeface="Cambria Math" panose="02040503050406030204" pitchFamily="18" charset="0"/>
                                </a:rPr>
                                <m:t>𝑖</m:t>
                              </m:r>
                            </m:sub>
                          </m:sSub>
                          <m:r>
                            <a:rPr lang="en-US" altLang="zh-CN" sz="2400" b="0" i="1" smtClean="0">
                              <a:latin typeface="Cambria Math" panose="02040503050406030204" pitchFamily="18" charset="0"/>
                            </a:rPr>
                            <m:t>)</m:t>
                          </m:r>
                        </m:e>
                      </m:nary>
                      <m:r>
                        <a:rPr lang="en-US" altLang="zh-CN" sz="2400" b="0" i="1" smtClean="0">
                          <a:latin typeface="Cambria Math" panose="02040503050406030204" pitchFamily="18" charset="0"/>
                        </a:rPr>
                        <m:t>=</m:t>
                      </m:r>
                      <m:nary>
                        <m:naryPr>
                          <m:chr m:val="∏"/>
                          <m:ctrlPr>
                            <a:rPr lang="en-US" altLang="zh-CN" sz="2400" b="0" i="1" smtClean="0">
                              <a:latin typeface="Cambria Math" panose="02040503050406030204" pitchFamily="18" charset="0"/>
                            </a:rPr>
                          </m:ctrlPr>
                        </m:naryPr>
                        <m:sub>
                          <m:r>
                            <m:rPr>
                              <m:brk m:alnAt="23"/>
                            </m:rPr>
                            <a:rPr lang="en-US" altLang="zh-CN" sz="2400" b="0" i="1" smtClean="0">
                              <a:latin typeface="Cambria Math" panose="02040503050406030204" pitchFamily="18" charset="0"/>
                            </a:rPr>
                            <m:t>𝑖</m:t>
                          </m:r>
                          <m:r>
                            <a:rPr lang="en-US" altLang="zh-CN" sz="2400" b="0" i="1" smtClean="0">
                              <a:latin typeface="Cambria Math" panose="02040503050406030204" pitchFamily="18" charset="0"/>
                            </a:rPr>
                            <m:t>=1</m:t>
                          </m:r>
                        </m:sub>
                        <m:sup>
                          <m:r>
                            <a:rPr lang="en-US" altLang="zh-CN" sz="2400" b="0" i="1" smtClean="0">
                              <a:latin typeface="Cambria Math" panose="02040503050406030204" pitchFamily="18" charset="0"/>
                            </a:rPr>
                            <m:t>𝑑</m:t>
                          </m:r>
                        </m:sup>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𝜃</m:t>
                              </m:r>
                            </m:e>
                            <m:sub>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𝑖</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𝜋</m:t>
                                  </m:r>
                                </m:e>
                                <m:sub>
                                  <m:r>
                                    <a:rPr lang="en-US" altLang="zh-CN" sz="2400" b="0" i="1" smtClean="0">
                                      <a:latin typeface="Cambria Math" panose="02040503050406030204" pitchFamily="18" charset="0"/>
                                    </a:rPr>
                                    <m:t>𝑖</m:t>
                                  </m:r>
                                </m:sub>
                              </m:sSub>
                            </m:sub>
                          </m:sSub>
                        </m:e>
                      </m:nary>
                    </m:oMath>
                  </m:oMathPara>
                </a14:m>
                <a:endParaRPr lang="zh-CN" altLang="en-US" sz="2400" dirty="0"/>
              </a:p>
            </p:txBody>
          </p:sp>
        </mc:Choice>
        <mc:Fallback xmlns="">
          <p:sp>
            <p:nvSpPr>
              <p:cNvPr id="7" name="矩形 6"/>
              <p:cNvSpPr>
                <a:spLocks noRot="1" noChangeAspect="1" noMove="1" noResize="1" noEditPoints="1" noAdjustHandles="1" noChangeArrowheads="1" noChangeShapeType="1" noTextEdit="1"/>
              </p:cNvSpPr>
              <p:nvPr/>
            </p:nvSpPr>
            <p:spPr>
              <a:xfrm>
                <a:off x="1462370" y="2080178"/>
                <a:ext cx="6221639" cy="1138260"/>
              </a:xfrm>
              <a:prstGeom prst="rect">
                <a:avLst/>
              </a:prstGeom>
              <a:blipFill>
                <a:blip r:embed="rId3"/>
                <a:stretch>
                  <a:fillRect/>
                </a:stretch>
              </a:blipFill>
            </p:spPr>
            <p:txBody>
              <a:bodyPr/>
              <a:lstStyle/>
              <a:p>
                <a:r>
                  <a:rPr lang="zh-CN" altLang="en-US">
                    <a:noFill/>
                  </a:rPr>
                  <a:t> </a:t>
                </a:r>
              </a:p>
            </p:txBody>
          </p:sp>
        </mc:Fallback>
      </mc:AlternateContent>
      <p:grpSp>
        <p:nvGrpSpPr>
          <p:cNvPr id="8" name="组合 7"/>
          <p:cNvGrpSpPr/>
          <p:nvPr/>
        </p:nvGrpSpPr>
        <p:grpSpPr>
          <a:xfrm>
            <a:off x="587829" y="4414345"/>
            <a:ext cx="5800059" cy="1886882"/>
            <a:chOff x="1310156" y="4398579"/>
            <a:chExt cx="5800059" cy="1886882"/>
          </a:xfrm>
        </p:grpSpPr>
        <p:grpSp>
          <p:nvGrpSpPr>
            <p:cNvPr id="9" name="组合 8"/>
            <p:cNvGrpSpPr/>
            <p:nvPr/>
          </p:nvGrpSpPr>
          <p:grpSpPr>
            <a:xfrm>
              <a:off x="2231601" y="4398579"/>
              <a:ext cx="1407281" cy="725214"/>
              <a:chOff x="986112" y="4398579"/>
              <a:chExt cx="1407281" cy="725214"/>
            </a:xfrm>
          </p:grpSpPr>
          <p:sp>
            <p:nvSpPr>
              <p:cNvPr id="26" name="椭圆 25"/>
              <p:cNvSpPr/>
              <p:nvPr/>
            </p:nvSpPr>
            <p:spPr>
              <a:xfrm>
                <a:off x="986112" y="4398579"/>
                <a:ext cx="1337095" cy="725214"/>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27" name="文本框 26"/>
                  <p:cNvSpPr txBox="1"/>
                  <p:nvPr/>
                </p:nvSpPr>
                <p:spPr>
                  <a:xfrm>
                    <a:off x="1166741" y="4572001"/>
                    <a:ext cx="1226652" cy="400110"/>
                  </a:xfrm>
                  <a:prstGeom prst="rect">
                    <a:avLst/>
                  </a:prstGeom>
                  <a:noFill/>
                </p:spPr>
                <p:txBody>
                  <a:bodyPr wrap="square" rtlCol="0">
                    <a:spAutoFit/>
                  </a:bodyPr>
                  <a:lstStyle/>
                  <a:p>
                    <a14:m>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1</m:t>
                            </m:r>
                          </m:sub>
                        </m:sSub>
                      </m:oMath>
                    </a14:m>
                    <a:r>
                      <a:rPr lang="en-US" altLang="zh-CN" sz="2000" dirty="0" smtClean="0"/>
                      <a:t>(</a:t>
                    </a:r>
                    <a:r>
                      <a:rPr lang="zh-CN" altLang="en-US" sz="2000" dirty="0" smtClean="0">
                        <a:latin typeface="楷体" panose="02010609060101010101" pitchFamily="49" charset="-122"/>
                        <a:ea typeface="楷体" panose="02010609060101010101" pitchFamily="49" charset="-122"/>
                      </a:rPr>
                      <a:t>好瓜</a:t>
                    </a:r>
                    <a:r>
                      <a:rPr lang="en-US" altLang="zh-CN" sz="2000" dirty="0" smtClean="0"/>
                      <a:t>)</a:t>
                    </a:r>
                    <a:endParaRPr lang="zh-CN" altLang="en-US" sz="2000" dirty="0"/>
                  </a:p>
                </p:txBody>
              </p:sp>
            </mc:Choice>
            <mc:Fallback xmlns="">
              <p:sp>
                <p:nvSpPr>
                  <p:cNvPr id="27" name="文本框 26"/>
                  <p:cNvSpPr txBox="1">
                    <a:spLocks noRot="1" noChangeAspect="1" noMove="1" noResize="1" noEditPoints="1" noAdjustHandles="1" noChangeArrowheads="1" noChangeShapeType="1" noTextEdit="1"/>
                  </p:cNvSpPr>
                  <p:nvPr/>
                </p:nvSpPr>
                <p:spPr>
                  <a:xfrm>
                    <a:off x="1166741" y="4572001"/>
                    <a:ext cx="1226652" cy="400110"/>
                  </a:xfrm>
                  <a:prstGeom prst="rect">
                    <a:avLst/>
                  </a:prstGeom>
                  <a:blipFill>
                    <a:blip r:embed="rId4"/>
                    <a:stretch>
                      <a:fillRect t="-13846" b="-29231"/>
                    </a:stretch>
                  </a:blipFill>
                </p:spPr>
                <p:txBody>
                  <a:bodyPr/>
                  <a:lstStyle/>
                  <a:p>
                    <a:r>
                      <a:rPr lang="zh-CN" altLang="en-US">
                        <a:noFill/>
                      </a:rPr>
                      <a:t> </a:t>
                    </a:r>
                  </a:p>
                </p:txBody>
              </p:sp>
            </mc:Fallback>
          </mc:AlternateContent>
        </p:grpSp>
        <p:grpSp>
          <p:nvGrpSpPr>
            <p:cNvPr id="10" name="组合 9"/>
            <p:cNvGrpSpPr/>
            <p:nvPr/>
          </p:nvGrpSpPr>
          <p:grpSpPr>
            <a:xfrm>
              <a:off x="4649616" y="4414345"/>
              <a:ext cx="1337095" cy="725214"/>
              <a:chOff x="1049168" y="4414345"/>
              <a:chExt cx="1337095" cy="725214"/>
            </a:xfrm>
          </p:grpSpPr>
          <p:sp>
            <p:nvSpPr>
              <p:cNvPr id="24" name="椭圆 23"/>
              <p:cNvSpPr/>
              <p:nvPr/>
            </p:nvSpPr>
            <p:spPr>
              <a:xfrm>
                <a:off x="1049168" y="4414345"/>
                <a:ext cx="1337095" cy="725214"/>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25" name="文本框 24"/>
                  <p:cNvSpPr txBox="1"/>
                  <p:nvPr/>
                </p:nvSpPr>
                <p:spPr>
                  <a:xfrm>
                    <a:off x="1198264" y="4587767"/>
                    <a:ext cx="1129127" cy="400110"/>
                  </a:xfrm>
                  <a:prstGeom prst="rect">
                    <a:avLst/>
                  </a:prstGeom>
                  <a:noFill/>
                </p:spPr>
                <p:txBody>
                  <a:bodyPr wrap="square" rtlCol="0">
                    <a:spAutoFit/>
                  </a:bodyPr>
                  <a:lstStyle/>
                  <a:p>
                    <a14:m>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2</m:t>
                            </m:r>
                          </m:sub>
                        </m:sSub>
                      </m:oMath>
                    </a14:m>
                    <a:r>
                      <a:rPr lang="en-US" altLang="zh-CN" sz="2000" dirty="0" smtClean="0"/>
                      <a:t>(</a:t>
                    </a:r>
                    <a:r>
                      <a:rPr lang="zh-CN" altLang="en-US" sz="2000" dirty="0" smtClean="0">
                        <a:latin typeface="楷体" panose="02010609060101010101" pitchFamily="49" charset="-122"/>
                        <a:ea typeface="楷体" panose="02010609060101010101" pitchFamily="49" charset="-122"/>
                      </a:rPr>
                      <a:t>甜度</a:t>
                    </a:r>
                    <a:r>
                      <a:rPr lang="en-US" altLang="zh-CN" sz="2000" dirty="0" smtClean="0"/>
                      <a:t>)</a:t>
                    </a:r>
                    <a:endParaRPr lang="zh-CN" altLang="en-US" sz="2000" dirty="0"/>
                  </a:p>
                </p:txBody>
              </p:sp>
            </mc:Choice>
            <mc:Fallback xmlns="">
              <p:sp>
                <p:nvSpPr>
                  <p:cNvPr id="25" name="文本框 24"/>
                  <p:cNvSpPr txBox="1">
                    <a:spLocks noRot="1" noChangeAspect="1" noMove="1" noResize="1" noEditPoints="1" noAdjustHandles="1" noChangeArrowheads="1" noChangeShapeType="1" noTextEdit="1"/>
                  </p:cNvSpPr>
                  <p:nvPr/>
                </p:nvSpPr>
                <p:spPr>
                  <a:xfrm>
                    <a:off x="1198264" y="4587767"/>
                    <a:ext cx="1129127" cy="400110"/>
                  </a:xfrm>
                  <a:prstGeom prst="rect">
                    <a:avLst/>
                  </a:prstGeom>
                  <a:blipFill>
                    <a:blip r:embed="rId5"/>
                    <a:stretch>
                      <a:fillRect t="-12121" r="-3243" b="-27273"/>
                    </a:stretch>
                  </a:blipFill>
                </p:spPr>
                <p:txBody>
                  <a:bodyPr/>
                  <a:lstStyle/>
                  <a:p>
                    <a:r>
                      <a:rPr lang="zh-CN" altLang="en-US">
                        <a:noFill/>
                      </a:rPr>
                      <a:t> </a:t>
                    </a:r>
                  </a:p>
                </p:txBody>
              </p:sp>
            </mc:Fallback>
          </mc:AlternateContent>
        </p:grpSp>
        <p:grpSp>
          <p:nvGrpSpPr>
            <p:cNvPr id="11" name="组合 10"/>
            <p:cNvGrpSpPr/>
            <p:nvPr/>
          </p:nvGrpSpPr>
          <p:grpSpPr>
            <a:xfrm>
              <a:off x="1310156" y="5560247"/>
              <a:ext cx="1407281" cy="725214"/>
              <a:chOff x="1427544" y="4398579"/>
              <a:chExt cx="1407281" cy="725214"/>
            </a:xfrm>
          </p:grpSpPr>
          <p:sp>
            <p:nvSpPr>
              <p:cNvPr id="22" name="椭圆 21"/>
              <p:cNvSpPr/>
              <p:nvPr/>
            </p:nvSpPr>
            <p:spPr>
              <a:xfrm>
                <a:off x="1427544" y="4398579"/>
                <a:ext cx="1337095" cy="725214"/>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23" name="文本框 22"/>
                  <p:cNvSpPr txBox="1"/>
                  <p:nvPr/>
                </p:nvSpPr>
                <p:spPr>
                  <a:xfrm>
                    <a:off x="1608173" y="4572001"/>
                    <a:ext cx="1226652" cy="400110"/>
                  </a:xfrm>
                  <a:prstGeom prst="rect">
                    <a:avLst/>
                  </a:prstGeom>
                  <a:noFill/>
                </p:spPr>
                <p:txBody>
                  <a:bodyPr wrap="square" rtlCol="0">
                    <a:spAutoFit/>
                  </a:bodyPr>
                  <a:lstStyle/>
                  <a:p>
                    <a14:m>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3</m:t>
                            </m:r>
                          </m:sub>
                        </m:sSub>
                      </m:oMath>
                    </a14:m>
                    <a:r>
                      <a:rPr lang="en-US" altLang="zh-CN" sz="2000" dirty="0" smtClean="0"/>
                      <a:t>(</a:t>
                    </a:r>
                    <a:r>
                      <a:rPr lang="zh-CN" altLang="en-US" sz="2000" dirty="0" smtClean="0">
                        <a:latin typeface="楷体" panose="02010609060101010101" pitchFamily="49" charset="-122"/>
                        <a:ea typeface="楷体" panose="02010609060101010101" pitchFamily="49" charset="-122"/>
                      </a:rPr>
                      <a:t>敲声</a:t>
                    </a:r>
                    <a:r>
                      <a:rPr lang="en-US" altLang="zh-CN" sz="2000" dirty="0" smtClean="0"/>
                      <a:t>)</a:t>
                    </a:r>
                    <a:endParaRPr lang="zh-CN" altLang="en-US" sz="2000" dirty="0"/>
                  </a:p>
                </p:txBody>
              </p:sp>
            </mc:Choice>
            <mc:Fallback xmlns="">
              <p:sp>
                <p:nvSpPr>
                  <p:cNvPr id="23" name="文本框 22"/>
                  <p:cNvSpPr txBox="1">
                    <a:spLocks noRot="1" noChangeAspect="1" noMove="1" noResize="1" noEditPoints="1" noAdjustHandles="1" noChangeArrowheads="1" noChangeShapeType="1" noTextEdit="1"/>
                  </p:cNvSpPr>
                  <p:nvPr/>
                </p:nvSpPr>
                <p:spPr>
                  <a:xfrm>
                    <a:off x="1608173" y="4572001"/>
                    <a:ext cx="1226652" cy="400110"/>
                  </a:xfrm>
                  <a:prstGeom prst="rect">
                    <a:avLst/>
                  </a:prstGeom>
                  <a:blipFill>
                    <a:blip r:embed="rId6"/>
                    <a:stretch>
                      <a:fillRect t="-12121" b="-27273"/>
                    </a:stretch>
                  </a:blipFill>
                </p:spPr>
                <p:txBody>
                  <a:bodyPr/>
                  <a:lstStyle/>
                  <a:p>
                    <a:r>
                      <a:rPr lang="zh-CN" altLang="en-US">
                        <a:noFill/>
                      </a:rPr>
                      <a:t> </a:t>
                    </a:r>
                  </a:p>
                </p:txBody>
              </p:sp>
            </mc:Fallback>
          </mc:AlternateContent>
        </p:grpSp>
        <p:grpSp>
          <p:nvGrpSpPr>
            <p:cNvPr id="12" name="组合 11"/>
            <p:cNvGrpSpPr/>
            <p:nvPr/>
          </p:nvGrpSpPr>
          <p:grpSpPr>
            <a:xfrm>
              <a:off x="3495547" y="5560247"/>
              <a:ext cx="1407281" cy="725214"/>
              <a:chOff x="1096462" y="4398579"/>
              <a:chExt cx="1407281" cy="725214"/>
            </a:xfrm>
          </p:grpSpPr>
          <p:sp>
            <p:nvSpPr>
              <p:cNvPr id="20" name="椭圆 19"/>
              <p:cNvSpPr/>
              <p:nvPr/>
            </p:nvSpPr>
            <p:spPr>
              <a:xfrm>
                <a:off x="1096462" y="4398579"/>
                <a:ext cx="1337095" cy="725214"/>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21" name="文本框 20"/>
                  <p:cNvSpPr txBox="1"/>
                  <p:nvPr/>
                </p:nvSpPr>
                <p:spPr>
                  <a:xfrm>
                    <a:off x="1277091" y="4572001"/>
                    <a:ext cx="1226652" cy="400110"/>
                  </a:xfrm>
                  <a:prstGeom prst="rect">
                    <a:avLst/>
                  </a:prstGeom>
                  <a:noFill/>
                </p:spPr>
                <p:txBody>
                  <a:bodyPr wrap="square" rtlCol="0">
                    <a:spAutoFit/>
                  </a:bodyPr>
                  <a:lstStyle/>
                  <a:p>
                    <a14:m>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4</m:t>
                            </m:r>
                          </m:sub>
                        </m:sSub>
                      </m:oMath>
                    </a14:m>
                    <a:r>
                      <a:rPr lang="en-US" altLang="zh-CN" sz="2000" dirty="0" smtClean="0"/>
                      <a:t>(</a:t>
                    </a:r>
                    <a:r>
                      <a:rPr lang="zh-CN" altLang="en-US" sz="2000" dirty="0" smtClean="0">
                        <a:latin typeface="楷体" panose="02010609060101010101" pitchFamily="49" charset="-122"/>
                        <a:ea typeface="楷体" panose="02010609060101010101" pitchFamily="49" charset="-122"/>
                      </a:rPr>
                      <a:t>色泽</a:t>
                    </a:r>
                    <a:r>
                      <a:rPr lang="en-US" altLang="zh-CN" sz="2000" dirty="0" smtClean="0"/>
                      <a:t>)</a:t>
                    </a:r>
                    <a:endParaRPr lang="zh-CN" altLang="en-US" sz="2000" dirty="0"/>
                  </a:p>
                </p:txBody>
              </p:sp>
            </mc:Choice>
            <mc:Fallback xmlns="">
              <p:sp>
                <p:nvSpPr>
                  <p:cNvPr id="21" name="文本框 20"/>
                  <p:cNvSpPr txBox="1">
                    <a:spLocks noRot="1" noChangeAspect="1" noMove="1" noResize="1" noEditPoints="1" noAdjustHandles="1" noChangeArrowheads="1" noChangeShapeType="1" noTextEdit="1"/>
                  </p:cNvSpPr>
                  <p:nvPr/>
                </p:nvSpPr>
                <p:spPr>
                  <a:xfrm>
                    <a:off x="1277091" y="4572001"/>
                    <a:ext cx="1226652" cy="400110"/>
                  </a:xfrm>
                  <a:prstGeom prst="rect">
                    <a:avLst/>
                  </a:prstGeom>
                  <a:blipFill>
                    <a:blip r:embed="rId7"/>
                    <a:stretch>
                      <a:fillRect t="-12121" b="-27273"/>
                    </a:stretch>
                  </a:blipFill>
                </p:spPr>
                <p:txBody>
                  <a:bodyPr/>
                  <a:lstStyle/>
                  <a:p>
                    <a:r>
                      <a:rPr lang="zh-CN" altLang="en-US">
                        <a:noFill/>
                      </a:rPr>
                      <a:t> </a:t>
                    </a:r>
                  </a:p>
                </p:txBody>
              </p:sp>
            </mc:Fallback>
          </mc:AlternateContent>
        </p:grpSp>
        <p:grpSp>
          <p:nvGrpSpPr>
            <p:cNvPr id="13" name="组合 12"/>
            <p:cNvGrpSpPr/>
            <p:nvPr/>
          </p:nvGrpSpPr>
          <p:grpSpPr>
            <a:xfrm>
              <a:off x="5702934" y="5518344"/>
              <a:ext cx="1407281" cy="725214"/>
              <a:chOff x="765391" y="4398579"/>
              <a:chExt cx="1407281" cy="725214"/>
            </a:xfrm>
          </p:grpSpPr>
          <p:sp>
            <p:nvSpPr>
              <p:cNvPr id="18" name="椭圆 17"/>
              <p:cNvSpPr/>
              <p:nvPr/>
            </p:nvSpPr>
            <p:spPr>
              <a:xfrm>
                <a:off x="765391" y="4398579"/>
                <a:ext cx="1337095" cy="725214"/>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9" name="文本框 18"/>
                  <p:cNvSpPr txBox="1"/>
                  <p:nvPr/>
                </p:nvSpPr>
                <p:spPr>
                  <a:xfrm>
                    <a:off x="946020" y="4572001"/>
                    <a:ext cx="1226652" cy="400110"/>
                  </a:xfrm>
                  <a:prstGeom prst="rect">
                    <a:avLst/>
                  </a:prstGeom>
                  <a:noFill/>
                </p:spPr>
                <p:txBody>
                  <a:bodyPr wrap="square" rtlCol="0">
                    <a:spAutoFit/>
                  </a:bodyPr>
                  <a:lstStyle/>
                  <a:p>
                    <a14:m>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5</m:t>
                            </m:r>
                          </m:sub>
                        </m:sSub>
                      </m:oMath>
                    </a14:m>
                    <a:r>
                      <a:rPr lang="en-US" altLang="zh-CN" sz="2000" dirty="0" smtClean="0"/>
                      <a:t>(</a:t>
                    </a:r>
                    <a:r>
                      <a:rPr lang="zh-CN" altLang="en-US" sz="2000" dirty="0" smtClean="0">
                        <a:latin typeface="楷体" panose="02010609060101010101" pitchFamily="49" charset="-122"/>
                        <a:ea typeface="楷体" panose="02010609060101010101" pitchFamily="49" charset="-122"/>
                      </a:rPr>
                      <a:t>根蒂</a:t>
                    </a:r>
                    <a:r>
                      <a:rPr lang="en-US" altLang="zh-CN" sz="2000" dirty="0" smtClean="0"/>
                      <a:t>)</a:t>
                    </a:r>
                    <a:endParaRPr lang="zh-CN" altLang="en-US" sz="2000" dirty="0"/>
                  </a:p>
                </p:txBody>
              </p:sp>
            </mc:Choice>
            <mc:Fallback xmlns="">
              <p:sp>
                <p:nvSpPr>
                  <p:cNvPr id="19" name="文本框 18"/>
                  <p:cNvSpPr txBox="1">
                    <a:spLocks noRot="1" noChangeAspect="1" noMove="1" noResize="1" noEditPoints="1" noAdjustHandles="1" noChangeArrowheads="1" noChangeShapeType="1" noTextEdit="1"/>
                  </p:cNvSpPr>
                  <p:nvPr/>
                </p:nvSpPr>
                <p:spPr>
                  <a:xfrm>
                    <a:off x="946020" y="4572001"/>
                    <a:ext cx="1226652" cy="400110"/>
                  </a:xfrm>
                  <a:prstGeom prst="rect">
                    <a:avLst/>
                  </a:prstGeom>
                  <a:blipFill>
                    <a:blip r:embed="rId8"/>
                    <a:stretch>
                      <a:fillRect t="-12121" b="-27273"/>
                    </a:stretch>
                  </a:blipFill>
                </p:spPr>
                <p:txBody>
                  <a:bodyPr/>
                  <a:lstStyle/>
                  <a:p>
                    <a:r>
                      <a:rPr lang="zh-CN" altLang="en-US">
                        <a:noFill/>
                      </a:rPr>
                      <a:t> </a:t>
                    </a:r>
                  </a:p>
                </p:txBody>
              </p:sp>
            </mc:Fallback>
          </mc:AlternateContent>
        </p:grpSp>
        <p:cxnSp>
          <p:nvCxnSpPr>
            <p:cNvPr id="14" name="直接箭头连接符 13"/>
            <p:cNvCxnSpPr>
              <a:stCxn id="26" idx="3"/>
              <a:endCxn id="22" idx="0"/>
            </p:cNvCxnSpPr>
            <p:nvPr/>
          </p:nvCxnSpPr>
          <p:spPr>
            <a:xfrm flipH="1">
              <a:off x="1978704" y="5017588"/>
              <a:ext cx="448710" cy="54265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a:stCxn id="26" idx="5"/>
              <a:endCxn id="20" idx="0"/>
            </p:cNvCxnSpPr>
            <p:nvPr/>
          </p:nvCxnSpPr>
          <p:spPr>
            <a:xfrm>
              <a:off x="3372883" y="5017588"/>
              <a:ext cx="791212" cy="54265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a:endCxn id="20" idx="0"/>
            </p:cNvCxnSpPr>
            <p:nvPr/>
          </p:nvCxnSpPr>
          <p:spPr>
            <a:xfrm flipH="1">
              <a:off x="4164095" y="5032268"/>
              <a:ext cx="716749" cy="52797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a:stCxn id="24" idx="5"/>
              <a:endCxn id="18" idx="0"/>
            </p:cNvCxnSpPr>
            <p:nvPr/>
          </p:nvCxnSpPr>
          <p:spPr>
            <a:xfrm>
              <a:off x="5790898" y="5033354"/>
              <a:ext cx="580584" cy="48499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8" name="文本框 27"/>
              <p:cNvSpPr txBox="1"/>
              <p:nvPr/>
            </p:nvSpPr>
            <p:spPr>
              <a:xfrm>
                <a:off x="444590" y="3253042"/>
                <a:ext cx="8257197" cy="1107996"/>
              </a:xfrm>
              <a:prstGeom prst="rect">
                <a:avLst/>
              </a:prstGeom>
              <a:noFill/>
              <a:ln w="19050">
                <a:solidFill>
                  <a:schemeClr val="accent1"/>
                </a:solidFill>
              </a:ln>
            </p:spPr>
            <p:txBody>
              <a:bodyPr wrap="none" lIns="0" tIns="0" rIns="0" bIns="0" rtlCol="0">
                <a:spAutoFit/>
              </a:bodyPr>
              <a:lstStyle/>
              <a:p>
                <a:pPr/>
                <a14:m>
                  <m:oMathPara xmlns:m="http://schemas.openxmlformats.org/officeDocument/2006/math">
                    <m:oMathParaPr>
                      <m:jc m:val="left"/>
                    </m:oMathParaPr>
                    <m:oMath xmlns:m="http://schemas.openxmlformats.org/officeDocument/2006/math">
                      <m:r>
                        <a:rPr lang="en-US" altLang="zh-CN" sz="2400" b="0" i="1" smtClean="0">
                          <a:latin typeface="Cambria Math" panose="02040503050406030204" pitchFamily="18" charset="0"/>
                        </a:rPr>
                        <m:t>𝑃</m:t>
                      </m:r>
                      <m:d>
                        <m:dPr>
                          <m:ctrlPr>
                            <a:rPr lang="en-US" altLang="zh-CN" sz="2400" b="0" i="1" smtClean="0">
                              <a:latin typeface="Cambria Math" panose="02040503050406030204" pitchFamily="18" charset="0"/>
                            </a:rPr>
                          </m:ctrlPr>
                        </m:dPr>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1</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2</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3</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4</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5</m:t>
                              </m:r>
                            </m:sub>
                          </m:sSub>
                        </m:e>
                      </m:d>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𝑃</m:t>
                      </m:r>
                      <m:d>
                        <m:dPr>
                          <m:ctrlPr>
                            <a:rPr lang="en-US" altLang="zh-CN" sz="2400" b="0" i="1" smtClean="0">
                              <a:latin typeface="Cambria Math" panose="02040503050406030204" pitchFamily="18" charset="0"/>
                            </a:rPr>
                          </m:ctrlPr>
                        </m:dPr>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3</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4</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5</m:t>
                              </m:r>
                            </m:sub>
                          </m:sSub>
                        </m:e>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1</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2</m:t>
                              </m:r>
                            </m:sub>
                          </m:sSub>
                        </m:e>
                      </m:d>
                      <m:r>
                        <a:rPr lang="en-US" altLang="zh-CN" sz="2400" b="0" i="1" smtClean="0">
                          <a:latin typeface="Cambria Math" panose="02040503050406030204" pitchFamily="18" charset="0"/>
                        </a:rPr>
                        <m:t>𝑃</m:t>
                      </m:r>
                      <m:d>
                        <m:dPr>
                          <m:ctrlPr>
                            <a:rPr lang="en-US" altLang="zh-CN" sz="2400" b="0" i="1" smtClean="0">
                              <a:latin typeface="Cambria Math" panose="02040503050406030204" pitchFamily="18" charset="0"/>
                            </a:rPr>
                          </m:ctrlPr>
                        </m:dPr>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1</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2</m:t>
                              </m:r>
                            </m:sub>
                          </m:sSub>
                        </m:e>
                      </m:d>
                    </m:oMath>
                  </m:oMathPara>
                </a14:m>
                <a:endParaRPr lang="en-US" altLang="zh-CN" sz="2400" b="0" i="1" dirty="0" smtClean="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altLang="zh-CN" sz="2400" i="1">
                          <a:latin typeface="Cambria Math" panose="02040503050406030204" pitchFamily="18" charset="0"/>
                        </a:rPr>
                        <m:t> </m:t>
                      </m:r>
                      <m:r>
                        <a:rPr lang="en-US" altLang="zh-CN" sz="2400" b="0" i="1" smtClean="0">
                          <a:latin typeface="Cambria Math" panose="02040503050406030204" pitchFamily="18" charset="0"/>
                        </a:rPr>
                        <m:t>                                    </m:t>
                      </m:r>
                      <m:r>
                        <a:rPr lang="en-US" altLang="zh-CN" sz="2400" i="1">
                          <a:latin typeface="Cambria Math" panose="02040503050406030204" pitchFamily="18" charset="0"/>
                        </a:rPr>
                        <m:t>=</m:t>
                      </m:r>
                      <m:r>
                        <a:rPr lang="en-US" altLang="zh-CN" sz="2400" i="1">
                          <a:latin typeface="Cambria Math" panose="02040503050406030204" pitchFamily="18" charset="0"/>
                        </a:rPr>
                        <m:t>𝑃</m:t>
                      </m:r>
                      <m:d>
                        <m:dPr>
                          <m:ctrlPr>
                            <a:rPr lang="en-US" altLang="zh-CN" sz="2400" i="1">
                              <a:latin typeface="Cambria Math" panose="02040503050406030204" pitchFamily="18" charset="0"/>
                            </a:rPr>
                          </m:ctrlPr>
                        </m:dPr>
                        <m:e>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𝑥</m:t>
                              </m:r>
                            </m:e>
                            <m:sub>
                              <m:r>
                                <a:rPr lang="en-US" altLang="zh-CN" sz="2400" i="1">
                                  <a:latin typeface="Cambria Math" panose="02040503050406030204" pitchFamily="18" charset="0"/>
                                </a:rPr>
                                <m:t>3</m:t>
                              </m:r>
                            </m:sub>
                          </m:sSub>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𝑥</m:t>
                              </m:r>
                            </m:e>
                            <m:sub>
                              <m:r>
                                <a:rPr lang="en-US" altLang="zh-CN" sz="2400" i="1">
                                  <a:latin typeface="Cambria Math" panose="02040503050406030204" pitchFamily="18" charset="0"/>
                                </a:rPr>
                                <m:t>4</m:t>
                              </m:r>
                            </m:sub>
                          </m:sSub>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𝑥</m:t>
                              </m:r>
                            </m:e>
                            <m:sub>
                              <m:r>
                                <a:rPr lang="en-US" altLang="zh-CN" sz="2400" i="1">
                                  <a:latin typeface="Cambria Math" panose="02040503050406030204" pitchFamily="18" charset="0"/>
                                </a:rPr>
                                <m:t>5</m:t>
                              </m:r>
                            </m:sub>
                          </m:sSub>
                        </m:e>
                        <m:e>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𝑥</m:t>
                              </m:r>
                            </m:e>
                            <m:sub>
                              <m:r>
                                <a:rPr lang="en-US" altLang="zh-CN" sz="2400" i="1">
                                  <a:latin typeface="Cambria Math" panose="02040503050406030204" pitchFamily="18" charset="0"/>
                                </a:rPr>
                                <m:t>1</m:t>
                              </m:r>
                            </m:sub>
                          </m:sSub>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𝑥</m:t>
                              </m:r>
                            </m:e>
                            <m:sub>
                              <m:r>
                                <a:rPr lang="en-US" altLang="zh-CN" sz="2400" i="1">
                                  <a:latin typeface="Cambria Math" panose="02040503050406030204" pitchFamily="18" charset="0"/>
                                </a:rPr>
                                <m:t>2</m:t>
                              </m:r>
                            </m:sub>
                          </m:sSub>
                        </m:e>
                      </m:d>
                      <m:r>
                        <a:rPr lang="en-US" altLang="zh-CN" sz="2400" i="1">
                          <a:latin typeface="Cambria Math" panose="02040503050406030204" pitchFamily="18" charset="0"/>
                        </a:rPr>
                        <m:t>𝑃</m:t>
                      </m:r>
                      <m:d>
                        <m:dPr>
                          <m:ctrlPr>
                            <a:rPr lang="en-US" altLang="zh-CN" sz="2400" i="1">
                              <a:latin typeface="Cambria Math" panose="02040503050406030204" pitchFamily="18" charset="0"/>
                            </a:rPr>
                          </m:ctrlPr>
                        </m:dPr>
                        <m:e>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𝑥</m:t>
                              </m:r>
                            </m:e>
                            <m:sub>
                              <m:r>
                                <a:rPr lang="en-US" altLang="zh-CN" sz="2400" i="1">
                                  <a:latin typeface="Cambria Math" panose="02040503050406030204" pitchFamily="18" charset="0"/>
                                </a:rPr>
                                <m:t>1</m:t>
                              </m:r>
                            </m:sub>
                          </m:sSub>
                        </m:e>
                      </m:d>
                      <m:r>
                        <a:rPr lang="en-US" altLang="zh-CN" sz="2400" b="0" i="1" smtClean="0">
                          <a:latin typeface="Cambria Math" panose="02040503050406030204" pitchFamily="18" charset="0"/>
                        </a:rPr>
                        <m:t>𝑃</m:t>
                      </m:r>
                      <m:d>
                        <m:dPr>
                          <m:ctrlPr>
                            <a:rPr lang="en-US" altLang="zh-CN" sz="2400" b="0" i="1" smtClean="0">
                              <a:latin typeface="Cambria Math" panose="02040503050406030204" pitchFamily="18" charset="0"/>
                            </a:rPr>
                          </m:ctrlPr>
                        </m:dPr>
                        <m:e>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𝑥</m:t>
                              </m:r>
                            </m:e>
                            <m:sub>
                              <m:r>
                                <a:rPr lang="en-US" altLang="zh-CN" sz="2400" i="1">
                                  <a:latin typeface="Cambria Math" panose="02040503050406030204" pitchFamily="18" charset="0"/>
                                </a:rPr>
                                <m:t>2</m:t>
                              </m:r>
                            </m:sub>
                          </m:sSub>
                        </m:e>
                      </m:d>
                    </m:oMath>
                  </m:oMathPara>
                </a14:m>
                <a:endParaRPr lang="en-US" altLang="zh-CN" sz="2400" i="1" dirty="0" smtClean="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altLang="zh-CN" sz="2400" b="0" i="1" smtClean="0">
                          <a:latin typeface="Cambria Math" panose="02040503050406030204" pitchFamily="18" charset="0"/>
                        </a:rPr>
                        <m:t>                                     =</m:t>
                      </m:r>
                      <m:r>
                        <a:rPr lang="en-US" altLang="zh-CN" sz="2400" b="0" i="1" smtClean="0">
                          <a:latin typeface="Cambria Math" panose="02040503050406030204" pitchFamily="18" charset="0"/>
                        </a:rPr>
                        <m:t>𝑃</m:t>
                      </m:r>
                      <m:d>
                        <m:dPr>
                          <m:ctrlPr>
                            <a:rPr lang="en-US" altLang="zh-CN" sz="2400" b="0" i="1" smtClean="0">
                              <a:latin typeface="Cambria Math" panose="02040503050406030204" pitchFamily="18" charset="0"/>
                            </a:rPr>
                          </m:ctrlPr>
                        </m:dPr>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1</m:t>
                              </m:r>
                            </m:sub>
                          </m:sSub>
                        </m:e>
                      </m:d>
                      <m:r>
                        <a:rPr lang="en-US" altLang="zh-CN" sz="2400" b="0" i="1" smtClean="0">
                          <a:latin typeface="Cambria Math" panose="02040503050406030204" pitchFamily="18" charset="0"/>
                        </a:rPr>
                        <m:t>𝑃</m:t>
                      </m:r>
                      <m:d>
                        <m:dPr>
                          <m:ctrlPr>
                            <a:rPr lang="en-US" altLang="zh-CN" sz="2400" b="0" i="1" smtClean="0">
                              <a:latin typeface="Cambria Math" panose="02040503050406030204" pitchFamily="18" charset="0"/>
                            </a:rPr>
                          </m:ctrlPr>
                        </m:dPr>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2</m:t>
                              </m:r>
                            </m:sub>
                          </m:sSub>
                        </m:e>
                      </m:d>
                      <m:r>
                        <a:rPr lang="en-US" altLang="zh-CN" sz="2400" b="0" i="1" smtClean="0">
                          <a:latin typeface="Cambria Math" panose="02040503050406030204" pitchFamily="18" charset="0"/>
                        </a:rPr>
                        <m:t>𝑃</m:t>
                      </m:r>
                      <m:d>
                        <m:dPr>
                          <m:ctrlPr>
                            <a:rPr lang="en-US" altLang="zh-CN" sz="2400" b="0" i="1" smtClean="0">
                              <a:latin typeface="Cambria Math" panose="02040503050406030204" pitchFamily="18" charset="0"/>
                            </a:rPr>
                          </m:ctrlPr>
                        </m:dPr>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3</m:t>
                              </m:r>
                            </m:sub>
                          </m:sSub>
                        </m:e>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1</m:t>
                              </m:r>
                            </m:sub>
                          </m:sSub>
                        </m:e>
                      </m:d>
                      <m:r>
                        <a:rPr lang="en-US" altLang="zh-CN" sz="2400" b="0" i="1" smtClean="0">
                          <a:latin typeface="Cambria Math" panose="02040503050406030204" pitchFamily="18" charset="0"/>
                        </a:rPr>
                        <m:t>𝑃</m:t>
                      </m:r>
                      <m:d>
                        <m:dPr>
                          <m:ctrlPr>
                            <a:rPr lang="en-US" altLang="zh-CN" sz="2400" b="0" i="1" smtClean="0">
                              <a:latin typeface="Cambria Math" panose="02040503050406030204" pitchFamily="18" charset="0"/>
                            </a:rPr>
                          </m:ctrlPr>
                        </m:dPr>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4</m:t>
                              </m:r>
                            </m:sub>
                          </m:sSub>
                        </m:e>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1</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2</m:t>
                              </m:r>
                            </m:sub>
                          </m:sSub>
                        </m:e>
                      </m:d>
                      <m:r>
                        <a:rPr lang="en-US" altLang="zh-CN" sz="2400" b="0" i="1" smtClean="0">
                          <a:latin typeface="Cambria Math" panose="02040503050406030204" pitchFamily="18" charset="0"/>
                        </a:rPr>
                        <m:t>𝑃</m:t>
                      </m:r>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5</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2</m:t>
                          </m:r>
                        </m:sub>
                      </m:sSub>
                      <m:r>
                        <a:rPr lang="en-US" altLang="zh-CN" sz="2400" b="0" i="1" smtClean="0">
                          <a:latin typeface="Cambria Math" panose="02040503050406030204" pitchFamily="18" charset="0"/>
                        </a:rPr>
                        <m:t>)</m:t>
                      </m:r>
                    </m:oMath>
                  </m:oMathPara>
                </a14:m>
                <a:endParaRPr lang="zh-CN" altLang="en-US" dirty="0"/>
              </a:p>
            </p:txBody>
          </p:sp>
        </mc:Choice>
        <mc:Fallback xmlns="">
          <p:sp>
            <p:nvSpPr>
              <p:cNvPr id="28" name="文本框 27"/>
              <p:cNvSpPr txBox="1">
                <a:spLocks noRot="1" noChangeAspect="1" noMove="1" noResize="1" noEditPoints="1" noAdjustHandles="1" noChangeArrowheads="1" noChangeShapeType="1" noTextEdit="1"/>
              </p:cNvSpPr>
              <p:nvPr/>
            </p:nvSpPr>
            <p:spPr>
              <a:xfrm>
                <a:off x="444590" y="3253042"/>
                <a:ext cx="8257197" cy="1107996"/>
              </a:xfrm>
              <a:prstGeom prst="rect">
                <a:avLst/>
              </a:prstGeom>
              <a:blipFill>
                <a:blip r:embed="rId9"/>
                <a:stretch>
                  <a:fillRect l="-1253" b="-9783"/>
                </a:stretch>
              </a:blipFill>
              <a:ln w="19050">
                <a:solidFill>
                  <a:schemeClr val="accent1"/>
                </a:solidFill>
              </a:ln>
            </p:spPr>
            <p:txBody>
              <a:bodyPr/>
              <a:lstStyle/>
              <a:p>
                <a:r>
                  <a:rPr lang="zh-CN" altLang="en-US">
                    <a:noFill/>
                  </a:rPr>
                  <a:t> </a:t>
                </a:r>
              </a:p>
            </p:txBody>
          </p:sp>
        </mc:Fallback>
      </mc:AlternateContent>
    </p:spTree>
    <p:extLst>
      <p:ext uri="{BB962C8B-B14F-4D97-AF65-F5344CB8AC3E}">
        <p14:creationId xmlns:p14="http://schemas.microsoft.com/office/powerpoint/2010/main" val="28300228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Conditional </a:t>
            </a:r>
            <a:r>
              <a:rPr lang="en-US" altLang="zh-CN" dirty="0" smtClean="0"/>
              <a:t>independence </a:t>
            </a:r>
            <a:r>
              <a:rPr lang="en-US" altLang="zh-CN" dirty="0"/>
              <a:t>in BNs</a:t>
            </a:r>
            <a:endParaRPr lang="zh-CN" altLang="en-US" dirty="0"/>
          </a:p>
        </p:txBody>
      </p:sp>
      <p:sp>
        <p:nvSpPr>
          <p:cNvPr id="3" name="内容占位符 2"/>
          <p:cNvSpPr>
            <a:spLocks noGrp="1"/>
          </p:cNvSpPr>
          <p:nvPr>
            <p:ph idx="1"/>
          </p:nvPr>
        </p:nvSpPr>
        <p:spPr/>
        <p:txBody>
          <a:bodyPr/>
          <a:lstStyle/>
          <a:p>
            <a:r>
              <a:rPr lang="en-US" altLang="zh-CN" dirty="0"/>
              <a:t>Three types of </a:t>
            </a:r>
            <a:r>
              <a:rPr lang="en-US" altLang="zh-CN" dirty="0" smtClean="0"/>
              <a:t>connections</a:t>
            </a:r>
          </a:p>
          <a:p>
            <a:endParaRPr lang="en-US" altLang="zh-CN" dirty="0"/>
          </a:p>
          <a:p>
            <a:endParaRPr lang="en-US" altLang="zh-CN" dirty="0" smtClean="0"/>
          </a:p>
          <a:p>
            <a:endParaRPr lang="en-US" altLang="zh-CN" dirty="0"/>
          </a:p>
          <a:p>
            <a:endParaRPr lang="en-US" altLang="zh-CN" dirty="0" smtClean="0"/>
          </a:p>
          <a:p>
            <a:endParaRPr lang="en-US" altLang="zh-CN" dirty="0" smtClean="0"/>
          </a:p>
          <a:p>
            <a:r>
              <a:rPr lang="en-US" altLang="zh-CN" dirty="0" smtClean="0"/>
              <a:t>Marginal independence</a:t>
            </a:r>
          </a:p>
          <a:p>
            <a:endParaRPr lang="zh-CN" altLang="en-US" dirty="0"/>
          </a:p>
        </p:txBody>
      </p:sp>
      <p:sp>
        <p:nvSpPr>
          <p:cNvPr id="4" name="日期占位符 3"/>
          <p:cNvSpPr>
            <a:spLocks noGrp="1"/>
          </p:cNvSpPr>
          <p:nvPr>
            <p:ph type="dt" sz="half" idx="10"/>
          </p:nvPr>
        </p:nvSpPr>
        <p:spPr/>
        <p:txBody>
          <a:bodyPr/>
          <a:lstStyle/>
          <a:p>
            <a:fld id="{568E3CEA-F198-483E-B136-E6DE4D19DBBA}" type="datetime1">
              <a:rPr lang="en-US" smtClean="0"/>
              <a:t>12/16/2020</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36</a:t>
            </a:fld>
            <a:endParaRPr lang="en-US"/>
          </a:p>
        </p:txBody>
      </p:sp>
      <p:grpSp>
        <p:nvGrpSpPr>
          <p:cNvPr id="9" name="组合 8"/>
          <p:cNvGrpSpPr/>
          <p:nvPr/>
        </p:nvGrpSpPr>
        <p:grpSpPr>
          <a:xfrm>
            <a:off x="977461" y="1276676"/>
            <a:ext cx="472966" cy="486430"/>
            <a:chOff x="1923393" y="1418570"/>
            <a:chExt cx="472966" cy="486430"/>
          </a:xfrm>
        </p:grpSpPr>
        <p:sp>
          <p:nvSpPr>
            <p:cNvPr id="7" name="椭圆 6"/>
            <p:cNvSpPr/>
            <p:nvPr/>
          </p:nvSpPr>
          <p:spPr>
            <a:xfrm>
              <a:off x="1923393" y="1450428"/>
              <a:ext cx="472966" cy="45457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8" name="文本框 7"/>
                <p:cNvSpPr txBox="1"/>
                <p:nvPr/>
              </p:nvSpPr>
              <p:spPr>
                <a:xfrm>
                  <a:off x="1953183" y="1418570"/>
                  <a:ext cx="35242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dirty="0" smtClean="0">
                                <a:latin typeface="Cambria Math" panose="02040503050406030204" pitchFamily="18" charset="0"/>
                              </a:rPr>
                            </m:ctrlPr>
                          </m:sSubPr>
                          <m:e>
                            <m:r>
                              <a:rPr lang="en-US" altLang="zh-CN" sz="2400" i="1" dirty="0" smtClean="0">
                                <a:latin typeface="Cambria Math" panose="02040503050406030204" pitchFamily="18" charset="0"/>
                              </a:rPr>
                              <m:t>𝑥</m:t>
                            </m:r>
                          </m:e>
                          <m:sub>
                            <m:r>
                              <a:rPr lang="en-US" altLang="zh-CN" sz="2400" b="0" i="1" dirty="0" smtClean="0">
                                <a:latin typeface="Cambria Math" panose="02040503050406030204" pitchFamily="18" charset="0"/>
                              </a:rPr>
                              <m:t>1</m:t>
                            </m:r>
                          </m:sub>
                        </m:sSub>
                      </m:oMath>
                    </m:oMathPara>
                  </a14:m>
                  <a:endParaRPr lang="zh-CN" altLang="en-US" dirty="0"/>
                </a:p>
              </p:txBody>
            </p:sp>
          </mc:Choice>
          <mc:Fallback xmlns="">
            <p:sp>
              <p:nvSpPr>
                <p:cNvPr id="8" name="文本框 7"/>
                <p:cNvSpPr txBox="1">
                  <a:spLocks noRot="1" noChangeAspect="1" noMove="1" noResize="1" noEditPoints="1" noAdjustHandles="1" noChangeArrowheads="1" noChangeShapeType="1" noTextEdit="1"/>
                </p:cNvSpPr>
                <p:nvPr/>
              </p:nvSpPr>
              <p:spPr>
                <a:xfrm>
                  <a:off x="1953183" y="1418570"/>
                  <a:ext cx="352425" cy="461665"/>
                </a:xfrm>
                <a:prstGeom prst="rect">
                  <a:avLst/>
                </a:prstGeom>
                <a:blipFill>
                  <a:blip r:embed="rId2"/>
                  <a:stretch>
                    <a:fillRect r="-27586" b="-1333"/>
                  </a:stretch>
                </a:blipFill>
              </p:spPr>
              <p:txBody>
                <a:bodyPr/>
                <a:lstStyle/>
                <a:p>
                  <a:r>
                    <a:rPr lang="zh-CN" altLang="en-US">
                      <a:noFill/>
                    </a:rPr>
                    <a:t> </a:t>
                  </a:r>
                </a:p>
              </p:txBody>
            </p:sp>
          </mc:Fallback>
        </mc:AlternateContent>
      </p:grpSp>
      <p:grpSp>
        <p:nvGrpSpPr>
          <p:cNvPr id="10" name="组合 9"/>
          <p:cNvGrpSpPr/>
          <p:nvPr/>
        </p:nvGrpSpPr>
        <p:grpSpPr>
          <a:xfrm>
            <a:off x="504495" y="2123406"/>
            <a:ext cx="472966" cy="486430"/>
            <a:chOff x="1923393" y="1418570"/>
            <a:chExt cx="472966" cy="486430"/>
          </a:xfrm>
        </p:grpSpPr>
        <p:sp>
          <p:nvSpPr>
            <p:cNvPr id="11" name="椭圆 10"/>
            <p:cNvSpPr/>
            <p:nvPr/>
          </p:nvSpPr>
          <p:spPr>
            <a:xfrm>
              <a:off x="1923393" y="1450428"/>
              <a:ext cx="472966" cy="45457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2" name="文本框 11"/>
                <p:cNvSpPr txBox="1"/>
                <p:nvPr/>
              </p:nvSpPr>
              <p:spPr>
                <a:xfrm>
                  <a:off x="1953183" y="1418570"/>
                  <a:ext cx="35242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dirty="0" smtClean="0">
                                <a:latin typeface="Cambria Math" panose="02040503050406030204" pitchFamily="18" charset="0"/>
                              </a:rPr>
                            </m:ctrlPr>
                          </m:sSubPr>
                          <m:e>
                            <m:r>
                              <a:rPr lang="en-US" altLang="zh-CN" sz="2400" i="1" dirty="0" smtClean="0">
                                <a:latin typeface="Cambria Math" panose="02040503050406030204" pitchFamily="18" charset="0"/>
                              </a:rPr>
                              <m:t>𝑥</m:t>
                            </m:r>
                          </m:e>
                          <m:sub>
                            <m:r>
                              <a:rPr lang="en-US" altLang="zh-CN" sz="2400" b="0" i="1" dirty="0" smtClean="0">
                                <a:latin typeface="Cambria Math" panose="02040503050406030204" pitchFamily="18" charset="0"/>
                              </a:rPr>
                              <m:t>3</m:t>
                            </m:r>
                          </m:sub>
                        </m:sSub>
                      </m:oMath>
                    </m:oMathPara>
                  </a14:m>
                  <a:endParaRPr lang="zh-CN" altLang="en-US" dirty="0"/>
                </a:p>
              </p:txBody>
            </p:sp>
          </mc:Choice>
          <mc:Fallback xmlns="">
            <p:sp>
              <p:nvSpPr>
                <p:cNvPr id="12" name="文本框 11"/>
                <p:cNvSpPr txBox="1">
                  <a:spLocks noRot="1" noChangeAspect="1" noMove="1" noResize="1" noEditPoints="1" noAdjustHandles="1" noChangeArrowheads="1" noChangeShapeType="1" noTextEdit="1"/>
                </p:cNvSpPr>
                <p:nvPr/>
              </p:nvSpPr>
              <p:spPr>
                <a:xfrm>
                  <a:off x="1953183" y="1418570"/>
                  <a:ext cx="352425" cy="461665"/>
                </a:xfrm>
                <a:prstGeom prst="rect">
                  <a:avLst/>
                </a:prstGeom>
                <a:blipFill>
                  <a:blip r:embed="rId3"/>
                  <a:stretch>
                    <a:fillRect r="-29310" b="-1333"/>
                  </a:stretch>
                </a:blipFill>
              </p:spPr>
              <p:txBody>
                <a:bodyPr/>
                <a:lstStyle/>
                <a:p>
                  <a:r>
                    <a:rPr lang="zh-CN" altLang="en-US">
                      <a:noFill/>
                    </a:rPr>
                    <a:t> </a:t>
                  </a:r>
                </a:p>
              </p:txBody>
            </p:sp>
          </mc:Fallback>
        </mc:AlternateContent>
      </p:grpSp>
      <p:grpSp>
        <p:nvGrpSpPr>
          <p:cNvPr id="13" name="组合 12"/>
          <p:cNvGrpSpPr/>
          <p:nvPr/>
        </p:nvGrpSpPr>
        <p:grpSpPr>
          <a:xfrm>
            <a:off x="1450427" y="2123406"/>
            <a:ext cx="472966" cy="486430"/>
            <a:chOff x="1923393" y="1418570"/>
            <a:chExt cx="472966" cy="486430"/>
          </a:xfrm>
        </p:grpSpPr>
        <p:sp>
          <p:nvSpPr>
            <p:cNvPr id="14" name="椭圆 13"/>
            <p:cNvSpPr/>
            <p:nvPr/>
          </p:nvSpPr>
          <p:spPr>
            <a:xfrm>
              <a:off x="1923393" y="1450428"/>
              <a:ext cx="472966" cy="45457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5" name="文本框 14"/>
                <p:cNvSpPr txBox="1"/>
                <p:nvPr/>
              </p:nvSpPr>
              <p:spPr>
                <a:xfrm>
                  <a:off x="1953183" y="1418570"/>
                  <a:ext cx="35242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dirty="0" smtClean="0">
                                <a:latin typeface="Cambria Math" panose="02040503050406030204" pitchFamily="18" charset="0"/>
                              </a:rPr>
                            </m:ctrlPr>
                          </m:sSubPr>
                          <m:e>
                            <m:r>
                              <a:rPr lang="en-US" altLang="zh-CN" sz="2400" i="1" dirty="0" smtClean="0">
                                <a:latin typeface="Cambria Math" panose="02040503050406030204" pitchFamily="18" charset="0"/>
                              </a:rPr>
                              <m:t>𝑥</m:t>
                            </m:r>
                          </m:e>
                          <m:sub>
                            <m:r>
                              <a:rPr lang="en-US" altLang="zh-CN" sz="2400" b="0" i="1" dirty="0" smtClean="0">
                                <a:latin typeface="Cambria Math" panose="02040503050406030204" pitchFamily="18" charset="0"/>
                              </a:rPr>
                              <m:t>4</m:t>
                            </m:r>
                          </m:sub>
                        </m:sSub>
                      </m:oMath>
                    </m:oMathPara>
                  </a14:m>
                  <a:endParaRPr lang="zh-CN" altLang="en-US" dirty="0"/>
                </a:p>
              </p:txBody>
            </p:sp>
          </mc:Choice>
          <mc:Fallback xmlns="">
            <p:sp>
              <p:nvSpPr>
                <p:cNvPr id="15" name="文本框 14"/>
                <p:cNvSpPr txBox="1">
                  <a:spLocks noRot="1" noChangeAspect="1" noMove="1" noResize="1" noEditPoints="1" noAdjustHandles="1" noChangeArrowheads="1" noChangeShapeType="1" noTextEdit="1"/>
                </p:cNvSpPr>
                <p:nvPr/>
              </p:nvSpPr>
              <p:spPr>
                <a:xfrm>
                  <a:off x="1953183" y="1418570"/>
                  <a:ext cx="352425" cy="461665"/>
                </a:xfrm>
                <a:prstGeom prst="rect">
                  <a:avLst/>
                </a:prstGeom>
                <a:blipFill>
                  <a:blip r:embed="rId4"/>
                  <a:stretch>
                    <a:fillRect r="-29310" b="-1333"/>
                  </a:stretch>
                </a:blipFill>
              </p:spPr>
              <p:txBody>
                <a:bodyPr/>
                <a:lstStyle/>
                <a:p>
                  <a:r>
                    <a:rPr lang="zh-CN" altLang="en-US">
                      <a:noFill/>
                    </a:rPr>
                    <a:t> </a:t>
                  </a:r>
                </a:p>
              </p:txBody>
            </p:sp>
          </mc:Fallback>
        </mc:AlternateContent>
      </p:grpSp>
      <p:cxnSp>
        <p:nvCxnSpPr>
          <p:cNvPr id="17" name="直接箭头连接符 16"/>
          <p:cNvCxnSpPr>
            <a:endCxn id="12" idx="0"/>
          </p:cNvCxnSpPr>
          <p:nvPr/>
        </p:nvCxnSpPr>
        <p:spPr>
          <a:xfrm flipH="1">
            <a:off x="710498" y="1738341"/>
            <a:ext cx="324589" cy="3850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a:endCxn id="15" idx="0"/>
          </p:cNvCxnSpPr>
          <p:nvPr/>
        </p:nvCxnSpPr>
        <p:spPr>
          <a:xfrm>
            <a:off x="1359676" y="1732197"/>
            <a:ext cx="296754" cy="3912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237039" y="2768395"/>
            <a:ext cx="1892848" cy="369332"/>
          </a:xfrm>
          <a:prstGeom prst="rect">
            <a:avLst/>
          </a:prstGeom>
          <a:noFill/>
        </p:spPr>
        <p:txBody>
          <a:bodyPr wrap="square" rtlCol="0">
            <a:spAutoFit/>
          </a:bodyPr>
          <a:lstStyle/>
          <a:p>
            <a:pPr algn="ctr"/>
            <a:r>
              <a:rPr lang="en-US" altLang="zh-CN" dirty="0" smtClean="0"/>
              <a:t>Diverging</a:t>
            </a:r>
            <a:endParaRPr lang="zh-CN" altLang="en-US" dirty="0"/>
          </a:p>
        </p:txBody>
      </p:sp>
      <p:grpSp>
        <p:nvGrpSpPr>
          <p:cNvPr id="25" name="组合 24"/>
          <p:cNvGrpSpPr/>
          <p:nvPr/>
        </p:nvGrpSpPr>
        <p:grpSpPr>
          <a:xfrm>
            <a:off x="4281412" y="2123406"/>
            <a:ext cx="472966" cy="486430"/>
            <a:chOff x="1923393" y="1418570"/>
            <a:chExt cx="472966" cy="486430"/>
          </a:xfrm>
        </p:grpSpPr>
        <p:sp>
          <p:nvSpPr>
            <p:cNvPr id="26" name="椭圆 25"/>
            <p:cNvSpPr/>
            <p:nvPr/>
          </p:nvSpPr>
          <p:spPr>
            <a:xfrm>
              <a:off x="1923393" y="1450428"/>
              <a:ext cx="472966" cy="45457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27" name="文本框 26"/>
                <p:cNvSpPr txBox="1"/>
                <p:nvPr/>
              </p:nvSpPr>
              <p:spPr>
                <a:xfrm>
                  <a:off x="1953183" y="1418570"/>
                  <a:ext cx="35242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dirty="0" smtClean="0">
                                <a:latin typeface="Cambria Math" panose="02040503050406030204" pitchFamily="18" charset="0"/>
                              </a:rPr>
                            </m:ctrlPr>
                          </m:sSubPr>
                          <m:e>
                            <m:r>
                              <a:rPr lang="en-US" altLang="zh-CN" sz="2400" i="1" dirty="0" smtClean="0">
                                <a:latin typeface="Cambria Math" panose="02040503050406030204" pitchFamily="18" charset="0"/>
                              </a:rPr>
                              <m:t>𝑥</m:t>
                            </m:r>
                          </m:e>
                          <m:sub>
                            <m:r>
                              <a:rPr lang="en-US" altLang="zh-CN" sz="2400" b="0" i="1" dirty="0" smtClean="0">
                                <a:latin typeface="Cambria Math" panose="02040503050406030204" pitchFamily="18" charset="0"/>
                              </a:rPr>
                              <m:t>4</m:t>
                            </m:r>
                          </m:sub>
                        </m:sSub>
                      </m:oMath>
                    </m:oMathPara>
                  </a14:m>
                  <a:endParaRPr lang="zh-CN" altLang="en-US" dirty="0"/>
                </a:p>
              </p:txBody>
            </p:sp>
          </mc:Choice>
          <mc:Fallback xmlns="">
            <p:sp>
              <p:nvSpPr>
                <p:cNvPr id="27" name="文本框 26"/>
                <p:cNvSpPr txBox="1">
                  <a:spLocks noRot="1" noChangeAspect="1" noMove="1" noResize="1" noEditPoints="1" noAdjustHandles="1" noChangeArrowheads="1" noChangeShapeType="1" noTextEdit="1"/>
                </p:cNvSpPr>
                <p:nvPr/>
              </p:nvSpPr>
              <p:spPr>
                <a:xfrm>
                  <a:off x="1953183" y="1418570"/>
                  <a:ext cx="352425" cy="461665"/>
                </a:xfrm>
                <a:prstGeom prst="rect">
                  <a:avLst/>
                </a:prstGeom>
                <a:blipFill>
                  <a:blip r:embed="rId5"/>
                  <a:stretch>
                    <a:fillRect r="-29310" b="-1333"/>
                  </a:stretch>
                </a:blipFill>
              </p:spPr>
              <p:txBody>
                <a:bodyPr/>
                <a:lstStyle/>
                <a:p>
                  <a:r>
                    <a:rPr lang="zh-CN" altLang="en-US">
                      <a:noFill/>
                    </a:rPr>
                    <a:t> </a:t>
                  </a:r>
                </a:p>
              </p:txBody>
            </p:sp>
          </mc:Fallback>
        </mc:AlternateContent>
      </p:grpSp>
      <p:grpSp>
        <p:nvGrpSpPr>
          <p:cNvPr id="28" name="组合 27"/>
          <p:cNvGrpSpPr/>
          <p:nvPr/>
        </p:nvGrpSpPr>
        <p:grpSpPr>
          <a:xfrm>
            <a:off x="3838236" y="1245767"/>
            <a:ext cx="472966" cy="486430"/>
            <a:chOff x="1923393" y="1418570"/>
            <a:chExt cx="472966" cy="486430"/>
          </a:xfrm>
        </p:grpSpPr>
        <p:sp>
          <p:nvSpPr>
            <p:cNvPr id="29" name="椭圆 28"/>
            <p:cNvSpPr/>
            <p:nvPr/>
          </p:nvSpPr>
          <p:spPr>
            <a:xfrm>
              <a:off x="1923393" y="1450428"/>
              <a:ext cx="472966" cy="45457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30" name="文本框 29"/>
                <p:cNvSpPr txBox="1"/>
                <p:nvPr/>
              </p:nvSpPr>
              <p:spPr>
                <a:xfrm>
                  <a:off x="1953183" y="1418570"/>
                  <a:ext cx="35242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dirty="0" smtClean="0">
                                <a:latin typeface="Cambria Math" panose="02040503050406030204" pitchFamily="18" charset="0"/>
                              </a:rPr>
                            </m:ctrlPr>
                          </m:sSubPr>
                          <m:e>
                            <m:r>
                              <a:rPr lang="en-US" altLang="zh-CN" sz="2400" i="1" dirty="0" smtClean="0">
                                <a:latin typeface="Cambria Math" panose="02040503050406030204" pitchFamily="18" charset="0"/>
                              </a:rPr>
                              <m:t>𝑥</m:t>
                            </m:r>
                          </m:e>
                          <m:sub>
                            <m:r>
                              <a:rPr lang="en-US" altLang="zh-CN" sz="2400" b="0" i="1" dirty="0" smtClean="0">
                                <a:latin typeface="Cambria Math" panose="02040503050406030204" pitchFamily="18" charset="0"/>
                              </a:rPr>
                              <m:t>1</m:t>
                            </m:r>
                          </m:sub>
                        </m:sSub>
                      </m:oMath>
                    </m:oMathPara>
                  </a14:m>
                  <a:endParaRPr lang="zh-CN" altLang="en-US" dirty="0"/>
                </a:p>
              </p:txBody>
            </p:sp>
          </mc:Choice>
          <mc:Fallback xmlns="">
            <p:sp>
              <p:nvSpPr>
                <p:cNvPr id="30" name="文本框 29"/>
                <p:cNvSpPr txBox="1">
                  <a:spLocks noRot="1" noChangeAspect="1" noMove="1" noResize="1" noEditPoints="1" noAdjustHandles="1" noChangeArrowheads="1" noChangeShapeType="1" noTextEdit="1"/>
                </p:cNvSpPr>
                <p:nvPr/>
              </p:nvSpPr>
              <p:spPr>
                <a:xfrm>
                  <a:off x="1953183" y="1418570"/>
                  <a:ext cx="352425" cy="461665"/>
                </a:xfrm>
                <a:prstGeom prst="rect">
                  <a:avLst/>
                </a:prstGeom>
                <a:blipFill>
                  <a:blip r:embed="rId6"/>
                  <a:stretch>
                    <a:fillRect r="-29825" b="-1333"/>
                  </a:stretch>
                </a:blipFill>
              </p:spPr>
              <p:txBody>
                <a:bodyPr/>
                <a:lstStyle/>
                <a:p>
                  <a:r>
                    <a:rPr lang="zh-CN" altLang="en-US">
                      <a:noFill/>
                    </a:rPr>
                    <a:t> </a:t>
                  </a:r>
                </a:p>
              </p:txBody>
            </p:sp>
          </mc:Fallback>
        </mc:AlternateContent>
      </p:grpSp>
      <p:grpSp>
        <p:nvGrpSpPr>
          <p:cNvPr id="31" name="组合 30"/>
          <p:cNvGrpSpPr/>
          <p:nvPr/>
        </p:nvGrpSpPr>
        <p:grpSpPr>
          <a:xfrm>
            <a:off x="4784168" y="1245767"/>
            <a:ext cx="472966" cy="486430"/>
            <a:chOff x="1923393" y="1418570"/>
            <a:chExt cx="472966" cy="486430"/>
          </a:xfrm>
        </p:grpSpPr>
        <p:sp>
          <p:nvSpPr>
            <p:cNvPr id="32" name="椭圆 31"/>
            <p:cNvSpPr/>
            <p:nvPr/>
          </p:nvSpPr>
          <p:spPr>
            <a:xfrm>
              <a:off x="1923393" y="1450428"/>
              <a:ext cx="472966" cy="45457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33" name="文本框 32"/>
                <p:cNvSpPr txBox="1"/>
                <p:nvPr/>
              </p:nvSpPr>
              <p:spPr>
                <a:xfrm>
                  <a:off x="1953183" y="1418570"/>
                  <a:ext cx="35242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dirty="0" smtClean="0">
                                <a:latin typeface="Cambria Math" panose="02040503050406030204" pitchFamily="18" charset="0"/>
                              </a:rPr>
                            </m:ctrlPr>
                          </m:sSubPr>
                          <m:e>
                            <m:r>
                              <a:rPr lang="en-US" altLang="zh-CN" sz="2400" i="1" dirty="0" smtClean="0">
                                <a:latin typeface="Cambria Math" panose="02040503050406030204" pitchFamily="18" charset="0"/>
                              </a:rPr>
                              <m:t>𝑥</m:t>
                            </m:r>
                          </m:e>
                          <m:sub>
                            <m:r>
                              <a:rPr lang="en-US" altLang="zh-CN" sz="2400" b="0" i="1" dirty="0" smtClean="0">
                                <a:latin typeface="Cambria Math" panose="02040503050406030204" pitchFamily="18" charset="0"/>
                              </a:rPr>
                              <m:t>2</m:t>
                            </m:r>
                          </m:sub>
                        </m:sSub>
                      </m:oMath>
                    </m:oMathPara>
                  </a14:m>
                  <a:endParaRPr lang="zh-CN" altLang="en-US" dirty="0"/>
                </a:p>
              </p:txBody>
            </p:sp>
          </mc:Choice>
          <mc:Fallback xmlns="">
            <p:sp>
              <p:nvSpPr>
                <p:cNvPr id="33" name="文本框 32"/>
                <p:cNvSpPr txBox="1">
                  <a:spLocks noRot="1" noChangeAspect="1" noMove="1" noResize="1" noEditPoints="1" noAdjustHandles="1" noChangeArrowheads="1" noChangeShapeType="1" noTextEdit="1"/>
                </p:cNvSpPr>
                <p:nvPr/>
              </p:nvSpPr>
              <p:spPr>
                <a:xfrm>
                  <a:off x="1953183" y="1418570"/>
                  <a:ext cx="352425" cy="461665"/>
                </a:xfrm>
                <a:prstGeom prst="rect">
                  <a:avLst/>
                </a:prstGeom>
                <a:blipFill>
                  <a:blip r:embed="rId7"/>
                  <a:stretch>
                    <a:fillRect r="-29310" b="-1333"/>
                  </a:stretch>
                </a:blipFill>
              </p:spPr>
              <p:txBody>
                <a:bodyPr/>
                <a:lstStyle/>
                <a:p>
                  <a:r>
                    <a:rPr lang="zh-CN" altLang="en-US">
                      <a:noFill/>
                    </a:rPr>
                    <a:t> </a:t>
                  </a:r>
                </a:p>
              </p:txBody>
            </p:sp>
          </mc:Fallback>
        </mc:AlternateContent>
      </p:grpSp>
      <p:cxnSp>
        <p:nvCxnSpPr>
          <p:cNvPr id="34" name="直接箭头连接符 33"/>
          <p:cNvCxnSpPr>
            <a:endCxn id="29" idx="4"/>
          </p:cNvCxnSpPr>
          <p:nvPr/>
        </p:nvCxnSpPr>
        <p:spPr>
          <a:xfrm flipH="1" flipV="1">
            <a:off x="4074719" y="1732197"/>
            <a:ext cx="294454" cy="449286"/>
          </a:xfrm>
          <a:prstGeom prst="straightConnector1">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直接箭头连接符 34"/>
          <p:cNvCxnSpPr>
            <a:endCxn id="32" idx="4"/>
          </p:cNvCxnSpPr>
          <p:nvPr/>
        </p:nvCxnSpPr>
        <p:spPr>
          <a:xfrm flipV="1">
            <a:off x="4635446" y="1732197"/>
            <a:ext cx="385205" cy="423067"/>
          </a:xfrm>
          <a:prstGeom prst="straightConnector1">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1" name="文本框 40"/>
          <p:cNvSpPr txBox="1"/>
          <p:nvPr/>
        </p:nvSpPr>
        <p:spPr>
          <a:xfrm>
            <a:off x="3540990" y="2768395"/>
            <a:ext cx="1892848" cy="369332"/>
          </a:xfrm>
          <a:prstGeom prst="rect">
            <a:avLst/>
          </a:prstGeom>
          <a:noFill/>
        </p:spPr>
        <p:txBody>
          <a:bodyPr wrap="square" rtlCol="0">
            <a:spAutoFit/>
          </a:bodyPr>
          <a:lstStyle/>
          <a:p>
            <a:pPr algn="ctr"/>
            <a:r>
              <a:rPr lang="en-US" altLang="zh-CN" dirty="0" smtClean="0"/>
              <a:t>Converging</a:t>
            </a:r>
            <a:endParaRPr lang="zh-CN" altLang="en-US" dirty="0"/>
          </a:p>
        </p:txBody>
      </p:sp>
      <p:grpSp>
        <p:nvGrpSpPr>
          <p:cNvPr id="43" name="组合 42"/>
          <p:cNvGrpSpPr/>
          <p:nvPr/>
        </p:nvGrpSpPr>
        <p:grpSpPr>
          <a:xfrm>
            <a:off x="7218411" y="1308534"/>
            <a:ext cx="472966" cy="486430"/>
            <a:chOff x="1923393" y="1418570"/>
            <a:chExt cx="472966" cy="486430"/>
          </a:xfrm>
        </p:grpSpPr>
        <p:sp>
          <p:nvSpPr>
            <p:cNvPr id="44" name="椭圆 43"/>
            <p:cNvSpPr/>
            <p:nvPr/>
          </p:nvSpPr>
          <p:spPr>
            <a:xfrm>
              <a:off x="1923393" y="1450428"/>
              <a:ext cx="472966" cy="45457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45" name="文本框 44"/>
                <p:cNvSpPr txBox="1"/>
                <p:nvPr/>
              </p:nvSpPr>
              <p:spPr>
                <a:xfrm>
                  <a:off x="1953183" y="1418570"/>
                  <a:ext cx="35242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2400" b="0" i="1" dirty="0" smtClean="0">
                            <a:latin typeface="Cambria Math" panose="02040503050406030204" pitchFamily="18" charset="0"/>
                          </a:rPr>
                          <m:t>𝑥</m:t>
                        </m:r>
                      </m:oMath>
                    </m:oMathPara>
                  </a14:m>
                  <a:endParaRPr lang="zh-CN" altLang="en-US" dirty="0"/>
                </a:p>
              </p:txBody>
            </p:sp>
          </mc:Choice>
          <mc:Fallback xmlns="">
            <p:sp>
              <p:nvSpPr>
                <p:cNvPr id="45" name="文本框 44"/>
                <p:cNvSpPr txBox="1">
                  <a:spLocks noRot="1" noChangeAspect="1" noMove="1" noResize="1" noEditPoints="1" noAdjustHandles="1" noChangeArrowheads="1" noChangeShapeType="1" noTextEdit="1"/>
                </p:cNvSpPr>
                <p:nvPr/>
              </p:nvSpPr>
              <p:spPr>
                <a:xfrm>
                  <a:off x="1953183" y="1418570"/>
                  <a:ext cx="352425" cy="461665"/>
                </a:xfrm>
                <a:prstGeom prst="rect">
                  <a:avLst/>
                </a:prstGeom>
                <a:blipFill>
                  <a:blip r:embed="rId8"/>
                  <a:stretch>
                    <a:fillRect/>
                  </a:stretch>
                </a:blipFill>
              </p:spPr>
              <p:txBody>
                <a:bodyPr/>
                <a:lstStyle/>
                <a:p>
                  <a:r>
                    <a:rPr lang="zh-CN" altLang="en-US">
                      <a:noFill/>
                    </a:rPr>
                    <a:t> </a:t>
                  </a:r>
                </a:p>
              </p:txBody>
            </p:sp>
          </mc:Fallback>
        </mc:AlternateContent>
      </p:grpSp>
      <p:grpSp>
        <p:nvGrpSpPr>
          <p:cNvPr id="46" name="组合 45"/>
          <p:cNvGrpSpPr/>
          <p:nvPr/>
        </p:nvGrpSpPr>
        <p:grpSpPr>
          <a:xfrm>
            <a:off x="6745445" y="2155264"/>
            <a:ext cx="472966" cy="486430"/>
            <a:chOff x="1923393" y="1418570"/>
            <a:chExt cx="472966" cy="486430"/>
          </a:xfrm>
        </p:grpSpPr>
        <p:sp>
          <p:nvSpPr>
            <p:cNvPr id="47" name="椭圆 46"/>
            <p:cNvSpPr/>
            <p:nvPr/>
          </p:nvSpPr>
          <p:spPr>
            <a:xfrm>
              <a:off x="1923393" y="1450428"/>
              <a:ext cx="472966" cy="45457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48" name="文本框 47"/>
                <p:cNvSpPr txBox="1"/>
                <p:nvPr/>
              </p:nvSpPr>
              <p:spPr>
                <a:xfrm>
                  <a:off x="1953183" y="1418570"/>
                  <a:ext cx="35242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2400" b="0" i="1" dirty="0" smtClean="0">
                            <a:latin typeface="Cambria Math" panose="02040503050406030204" pitchFamily="18" charset="0"/>
                          </a:rPr>
                          <m:t>𝑦</m:t>
                        </m:r>
                      </m:oMath>
                    </m:oMathPara>
                  </a14:m>
                  <a:endParaRPr lang="zh-CN" altLang="en-US" dirty="0"/>
                </a:p>
              </p:txBody>
            </p:sp>
          </mc:Choice>
          <mc:Fallback xmlns="">
            <p:sp>
              <p:nvSpPr>
                <p:cNvPr id="48" name="文本框 47"/>
                <p:cNvSpPr txBox="1">
                  <a:spLocks noRot="1" noChangeAspect="1" noMove="1" noResize="1" noEditPoints="1" noAdjustHandles="1" noChangeArrowheads="1" noChangeShapeType="1" noTextEdit="1"/>
                </p:cNvSpPr>
                <p:nvPr/>
              </p:nvSpPr>
              <p:spPr>
                <a:xfrm>
                  <a:off x="1953183" y="1418570"/>
                  <a:ext cx="352425" cy="461665"/>
                </a:xfrm>
                <a:prstGeom prst="rect">
                  <a:avLst/>
                </a:prstGeom>
                <a:blipFill>
                  <a:blip r:embed="rId9"/>
                  <a:stretch>
                    <a:fillRect l="-5172" r="-5172" b="-9211"/>
                  </a:stretch>
                </a:blipFill>
              </p:spPr>
              <p:txBody>
                <a:bodyPr/>
                <a:lstStyle/>
                <a:p>
                  <a:r>
                    <a:rPr lang="zh-CN" altLang="en-US">
                      <a:noFill/>
                    </a:rPr>
                    <a:t> </a:t>
                  </a:r>
                </a:p>
              </p:txBody>
            </p:sp>
          </mc:Fallback>
        </mc:AlternateContent>
      </p:grpSp>
      <p:grpSp>
        <p:nvGrpSpPr>
          <p:cNvPr id="49" name="组合 48"/>
          <p:cNvGrpSpPr/>
          <p:nvPr/>
        </p:nvGrpSpPr>
        <p:grpSpPr>
          <a:xfrm>
            <a:off x="7691377" y="2155264"/>
            <a:ext cx="472966" cy="486430"/>
            <a:chOff x="1923393" y="1418570"/>
            <a:chExt cx="472966" cy="486430"/>
          </a:xfrm>
        </p:grpSpPr>
        <p:sp>
          <p:nvSpPr>
            <p:cNvPr id="50" name="椭圆 49"/>
            <p:cNvSpPr/>
            <p:nvPr/>
          </p:nvSpPr>
          <p:spPr>
            <a:xfrm>
              <a:off x="1923393" y="1450428"/>
              <a:ext cx="472966" cy="45457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51" name="文本框 50"/>
                <p:cNvSpPr txBox="1"/>
                <p:nvPr/>
              </p:nvSpPr>
              <p:spPr>
                <a:xfrm>
                  <a:off x="1953183" y="1418570"/>
                  <a:ext cx="35242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2400" b="0" i="1" dirty="0" smtClean="0">
                            <a:latin typeface="Cambria Math" panose="02040503050406030204" pitchFamily="18" charset="0"/>
                          </a:rPr>
                          <m:t>𝑧</m:t>
                        </m:r>
                      </m:oMath>
                    </m:oMathPara>
                  </a14:m>
                  <a:endParaRPr lang="zh-CN" altLang="en-US" dirty="0"/>
                </a:p>
              </p:txBody>
            </p:sp>
          </mc:Choice>
          <mc:Fallback xmlns="">
            <p:sp>
              <p:nvSpPr>
                <p:cNvPr id="51" name="文本框 50"/>
                <p:cNvSpPr txBox="1">
                  <a:spLocks noRot="1" noChangeAspect="1" noMove="1" noResize="1" noEditPoints="1" noAdjustHandles="1" noChangeArrowheads="1" noChangeShapeType="1" noTextEdit="1"/>
                </p:cNvSpPr>
                <p:nvPr/>
              </p:nvSpPr>
              <p:spPr>
                <a:xfrm>
                  <a:off x="1953183" y="1418570"/>
                  <a:ext cx="352425" cy="461665"/>
                </a:xfrm>
                <a:prstGeom prst="rect">
                  <a:avLst/>
                </a:prstGeom>
                <a:blipFill>
                  <a:blip r:embed="rId10"/>
                  <a:stretch>
                    <a:fillRect/>
                  </a:stretch>
                </a:blipFill>
              </p:spPr>
              <p:txBody>
                <a:bodyPr/>
                <a:lstStyle/>
                <a:p>
                  <a:r>
                    <a:rPr lang="zh-CN" altLang="en-US">
                      <a:noFill/>
                    </a:rPr>
                    <a:t> </a:t>
                  </a:r>
                </a:p>
              </p:txBody>
            </p:sp>
          </mc:Fallback>
        </mc:AlternateContent>
      </p:grpSp>
      <p:cxnSp>
        <p:nvCxnSpPr>
          <p:cNvPr id="52" name="直接箭头连接符 51"/>
          <p:cNvCxnSpPr>
            <a:endCxn id="48" idx="0"/>
          </p:cNvCxnSpPr>
          <p:nvPr/>
        </p:nvCxnSpPr>
        <p:spPr>
          <a:xfrm flipH="1">
            <a:off x="6951448" y="1770199"/>
            <a:ext cx="324589" cy="3850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直接箭头连接符 52"/>
          <p:cNvCxnSpPr>
            <a:stCxn id="51" idx="0"/>
          </p:cNvCxnSpPr>
          <p:nvPr/>
        </p:nvCxnSpPr>
        <p:spPr>
          <a:xfrm flipH="1" flipV="1">
            <a:off x="7582345" y="1732197"/>
            <a:ext cx="315035" cy="4230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7" name="文本框 56"/>
          <p:cNvSpPr txBox="1"/>
          <p:nvPr/>
        </p:nvSpPr>
        <p:spPr>
          <a:xfrm>
            <a:off x="6569950" y="2768395"/>
            <a:ext cx="2078321" cy="369332"/>
          </a:xfrm>
          <a:prstGeom prst="rect">
            <a:avLst/>
          </a:prstGeom>
          <a:noFill/>
        </p:spPr>
        <p:txBody>
          <a:bodyPr wrap="square" rtlCol="0">
            <a:spAutoFit/>
          </a:bodyPr>
          <a:lstStyle/>
          <a:p>
            <a:pPr algn="ctr"/>
            <a:r>
              <a:rPr lang="en-US" altLang="zh-CN" dirty="0"/>
              <a:t>Serial</a:t>
            </a:r>
            <a:endParaRPr lang="zh-CN" altLang="en-US" dirty="0"/>
          </a:p>
        </p:txBody>
      </p:sp>
      <mc:AlternateContent xmlns:mc="http://schemas.openxmlformats.org/markup-compatibility/2006" xmlns:a14="http://schemas.microsoft.com/office/drawing/2010/main">
        <mc:Choice Requires="a14">
          <p:sp>
            <p:nvSpPr>
              <p:cNvPr id="58" name="矩形 57"/>
              <p:cNvSpPr/>
              <p:nvPr/>
            </p:nvSpPr>
            <p:spPr>
              <a:xfrm>
                <a:off x="2338033" y="4103023"/>
                <a:ext cx="5509713" cy="2341667"/>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en-US" altLang="zh-CN" sz="2400" i="1" smtClean="0">
                          <a:latin typeface="Cambria Math" panose="02040503050406030204" pitchFamily="18" charset="0"/>
                        </a:rPr>
                        <m:t>𝑃</m:t>
                      </m:r>
                      <m:d>
                        <m:dPr>
                          <m:ctrlPr>
                            <a:rPr lang="en-US" altLang="zh-CN" sz="2400" i="1">
                              <a:latin typeface="Cambria Math" panose="02040503050406030204" pitchFamily="18" charset="0"/>
                            </a:rPr>
                          </m:ctrlPr>
                        </m:dPr>
                        <m:e>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𝑥</m:t>
                              </m:r>
                            </m:e>
                            <m:sub>
                              <m:r>
                                <a:rPr lang="en-US" altLang="zh-CN" sz="2400" i="1">
                                  <a:latin typeface="Cambria Math" panose="02040503050406030204" pitchFamily="18" charset="0"/>
                                </a:rPr>
                                <m:t>1</m:t>
                              </m:r>
                            </m:sub>
                          </m:sSub>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𝑥</m:t>
                              </m:r>
                            </m:e>
                            <m:sub>
                              <m:r>
                                <a:rPr lang="en-US" altLang="zh-CN" sz="2400" i="1">
                                  <a:latin typeface="Cambria Math" panose="02040503050406030204" pitchFamily="18" charset="0"/>
                                </a:rPr>
                                <m:t>2</m:t>
                              </m:r>
                            </m:sub>
                          </m:sSub>
                        </m:e>
                      </m:d>
                      <m:r>
                        <a:rPr lang="en-US" altLang="zh-CN" sz="2400" i="1">
                          <a:latin typeface="Cambria Math" panose="02040503050406030204" pitchFamily="18" charset="0"/>
                        </a:rPr>
                        <m:t>=</m:t>
                      </m:r>
                      <m:nary>
                        <m:naryPr>
                          <m:chr m:val="∑"/>
                          <m:supHide m:val="on"/>
                          <m:ctrlPr>
                            <a:rPr lang="en-US" altLang="zh-CN" sz="2400" i="1">
                              <a:latin typeface="Cambria Math" panose="02040503050406030204" pitchFamily="18" charset="0"/>
                            </a:rPr>
                          </m:ctrlPr>
                        </m:naryPr>
                        <m:sub>
                          <m:sSub>
                            <m:sSubPr>
                              <m:ctrlPr>
                                <a:rPr lang="en-US" altLang="zh-CN" sz="2400" b="0" i="1" smtClean="0">
                                  <a:latin typeface="Cambria Math" panose="02040503050406030204" pitchFamily="18" charset="0"/>
                                </a:rPr>
                              </m:ctrlPr>
                            </m:sSubPr>
                            <m:e>
                              <m:r>
                                <m:rPr>
                                  <m:brk m:alnAt="7"/>
                                </m:rPr>
                                <a:rPr lang="en-US" altLang="zh-CN" sz="2400" b="0" i="1" smtClean="0">
                                  <a:latin typeface="Cambria Math" panose="02040503050406030204" pitchFamily="18" charset="0"/>
                                </a:rPr>
                                <m:t>𝑥</m:t>
                              </m:r>
                            </m:e>
                            <m:sub>
                              <m:r>
                                <m:rPr>
                                  <m:brk m:alnAt="7"/>
                                </m:rPr>
                                <a:rPr lang="en-US" altLang="zh-CN" sz="2400" b="0" i="1" smtClean="0">
                                  <a:latin typeface="Cambria Math" panose="02040503050406030204" pitchFamily="18" charset="0"/>
                                </a:rPr>
                                <m:t>4</m:t>
                              </m:r>
                            </m:sub>
                          </m:sSub>
                        </m:sub>
                        <m:sup/>
                        <m:e>
                          <m:r>
                            <a:rPr lang="en-US" altLang="zh-CN" sz="2400" b="0" i="1" smtClean="0">
                              <a:latin typeface="Cambria Math" panose="02040503050406030204" pitchFamily="18" charset="0"/>
                            </a:rPr>
                            <m:t>𝑃</m:t>
                          </m:r>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1</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2</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4</m:t>
                              </m:r>
                            </m:sub>
                          </m:sSub>
                          <m:r>
                            <a:rPr lang="en-US" altLang="zh-CN" sz="2400" b="0" i="1" smtClean="0">
                              <a:latin typeface="Cambria Math" panose="02040503050406030204" pitchFamily="18" charset="0"/>
                            </a:rPr>
                            <m:t>)</m:t>
                          </m:r>
                        </m:e>
                      </m:nary>
                    </m:oMath>
                  </m:oMathPara>
                </a14:m>
                <a:endParaRPr lang="en-US" altLang="zh-CN" sz="2400" dirty="0" smtClean="0"/>
              </a:p>
              <a:p>
                <a:pPr/>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rPr>
                        <m:t>              =</m:t>
                      </m:r>
                      <m:nary>
                        <m:naryPr>
                          <m:chr m:val="∑"/>
                          <m:supHide m:val="on"/>
                          <m:ctrlPr>
                            <a:rPr lang="en-US" altLang="zh-CN" sz="2400" b="0" i="1" smtClean="0">
                              <a:latin typeface="Cambria Math" panose="02040503050406030204" pitchFamily="18" charset="0"/>
                            </a:rPr>
                          </m:ctrlPr>
                        </m:naryPr>
                        <m:sub>
                          <m:sSub>
                            <m:sSubPr>
                              <m:ctrlPr>
                                <a:rPr lang="en-US" altLang="zh-CN" sz="2400" b="0" i="1" smtClean="0">
                                  <a:latin typeface="Cambria Math" panose="02040503050406030204" pitchFamily="18" charset="0"/>
                                </a:rPr>
                              </m:ctrlPr>
                            </m:sSubPr>
                            <m:e>
                              <m:r>
                                <m:rPr>
                                  <m:brk m:alnAt="7"/>
                                </m:rPr>
                                <a:rPr lang="en-US" altLang="zh-CN" sz="2400" b="0" i="1" smtClean="0">
                                  <a:latin typeface="Cambria Math" panose="02040503050406030204" pitchFamily="18" charset="0"/>
                                </a:rPr>
                                <m:t>𝑥</m:t>
                              </m:r>
                            </m:e>
                            <m:sub>
                              <m:r>
                                <m:rPr>
                                  <m:brk m:alnAt="7"/>
                                </m:rPr>
                                <a:rPr lang="en-US" altLang="zh-CN" sz="2400" b="0" i="1" smtClean="0">
                                  <a:latin typeface="Cambria Math" panose="02040503050406030204" pitchFamily="18" charset="0"/>
                                </a:rPr>
                                <m:t>4</m:t>
                              </m:r>
                            </m:sub>
                          </m:sSub>
                        </m:sub>
                        <m:sup/>
                        <m:e>
                          <m:r>
                            <a:rPr lang="en-US" altLang="zh-CN" sz="2400" b="0" i="1" smtClean="0">
                              <a:latin typeface="Cambria Math" panose="02040503050406030204" pitchFamily="18" charset="0"/>
                            </a:rPr>
                            <m:t>𝑃</m:t>
                          </m:r>
                          <m:d>
                            <m:dPr>
                              <m:ctrlPr>
                                <a:rPr lang="en-US" altLang="zh-CN" sz="2400" b="0" i="1" smtClean="0">
                                  <a:latin typeface="Cambria Math" panose="02040503050406030204" pitchFamily="18" charset="0"/>
                                </a:rPr>
                              </m:ctrlPr>
                            </m:dPr>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4</m:t>
                                  </m:r>
                                </m:sub>
                              </m:sSub>
                            </m:e>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1</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2</m:t>
                                  </m:r>
                                </m:sub>
                              </m:sSub>
                            </m:e>
                          </m:d>
                          <m:r>
                            <a:rPr lang="en-US" altLang="zh-CN" sz="2400" b="0" i="1" smtClean="0">
                              <a:latin typeface="Cambria Math" panose="02040503050406030204" pitchFamily="18" charset="0"/>
                            </a:rPr>
                            <m:t>𝑃</m:t>
                          </m:r>
                          <m:d>
                            <m:dPr>
                              <m:ctrlPr>
                                <a:rPr lang="en-US" altLang="zh-CN" sz="2400" b="0" i="1" smtClean="0">
                                  <a:latin typeface="Cambria Math" panose="02040503050406030204" pitchFamily="18" charset="0"/>
                                </a:rPr>
                              </m:ctrlPr>
                            </m:dPr>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1</m:t>
                                  </m:r>
                                </m:sub>
                              </m:sSub>
                            </m:e>
                          </m:d>
                          <m:r>
                            <a:rPr lang="en-US" altLang="zh-CN" sz="2400" b="0" i="1" smtClean="0">
                              <a:latin typeface="Cambria Math" panose="02040503050406030204" pitchFamily="18" charset="0"/>
                            </a:rPr>
                            <m:t>𝑃</m:t>
                          </m:r>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2</m:t>
                              </m:r>
                            </m:sub>
                          </m:sSub>
                          <m:r>
                            <a:rPr lang="en-US" altLang="zh-CN" sz="2400" b="0" i="1" smtClean="0">
                              <a:latin typeface="Cambria Math" panose="02040503050406030204" pitchFamily="18" charset="0"/>
                            </a:rPr>
                            <m:t>)</m:t>
                          </m:r>
                        </m:e>
                      </m:nary>
                    </m:oMath>
                  </m:oMathPara>
                </a14:m>
                <a:endParaRPr lang="en-US" altLang="zh-CN" sz="2400" dirty="0" smtClean="0"/>
              </a:p>
              <a:p>
                <a:pPr/>
                <a14:m>
                  <m:oMathPara xmlns:m="http://schemas.openxmlformats.org/officeDocument/2006/math">
                    <m:oMathParaPr>
                      <m:jc m:val="left"/>
                    </m:oMathParaPr>
                    <m:oMath xmlns:m="http://schemas.openxmlformats.org/officeDocument/2006/math">
                      <m:r>
                        <a:rPr lang="en-US" altLang="zh-CN" sz="2400" b="0" i="1" smtClean="0">
                          <a:latin typeface="Cambria Math" panose="02040503050406030204" pitchFamily="18" charset="0"/>
                        </a:rPr>
                        <m:t>                  =</m:t>
                      </m:r>
                      <m:r>
                        <a:rPr lang="en-US" altLang="zh-CN" sz="2400" b="0" i="1" smtClean="0">
                          <a:latin typeface="Cambria Math" panose="02040503050406030204" pitchFamily="18" charset="0"/>
                        </a:rPr>
                        <m:t>𝑃</m:t>
                      </m:r>
                      <m:d>
                        <m:dPr>
                          <m:ctrlPr>
                            <a:rPr lang="en-US" altLang="zh-CN" sz="2400" b="0" i="1" smtClean="0">
                              <a:latin typeface="Cambria Math" panose="02040503050406030204" pitchFamily="18" charset="0"/>
                            </a:rPr>
                          </m:ctrlPr>
                        </m:dPr>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1</m:t>
                              </m:r>
                            </m:sub>
                          </m:sSub>
                        </m:e>
                      </m:d>
                      <m:r>
                        <a:rPr lang="en-US" altLang="zh-CN" sz="2400" b="0" i="1" smtClean="0">
                          <a:latin typeface="Cambria Math" panose="02040503050406030204" pitchFamily="18" charset="0"/>
                        </a:rPr>
                        <m:t>𝑃</m:t>
                      </m:r>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2</m:t>
                          </m:r>
                        </m:sub>
                      </m:sSub>
                      <m:r>
                        <a:rPr lang="en-US" altLang="zh-CN" sz="2400" b="0" i="1" smtClean="0">
                          <a:latin typeface="Cambria Math" panose="02040503050406030204" pitchFamily="18" charset="0"/>
                        </a:rPr>
                        <m:t>)</m:t>
                      </m:r>
                    </m:oMath>
                  </m:oMathPara>
                </a14:m>
                <a:endParaRPr lang="en-US" altLang="zh-CN" sz="2400" dirty="0" smtClean="0"/>
              </a:p>
            </p:txBody>
          </p:sp>
        </mc:Choice>
        <mc:Fallback xmlns="">
          <p:sp>
            <p:nvSpPr>
              <p:cNvPr id="58" name="矩形 57"/>
              <p:cNvSpPr>
                <a:spLocks noRot="1" noChangeAspect="1" noMove="1" noResize="1" noEditPoints="1" noAdjustHandles="1" noChangeArrowheads="1" noChangeShapeType="1" noTextEdit="1"/>
              </p:cNvSpPr>
              <p:nvPr/>
            </p:nvSpPr>
            <p:spPr>
              <a:xfrm>
                <a:off x="2338033" y="4103023"/>
                <a:ext cx="5509713" cy="2341667"/>
              </a:xfrm>
              <a:prstGeom prst="rect">
                <a:avLst/>
              </a:prstGeom>
              <a:blipFill>
                <a:blip r:embed="rId11"/>
                <a:stretch>
                  <a:fillRect b="-260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文本框 15"/>
              <p:cNvSpPr txBox="1"/>
              <p:nvPr/>
            </p:nvSpPr>
            <p:spPr>
              <a:xfrm>
                <a:off x="179853" y="3153779"/>
                <a:ext cx="2359645" cy="707886"/>
              </a:xfrm>
              <a:prstGeom prst="rect">
                <a:avLst/>
              </a:prstGeom>
              <a:noFill/>
            </p:spPr>
            <p:txBody>
              <a:bodyPr wrap="square" rtlCol="0">
                <a:spAutoFit/>
              </a:bodyPr>
              <a:lstStyle/>
              <a:p>
                <a:r>
                  <a:rPr lang="en-US" altLang="zh-CN" sz="2000" b="0" dirty="0" smtClean="0"/>
                  <a:t>Knowing </a:t>
                </a:r>
                <a14:m>
                  <m:oMath xmlns:m="http://schemas.openxmlformats.org/officeDocument/2006/math">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𝑥</m:t>
                        </m:r>
                      </m:e>
                      <m:sub>
                        <m:r>
                          <a:rPr lang="en-US" altLang="zh-CN" sz="2000" b="0" i="1" smtClean="0">
                            <a:latin typeface="Cambria Math" panose="02040503050406030204" pitchFamily="18" charset="0"/>
                          </a:rPr>
                          <m:t>1</m:t>
                        </m:r>
                      </m:sub>
                    </m:sSub>
                  </m:oMath>
                </a14:m>
                <a:r>
                  <a:rPr lang="en-US" altLang="zh-CN" sz="2000" b="0" dirty="0" smtClean="0"/>
                  <a:t>: </a:t>
                </a:r>
                <a14:m>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3</m:t>
                        </m:r>
                      </m:sub>
                    </m:sSub>
                    <m:r>
                      <a:rPr lang="en-US" altLang="zh-CN" sz="2000" b="0" i="1" smtClean="0">
                        <a:latin typeface="Cambria Math" panose="02040503050406030204" pitchFamily="18" charset="0"/>
                        <a:ea typeface="Cambria Math" panose="02040503050406030204" pitchFamily="18" charset="0"/>
                      </a:rPr>
                      <m:t>⊥</m:t>
                    </m:r>
                    <m:sSub>
                      <m:sSubPr>
                        <m:ctrlPr>
                          <a:rPr lang="en-US" altLang="zh-CN" sz="2000" b="0" i="1" smtClean="0">
                            <a:latin typeface="Cambria Math" panose="02040503050406030204" pitchFamily="18" charset="0"/>
                            <a:ea typeface="Cambria Math" panose="02040503050406030204" pitchFamily="18" charset="0"/>
                          </a:rPr>
                        </m:ctrlPr>
                      </m:sSubPr>
                      <m:e>
                        <m:r>
                          <a:rPr lang="en-US" altLang="zh-CN" sz="2000" b="0" i="1" smtClean="0">
                            <a:latin typeface="Cambria Math" panose="02040503050406030204" pitchFamily="18" charset="0"/>
                            <a:ea typeface="Cambria Math" panose="02040503050406030204" pitchFamily="18" charset="0"/>
                          </a:rPr>
                          <m:t>𝑥</m:t>
                        </m:r>
                      </m:e>
                      <m:sub>
                        <m:r>
                          <a:rPr lang="en-US" altLang="zh-CN" sz="2000" b="0" i="1" smtClean="0">
                            <a:latin typeface="Cambria Math" panose="02040503050406030204" pitchFamily="18" charset="0"/>
                            <a:ea typeface="Cambria Math" panose="02040503050406030204" pitchFamily="18" charset="0"/>
                          </a:rPr>
                          <m:t>4</m:t>
                        </m:r>
                      </m:sub>
                    </m:sSub>
                  </m:oMath>
                </a14:m>
                <a:r>
                  <a:rPr lang="en-US" altLang="zh-CN" sz="2000" dirty="0" smtClean="0"/>
                  <a:t> (</a:t>
                </a:r>
                <a:r>
                  <a:rPr lang="en-US" altLang="zh-CN" sz="2000" dirty="0"/>
                  <a:t>common cause</a:t>
                </a:r>
                <a:r>
                  <a:rPr lang="en-US" altLang="zh-CN" sz="2000" dirty="0" smtClean="0"/>
                  <a:t>)</a:t>
                </a:r>
                <a:endParaRPr lang="zh-CN" altLang="en-US" sz="2000" dirty="0"/>
              </a:p>
            </p:txBody>
          </p:sp>
        </mc:Choice>
        <mc:Fallback xmlns="">
          <p:sp>
            <p:nvSpPr>
              <p:cNvPr id="16" name="文本框 15"/>
              <p:cNvSpPr txBox="1">
                <a:spLocks noRot="1" noChangeAspect="1" noMove="1" noResize="1" noEditPoints="1" noAdjustHandles="1" noChangeArrowheads="1" noChangeShapeType="1" noTextEdit="1"/>
              </p:cNvSpPr>
              <p:nvPr/>
            </p:nvSpPr>
            <p:spPr>
              <a:xfrm>
                <a:off x="179853" y="3153779"/>
                <a:ext cx="2359645" cy="707886"/>
              </a:xfrm>
              <a:prstGeom prst="rect">
                <a:avLst/>
              </a:prstGeom>
              <a:blipFill>
                <a:blip r:embed="rId12"/>
                <a:stretch>
                  <a:fillRect l="-2842" t="-4310" b="-1465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4" name="文本框 53"/>
              <p:cNvSpPr txBox="1"/>
              <p:nvPr/>
            </p:nvSpPr>
            <p:spPr>
              <a:xfrm>
                <a:off x="6532475" y="3128695"/>
                <a:ext cx="2269174" cy="707886"/>
              </a:xfrm>
              <a:prstGeom prst="rect">
                <a:avLst/>
              </a:prstGeom>
              <a:noFill/>
            </p:spPr>
            <p:txBody>
              <a:bodyPr wrap="square" rtlCol="0">
                <a:spAutoFit/>
              </a:bodyPr>
              <a:lstStyle/>
              <a:p>
                <a:r>
                  <a:rPr lang="en-US" altLang="zh-CN" sz="2000" b="0" dirty="0" smtClean="0"/>
                  <a:t>Knowing </a:t>
                </a:r>
                <a14:m>
                  <m:oMath xmlns:m="http://schemas.openxmlformats.org/officeDocument/2006/math">
                    <m:r>
                      <a:rPr lang="en-US" altLang="zh-CN" sz="2000" b="0" i="1" smtClean="0">
                        <a:latin typeface="Cambria Math" panose="02040503050406030204" pitchFamily="18" charset="0"/>
                      </a:rPr>
                      <m:t>𝑥</m:t>
                    </m:r>
                  </m:oMath>
                </a14:m>
                <a:r>
                  <a:rPr lang="en-US" altLang="zh-CN" sz="2000" b="0" dirty="0" smtClean="0"/>
                  <a:t>: </a:t>
                </a:r>
                <a14:m>
                  <m:oMath xmlns:m="http://schemas.openxmlformats.org/officeDocument/2006/math">
                    <m:r>
                      <a:rPr lang="en-US" altLang="zh-CN" sz="2000" b="0" i="1" smtClean="0">
                        <a:latin typeface="Cambria Math" panose="02040503050406030204" pitchFamily="18" charset="0"/>
                      </a:rPr>
                      <m:t>𝑦</m:t>
                    </m:r>
                    <m:r>
                      <a:rPr lang="en-US" altLang="zh-CN" sz="2000" b="0" i="1" smtClean="0">
                        <a:latin typeface="Cambria Math" panose="02040503050406030204" pitchFamily="18" charset="0"/>
                        <a:ea typeface="Cambria Math" panose="02040503050406030204" pitchFamily="18" charset="0"/>
                      </a:rPr>
                      <m:t>⊥</m:t>
                    </m:r>
                    <m:r>
                      <a:rPr lang="en-US" altLang="zh-CN" sz="2000" b="0" i="1" smtClean="0">
                        <a:latin typeface="Cambria Math" panose="02040503050406030204" pitchFamily="18" charset="0"/>
                        <a:ea typeface="Cambria Math" panose="02040503050406030204" pitchFamily="18" charset="0"/>
                      </a:rPr>
                      <m:t>𝑧</m:t>
                    </m:r>
                  </m:oMath>
                </a14:m>
                <a:r>
                  <a:rPr lang="en-US" altLang="zh-CN" sz="2000" dirty="0" smtClean="0"/>
                  <a:t> (</a:t>
                </a:r>
                <a:r>
                  <a:rPr lang="en-US" altLang="zh-CN" sz="2000" dirty="0"/>
                  <a:t>intermediate cause</a:t>
                </a:r>
                <a:r>
                  <a:rPr lang="en-US" altLang="zh-CN" sz="2000" dirty="0" smtClean="0"/>
                  <a:t>)</a:t>
                </a:r>
                <a:endParaRPr lang="zh-CN" altLang="en-US" sz="2000" dirty="0"/>
              </a:p>
            </p:txBody>
          </p:sp>
        </mc:Choice>
        <mc:Fallback xmlns="">
          <p:sp>
            <p:nvSpPr>
              <p:cNvPr id="54" name="文本框 53"/>
              <p:cNvSpPr txBox="1">
                <a:spLocks noRot="1" noChangeAspect="1" noMove="1" noResize="1" noEditPoints="1" noAdjustHandles="1" noChangeArrowheads="1" noChangeShapeType="1" noTextEdit="1"/>
              </p:cNvSpPr>
              <p:nvPr/>
            </p:nvSpPr>
            <p:spPr>
              <a:xfrm>
                <a:off x="6532475" y="3128695"/>
                <a:ext cx="2269174" cy="707886"/>
              </a:xfrm>
              <a:prstGeom prst="rect">
                <a:avLst/>
              </a:prstGeom>
              <a:blipFill>
                <a:blip r:embed="rId13"/>
                <a:stretch>
                  <a:fillRect l="-2957" t="-4310" r="-5108" b="-1465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5" name="文本框 54"/>
              <p:cNvSpPr txBox="1"/>
              <p:nvPr/>
            </p:nvSpPr>
            <p:spPr>
              <a:xfrm>
                <a:off x="3347764" y="3136243"/>
                <a:ext cx="3193076" cy="707886"/>
              </a:xfrm>
              <a:prstGeom prst="rect">
                <a:avLst/>
              </a:prstGeom>
              <a:noFill/>
            </p:spPr>
            <p:txBody>
              <a:bodyPr wrap="square" rtlCol="0">
                <a:spAutoFit/>
              </a:bodyPr>
              <a:lstStyle/>
              <a:p>
                <a:r>
                  <a:rPr lang="en-US" altLang="zh-CN" sz="2000" dirty="0" smtClean="0"/>
                  <a:t>NOT knowing</a:t>
                </a:r>
                <a:r>
                  <a:rPr lang="en-US" altLang="zh-CN" sz="2000" b="0" dirty="0" smtClean="0"/>
                  <a:t> </a:t>
                </a:r>
                <a14:m>
                  <m:oMath xmlns:m="http://schemas.openxmlformats.org/officeDocument/2006/math">
                    <m:sSub>
                      <m:sSubPr>
                        <m:ctrlPr>
                          <a:rPr lang="en-US" altLang="zh-CN" sz="2000" i="1">
                            <a:latin typeface="Cambria Math" panose="02040503050406030204" pitchFamily="18" charset="0"/>
                            <a:ea typeface="Cambria Math" panose="02040503050406030204" pitchFamily="18" charset="0"/>
                          </a:rPr>
                        </m:ctrlPr>
                      </m:sSubPr>
                      <m:e>
                        <m:r>
                          <a:rPr lang="en-US" altLang="zh-CN" sz="2000" i="1">
                            <a:latin typeface="Cambria Math" panose="02040503050406030204" pitchFamily="18" charset="0"/>
                            <a:ea typeface="Cambria Math" panose="02040503050406030204" pitchFamily="18" charset="0"/>
                          </a:rPr>
                          <m:t>𝑥</m:t>
                        </m:r>
                      </m:e>
                      <m:sub>
                        <m:r>
                          <a:rPr lang="en-US" altLang="zh-CN" sz="2000" i="1">
                            <a:latin typeface="Cambria Math" panose="02040503050406030204" pitchFamily="18" charset="0"/>
                            <a:ea typeface="Cambria Math" panose="02040503050406030204" pitchFamily="18" charset="0"/>
                          </a:rPr>
                          <m:t>4</m:t>
                        </m:r>
                      </m:sub>
                    </m:sSub>
                  </m:oMath>
                </a14:m>
                <a:r>
                  <a:rPr lang="en-US" altLang="zh-CN" sz="2000" b="0" dirty="0" smtClean="0"/>
                  <a:t> : </a:t>
                </a:r>
                <a14:m>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1</m:t>
                        </m:r>
                      </m:sub>
                    </m:sSub>
                    <m:r>
                      <a:rPr lang="en-US" altLang="zh-CN" sz="2000" b="0" i="1" smtClean="0">
                        <a:latin typeface="Cambria Math" panose="02040503050406030204" pitchFamily="18" charset="0"/>
                        <a:ea typeface="Cambria Math" panose="02040503050406030204" pitchFamily="18" charset="0"/>
                      </a:rPr>
                      <m:t>⊥</m:t>
                    </m:r>
                    <m:sSub>
                      <m:sSubPr>
                        <m:ctrlPr>
                          <a:rPr lang="en-US" altLang="zh-CN" sz="2000" b="0" i="1" smtClean="0">
                            <a:latin typeface="Cambria Math" panose="02040503050406030204" pitchFamily="18" charset="0"/>
                            <a:ea typeface="Cambria Math" panose="02040503050406030204" pitchFamily="18" charset="0"/>
                          </a:rPr>
                        </m:ctrlPr>
                      </m:sSubPr>
                      <m:e>
                        <m:r>
                          <a:rPr lang="en-US" altLang="zh-CN" sz="2000" b="0" i="1" smtClean="0">
                            <a:latin typeface="Cambria Math" panose="02040503050406030204" pitchFamily="18" charset="0"/>
                            <a:ea typeface="Cambria Math" panose="02040503050406030204" pitchFamily="18" charset="0"/>
                          </a:rPr>
                          <m:t>𝑥</m:t>
                        </m:r>
                      </m:e>
                      <m:sub>
                        <m:r>
                          <a:rPr lang="en-US" altLang="zh-CN" sz="2000" b="0" i="1" smtClean="0">
                            <a:latin typeface="Cambria Math" panose="02040503050406030204" pitchFamily="18" charset="0"/>
                            <a:ea typeface="Cambria Math" panose="02040503050406030204" pitchFamily="18" charset="0"/>
                          </a:rPr>
                          <m:t>2</m:t>
                        </m:r>
                      </m:sub>
                    </m:sSub>
                  </m:oMath>
                </a14:m>
                <a:r>
                  <a:rPr lang="zh-CN" altLang="en-US" sz="2000" dirty="0" smtClean="0"/>
                  <a:t> </a:t>
                </a:r>
                <a:r>
                  <a:rPr lang="en-US" altLang="zh-CN" sz="2000" dirty="0" smtClean="0"/>
                  <a:t>(common effect)</a:t>
                </a:r>
                <a:endParaRPr lang="zh-CN" altLang="en-US" sz="2000" dirty="0"/>
              </a:p>
            </p:txBody>
          </p:sp>
        </mc:Choice>
        <mc:Fallback xmlns="">
          <p:sp>
            <p:nvSpPr>
              <p:cNvPr id="55" name="文本框 54"/>
              <p:cNvSpPr txBox="1">
                <a:spLocks noRot="1" noChangeAspect="1" noMove="1" noResize="1" noEditPoints="1" noAdjustHandles="1" noChangeArrowheads="1" noChangeShapeType="1" noTextEdit="1"/>
              </p:cNvSpPr>
              <p:nvPr/>
            </p:nvSpPr>
            <p:spPr>
              <a:xfrm>
                <a:off x="3347764" y="3136243"/>
                <a:ext cx="3193076" cy="707886"/>
              </a:xfrm>
              <a:prstGeom prst="rect">
                <a:avLst/>
              </a:prstGeom>
              <a:blipFill>
                <a:blip r:embed="rId14"/>
                <a:stretch>
                  <a:fillRect l="-1908" t="-4274" b="-1367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4032381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Learning Bayesian networks</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smtClean="0"/>
                  <a:t>If structure is known, the learning process of a BN will be easy</a:t>
                </a:r>
              </a:p>
              <a:p>
                <a:pPr lvl="1"/>
                <a:r>
                  <a:rPr lang="en-US" altLang="zh-CN" dirty="0" smtClean="0"/>
                  <a:t>If we </a:t>
                </a:r>
                <a:r>
                  <a:rPr lang="en-US" altLang="zh-CN" dirty="0"/>
                  <a:t>have a training set </a:t>
                </a:r>
                <a:r>
                  <a:rPr lang="en-US" altLang="zh-CN" dirty="0" smtClean="0"/>
                  <a:t>of complete </a:t>
                </a:r>
                <a:r>
                  <a:rPr lang="en-US" altLang="zh-CN" dirty="0"/>
                  <a:t>observations</a:t>
                </a:r>
              </a:p>
              <a:p>
                <a:pPr lvl="1"/>
                <a:r>
                  <a:rPr lang="en-US" altLang="zh-CN" dirty="0" smtClean="0"/>
                  <a:t>Count training samples and estimate the conditional probability table for each node</a:t>
                </a:r>
              </a:p>
              <a:p>
                <a:pPr lvl="1"/>
                <a14:m>
                  <m:oMath xmlns:m="http://schemas.openxmlformats.org/officeDocument/2006/math">
                    <m:r>
                      <a:rPr lang="en-US" altLang="zh-CN" i="1" dirty="0" smtClean="0">
                        <a:latin typeface="Cambria Math" panose="02040503050406030204" pitchFamily="18" charset="0"/>
                      </a:rPr>
                      <m:t>𝑃</m:t>
                    </m:r>
                    <m:r>
                      <a:rPr lang="en-US" altLang="zh-CN" i="1" dirty="0" smtClean="0">
                        <a:latin typeface="Cambria Math" panose="02040503050406030204" pitchFamily="18" charset="0"/>
                      </a:rPr>
                      <m:t>(</m:t>
                    </m:r>
                    <m:r>
                      <a:rPr lang="en-US" altLang="zh-CN" i="1" dirty="0" smtClean="0">
                        <a:latin typeface="Cambria Math" panose="02040503050406030204" pitchFamily="18" charset="0"/>
                      </a:rPr>
                      <m:t>𝑋</m:t>
                    </m:r>
                    <m:r>
                      <a:rPr lang="en-US" altLang="zh-CN" i="1" dirty="0" smtClean="0">
                        <a:latin typeface="Cambria Math" panose="02040503050406030204" pitchFamily="18" charset="0"/>
                      </a:rPr>
                      <m:t>|</m:t>
                    </m:r>
                    <m:r>
                      <a:rPr lang="en-US" altLang="zh-CN" i="1" dirty="0" smtClean="0">
                        <a:latin typeface="Cambria Math" panose="02040503050406030204" pitchFamily="18" charset="0"/>
                      </a:rPr>
                      <m:t>𝑃𝑎𝑟𝑒𝑛𝑡𝑠</m:t>
                    </m:r>
                    <m:r>
                      <a:rPr lang="en-US" altLang="zh-CN" i="1" dirty="0" smtClean="0">
                        <a:latin typeface="Cambria Math" panose="02040503050406030204" pitchFamily="18" charset="0"/>
                      </a:rPr>
                      <m:t>(</m:t>
                    </m:r>
                    <m:r>
                      <a:rPr lang="en-US" altLang="zh-CN" i="1" dirty="0" smtClean="0">
                        <a:latin typeface="Cambria Math" panose="02040503050406030204" pitchFamily="18" charset="0"/>
                      </a:rPr>
                      <m:t>𝑋</m:t>
                    </m:r>
                    <m:r>
                      <a:rPr lang="en-US" altLang="zh-CN" i="1" dirty="0" smtClean="0">
                        <a:latin typeface="Cambria Math" panose="02040503050406030204" pitchFamily="18" charset="0"/>
                      </a:rPr>
                      <m:t>)) </m:t>
                    </m:r>
                  </m:oMath>
                </a14:m>
                <a:r>
                  <a:rPr lang="en-US" altLang="zh-CN" dirty="0"/>
                  <a:t>is given by the </a:t>
                </a:r>
                <a:r>
                  <a:rPr lang="en-US" altLang="zh-CN" dirty="0" smtClean="0"/>
                  <a:t>observed frequencies </a:t>
                </a:r>
                <a:r>
                  <a:rPr lang="en-US" altLang="zh-CN" dirty="0"/>
                  <a:t>of the different values of </a:t>
                </a:r>
                <a14:m>
                  <m:oMath xmlns:m="http://schemas.openxmlformats.org/officeDocument/2006/math">
                    <m:r>
                      <a:rPr lang="en-US" altLang="zh-CN" i="1" dirty="0" smtClean="0">
                        <a:latin typeface="Cambria Math" panose="02040503050406030204" pitchFamily="18" charset="0"/>
                      </a:rPr>
                      <m:t>𝑋</m:t>
                    </m:r>
                    <m:r>
                      <a:rPr lang="en-US" altLang="zh-CN" i="1" dirty="0" smtClean="0">
                        <a:latin typeface="Cambria Math" panose="02040503050406030204" pitchFamily="18" charset="0"/>
                      </a:rPr>
                      <m:t> </m:t>
                    </m:r>
                  </m:oMath>
                </a14:m>
                <a:r>
                  <a:rPr lang="en-US" altLang="zh-CN" dirty="0"/>
                  <a:t>for </a:t>
                </a:r>
                <a:r>
                  <a:rPr lang="en-US" altLang="zh-CN" dirty="0" smtClean="0"/>
                  <a:t>each combination </a:t>
                </a:r>
                <a:r>
                  <a:rPr lang="en-US" altLang="zh-CN" dirty="0"/>
                  <a:t>of parent values</a:t>
                </a:r>
              </a:p>
              <a:p>
                <a:pPr lvl="1"/>
                <a:endParaRPr lang="en-US" altLang="zh-CN" dirty="0" smtClean="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r="-988"/>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12/16/2020</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37</a:t>
            </a:fld>
            <a:endParaRPr lang="en-US"/>
          </a:p>
        </p:txBody>
      </p:sp>
      <p:pic>
        <p:nvPicPr>
          <p:cNvPr id="9" name="图片 8"/>
          <p:cNvPicPr>
            <a:picLocks noChangeAspect="1"/>
          </p:cNvPicPr>
          <p:nvPr/>
        </p:nvPicPr>
        <p:blipFill>
          <a:blip r:embed="rId3"/>
          <a:stretch>
            <a:fillRect/>
          </a:stretch>
        </p:blipFill>
        <p:spPr>
          <a:xfrm>
            <a:off x="822961" y="2859656"/>
            <a:ext cx="7456651" cy="3533260"/>
          </a:xfrm>
          <a:prstGeom prst="rect">
            <a:avLst/>
          </a:prstGeom>
        </p:spPr>
      </p:pic>
    </p:spTree>
    <p:extLst>
      <p:ext uri="{BB962C8B-B14F-4D97-AF65-F5344CB8AC3E}">
        <p14:creationId xmlns:p14="http://schemas.microsoft.com/office/powerpoint/2010/main" val="30883915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Learning Bayesian networks</a:t>
            </a:r>
            <a:endParaRPr lang="zh-CN" altLang="en-US" dirty="0"/>
          </a:p>
        </p:txBody>
      </p:sp>
      <p:sp>
        <p:nvSpPr>
          <p:cNvPr id="3" name="内容占位符 2"/>
          <p:cNvSpPr>
            <a:spLocks noGrp="1"/>
          </p:cNvSpPr>
          <p:nvPr>
            <p:ph idx="1"/>
          </p:nvPr>
        </p:nvSpPr>
        <p:spPr/>
        <p:txBody>
          <a:bodyPr/>
          <a:lstStyle/>
          <a:p>
            <a:r>
              <a:rPr lang="en-US" altLang="zh-CN" dirty="0"/>
              <a:t>If structure is known, the learning process of a BN will be easy</a:t>
            </a:r>
          </a:p>
          <a:p>
            <a:pPr lvl="1"/>
            <a:r>
              <a:rPr lang="en-US" altLang="zh-CN" dirty="0"/>
              <a:t>Incomplete </a:t>
            </a:r>
            <a:r>
              <a:rPr lang="en-US" altLang="zh-CN" dirty="0" smtClean="0"/>
              <a:t>observations</a:t>
            </a:r>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r>
              <a:rPr lang="en-US" altLang="zh-CN" b="1" dirty="0"/>
              <a:t>Expectation maximization (EM) </a:t>
            </a:r>
            <a:r>
              <a:rPr lang="en-US" altLang="zh-CN" dirty="0"/>
              <a:t>algorithm </a:t>
            </a:r>
            <a:r>
              <a:rPr lang="en-US" altLang="zh-CN" dirty="0" smtClean="0"/>
              <a:t>for dealing </a:t>
            </a:r>
            <a:r>
              <a:rPr lang="en-US" altLang="zh-CN" dirty="0"/>
              <a:t>with missing data</a:t>
            </a:r>
            <a:endParaRPr lang="zh-CN" altLang="en-US" dirty="0"/>
          </a:p>
        </p:txBody>
      </p:sp>
      <p:sp>
        <p:nvSpPr>
          <p:cNvPr id="4" name="日期占位符 3"/>
          <p:cNvSpPr>
            <a:spLocks noGrp="1"/>
          </p:cNvSpPr>
          <p:nvPr>
            <p:ph type="dt" sz="half" idx="10"/>
          </p:nvPr>
        </p:nvSpPr>
        <p:spPr/>
        <p:txBody>
          <a:bodyPr/>
          <a:lstStyle/>
          <a:p>
            <a:fld id="{568E3CEA-F198-483E-B136-E6DE4D19DBBA}" type="datetime1">
              <a:rPr lang="en-US" smtClean="0"/>
              <a:t>12/16/2020</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38</a:t>
            </a:fld>
            <a:endParaRPr lang="en-US"/>
          </a:p>
        </p:txBody>
      </p:sp>
      <p:pic>
        <p:nvPicPr>
          <p:cNvPr id="8" name="图片 7"/>
          <p:cNvPicPr>
            <a:picLocks noChangeAspect="1"/>
          </p:cNvPicPr>
          <p:nvPr/>
        </p:nvPicPr>
        <p:blipFill>
          <a:blip r:embed="rId2"/>
          <a:stretch>
            <a:fillRect/>
          </a:stretch>
        </p:blipFill>
        <p:spPr>
          <a:xfrm>
            <a:off x="587829" y="1576550"/>
            <a:ext cx="7675467" cy="3555995"/>
          </a:xfrm>
          <a:prstGeom prst="rect">
            <a:avLst/>
          </a:prstGeom>
        </p:spPr>
      </p:pic>
    </p:spTree>
    <p:extLst>
      <p:ext uri="{BB962C8B-B14F-4D97-AF65-F5344CB8AC3E}">
        <p14:creationId xmlns:p14="http://schemas.microsoft.com/office/powerpoint/2010/main" val="19873505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Learning Bayesian networks</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en-US" altLang="zh-CN" dirty="0"/>
                  <a:t>However, the network structure is </a:t>
                </a:r>
                <a:r>
                  <a:rPr lang="en-US" altLang="zh-CN" dirty="0" smtClean="0"/>
                  <a:t>unknown</a:t>
                </a:r>
              </a:p>
              <a:p>
                <a:pPr lvl="1"/>
                <a:r>
                  <a:rPr lang="en-US" altLang="zh-CN" i="1" dirty="0"/>
                  <a:t>Structure learning </a:t>
                </a:r>
                <a:r>
                  <a:rPr lang="en-US" altLang="zh-CN" dirty="0"/>
                  <a:t>algorithms exist, but they are </a:t>
                </a:r>
                <a:r>
                  <a:rPr lang="en-US" altLang="zh-CN" dirty="0" smtClean="0"/>
                  <a:t>pretty complicated</a:t>
                </a:r>
                <a:r>
                  <a:rPr lang="en-US" altLang="zh-CN" dirty="0"/>
                  <a:t>…</a:t>
                </a:r>
              </a:p>
              <a:p>
                <a:endParaRPr lang="en-US" altLang="zh-CN" sz="3600" dirty="0" smtClean="0"/>
              </a:p>
              <a:p>
                <a:r>
                  <a:rPr lang="en-US" altLang="zh-CN" dirty="0" smtClean="0"/>
                  <a:t>We </a:t>
                </a:r>
                <a:r>
                  <a:rPr lang="en-US" altLang="zh-CN" dirty="0"/>
                  <a:t>will use scoring functions to rate each network. The one with the best score is “better.” </a:t>
                </a:r>
                <a:endParaRPr lang="en-US" altLang="zh-CN" dirty="0" smtClean="0"/>
              </a:p>
              <a:p>
                <a:r>
                  <a:rPr lang="en-US" altLang="zh-CN" dirty="0" smtClean="0"/>
                  <a:t>Given </a:t>
                </a:r>
                <a:r>
                  <a:rPr lang="en-US" altLang="zh-CN" dirty="0"/>
                  <a:t>a training set </a:t>
                </a:r>
                <a14:m>
                  <m:oMath xmlns:m="http://schemas.openxmlformats.org/officeDocument/2006/math">
                    <m:r>
                      <a:rPr lang="en-US" altLang="zh-CN" i="1">
                        <a:latin typeface="Cambria Math" panose="02040503050406030204" pitchFamily="18" charset="0"/>
                      </a:rPr>
                      <m:t>𝐷</m:t>
                    </m:r>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b="1" i="1">
                            <a:latin typeface="Cambria Math" panose="02040503050406030204" pitchFamily="18" charset="0"/>
                          </a:rPr>
                          <m:t>𝒙</m:t>
                        </m:r>
                      </m:e>
                      <m:sub>
                        <m:r>
                          <a:rPr lang="en-US" altLang="zh-CN" i="1">
                            <a:latin typeface="Cambria Math" panose="02040503050406030204" pitchFamily="18" charset="0"/>
                          </a:rPr>
                          <m:t>1</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b="1" i="1">
                            <a:latin typeface="Cambria Math" panose="02040503050406030204" pitchFamily="18" charset="0"/>
                          </a:rPr>
                          <m:t>𝒙</m:t>
                        </m:r>
                      </m:e>
                      <m:sub>
                        <m:r>
                          <a:rPr lang="en-US" altLang="zh-CN" i="1">
                            <a:latin typeface="Cambria Math" panose="02040503050406030204" pitchFamily="18" charset="0"/>
                          </a:rPr>
                          <m:t>2</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b="1" i="1">
                            <a:latin typeface="Cambria Math" panose="02040503050406030204" pitchFamily="18" charset="0"/>
                          </a:rPr>
                          <m:t>𝒙</m:t>
                        </m:r>
                      </m:e>
                      <m:sub>
                        <m:r>
                          <a:rPr lang="en-US" altLang="zh-CN" i="1">
                            <a:latin typeface="Cambria Math" panose="02040503050406030204" pitchFamily="18" charset="0"/>
                          </a:rPr>
                          <m:t>𝑚</m:t>
                        </m:r>
                      </m:sub>
                    </m:sSub>
                    <m:r>
                      <a:rPr lang="en-US" altLang="zh-CN" i="1">
                        <a:latin typeface="Cambria Math" panose="02040503050406030204" pitchFamily="18" charset="0"/>
                      </a:rPr>
                      <m:t>}</m:t>
                    </m:r>
                  </m:oMath>
                </a14:m>
                <a:r>
                  <a:rPr lang="en-US" altLang="zh-CN" dirty="0"/>
                  <a:t>, the scoring function of a BN </a:t>
                </a:r>
                <a14:m>
                  <m:oMath xmlns:m="http://schemas.openxmlformats.org/officeDocument/2006/math">
                    <m:r>
                      <a:rPr lang="en-US" altLang="zh-CN" i="1">
                        <a:latin typeface="Cambria Math" panose="02040503050406030204" pitchFamily="18" charset="0"/>
                      </a:rPr>
                      <m:t>𝐵</m:t>
                    </m:r>
                    <m:r>
                      <a:rPr lang="en-US" altLang="zh-CN" i="1">
                        <a:latin typeface="Cambria Math" panose="02040503050406030204" pitchFamily="18" charset="0"/>
                      </a:rPr>
                      <m:t>=</m:t>
                    </m:r>
                    <m:d>
                      <m:dPr>
                        <m:begChr m:val="⟨"/>
                        <m:endChr m:val="⟩"/>
                        <m:ctrlPr>
                          <a:rPr lang="en-US" altLang="zh-CN" i="1">
                            <a:latin typeface="Cambria Math" panose="02040503050406030204" pitchFamily="18" charset="0"/>
                          </a:rPr>
                        </m:ctrlPr>
                      </m:dPr>
                      <m:e>
                        <m:r>
                          <a:rPr lang="en-US" altLang="zh-CN" i="1">
                            <a:latin typeface="Cambria Math" panose="02040503050406030204" pitchFamily="18" charset="0"/>
                          </a:rPr>
                          <m:t>𝐺</m:t>
                        </m:r>
                        <m:r>
                          <a:rPr lang="en-US" altLang="zh-CN" i="1">
                            <a:latin typeface="Cambria Math" panose="02040503050406030204" pitchFamily="18" charset="0"/>
                          </a:rPr>
                          <m:t>,</m:t>
                        </m:r>
                        <m:r>
                          <m:rPr>
                            <m:sty m:val="p"/>
                          </m:rPr>
                          <a:rPr lang="en-US" altLang="zh-CN">
                            <a:latin typeface="Cambria Math" panose="02040503050406030204" pitchFamily="18" charset="0"/>
                          </a:rPr>
                          <m:t>Θ</m:t>
                        </m:r>
                      </m:e>
                    </m:d>
                  </m:oMath>
                </a14:m>
                <a:r>
                  <a:rPr lang="en-US" altLang="zh-CN" dirty="0"/>
                  <a:t> based on </a:t>
                </a:r>
                <a14:m>
                  <m:oMath xmlns:m="http://schemas.openxmlformats.org/officeDocument/2006/math">
                    <m:r>
                      <a:rPr lang="en-US" altLang="zh-CN" i="1">
                        <a:latin typeface="Cambria Math" panose="02040503050406030204" pitchFamily="18" charset="0"/>
                      </a:rPr>
                      <m:t>𝐷</m:t>
                    </m:r>
                  </m:oMath>
                </a14:m>
                <a:r>
                  <a:rPr lang="en-US" altLang="zh-CN" dirty="0"/>
                  <a:t> is</a:t>
                </a:r>
              </a:p>
              <a:p>
                <a:endParaRPr lang="en-US" altLang="zh-CN" sz="2800" dirty="0"/>
              </a:p>
              <a:p>
                <a:pPr marL="0" indent="0">
                  <a:buNone/>
                </a:pPr>
                <a:endParaRPr lang="en-US" altLang="zh-CN" dirty="0"/>
              </a:p>
              <a:p>
                <a:r>
                  <a:rPr lang="en-US" altLang="zh-CN" dirty="0"/>
                  <a:t>where</a:t>
                </a:r>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r="-1216"/>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12/16/2020</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39</a:t>
            </a:fld>
            <a:endParaRPr lang="en-US"/>
          </a:p>
        </p:txBody>
      </p:sp>
      <mc:AlternateContent xmlns:mc="http://schemas.openxmlformats.org/markup-compatibility/2006" xmlns:a14="http://schemas.microsoft.com/office/drawing/2010/main">
        <mc:Choice Requires="a14">
          <p:sp>
            <p:nvSpPr>
              <p:cNvPr id="8" name="文本框 7"/>
              <p:cNvSpPr txBox="1"/>
              <p:nvPr/>
            </p:nvSpPr>
            <p:spPr>
              <a:xfrm>
                <a:off x="2764639" y="4406458"/>
                <a:ext cx="3909724" cy="13775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rPr>
                        <m:t>𝑠</m:t>
                      </m:r>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𝐵</m:t>
                          </m:r>
                        </m:e>
                        <m:e>
                          <m:r>
                            <a:rPr lang="en-US" altLang="zh-CN" sz="2400" b="0" i="1" smtClean="0">
                              <a:latin typeface="Cambria Math" panose="02040503050406030204" pitchFamily="18" charset="0"/>
                            </a:rPr>
                            <m:t>𝐷</m:t>
                          </m:r>
                        </m:e>
                      </m:d>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𝑓</m:t>
                      </m:r>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𝜃</m:t>
                          </m:r>
                        </m:e>
                      </m:d>
                      <m:d>
                        <m:dPr>
                          <m:begChr m:val="|"/>
                          <m:endChr m:val="|"/>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𝐵</m:t>
                          </m:r>
                        </m:e>
                      </m:d>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𝐿𝐿</m:t>
                      </m:r>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𝐵</m:t>
                          </m:r>
                        </m:e>
                        <m:e>
                          <m:r>
                            <a:rPr lang="en-US" altLang="zh-CN" sz="2400" b="0" i="1" smtClean="0">
                              <a:latin typeface="Cambria Math" panose="02040503050406030204" pitchFamily="18" charset="0"/>
                            </a:rPr>
                            <m:t>𝐷</m:t>
                          </m:r>
                        </m:e>
                      </m:d>
                    </m:oMath>
                  </m:oMathPara>
                </a14:m>
                <a:endParaRPr lang="en-US" altLang="zh-CN" sz="2400" b="0" dirty="0" smtClean="0"/>
              </a:p>
              <a:p>
                <a:pPr/>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rPr>
                        <m:t>𝐿𝐿</m:t>
                      </m:r>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𝐵</m:t>
                          </m:r>
                        </m:e>
                        <m:e>
                          <m:r>
                            <a:rPr lang="en-US" altLang="zh-CN" sz="2400" b="0" i="1" smtClean="0">
                              <a:latin typeface="Cambria Math" panose="02040503050406030204" pitchFamily="18" charset="0"/>
                            </a:rPr>
                            <m:t>𝐷</m:t>
                          </m:r>
                        </m:e>
                      </m:d>
                      <m:r>
                        <a:rPr lang="en-US" altLang="zh-CN" sz="2400" b="0" i="1" smtClean="0">
                          <a:latin typeface="Cambria Math" panose="02040503050406030204" pitchFamily="18" charset="0"/>
                        </a:rPr>
                        <m:t>=</m:t>
                      </m:r>
                      <m:nary>
                        <m:naryPr>
                          <m:chr m:val="∑"/>
                          <m:ctrlPr>
                            <a:rPr lang="en-US" altLang="zh-CN" sz="2400" b="0" i="1" smtClean="0">
                              <a:latin typeface="Cambria Math" panose="02040503050406030204" pitchFamily="18" charset="0"/>
                            </a:rPr>
                          </m:ctrlPr>
                        </m:naryPr>
                        <m:sub>
                          <m:r>
                            <m:rPr>
                              <m:brk m:alnAt="23"/>
                            </m:rPr>
                            <a:rPr lang="en-US" altLang="zh-CN" sz="2400" b="0" i="1" smtClean="0">
                              <a:latin typeface="Cambria Math" panose="02040503050406030204" pitchFamily="18" charset="0"/>
                            </a:rPr>
                            <m:t>𝑖</m:t>
                          </m:r>
                          <m:r>
                            <a:rPr lang="en-US" altLang="zh-CN" sz="2400" b="0" i="1" smtClean="0">
                              <a:latin typeface="Cambria Math" panose="02040503050406030204" pitchFamily="18" charset="0"/>
                            </a:rPr>
                            <m:t>=1</m:t>
                          </m:r>
                        </m:sub>
                        <m:sup>
                          <m:r>
                            <a:rPr lang="en-US" altLang="zh-CN" sz="2400" b="0" i="1" smtClean="0">
                              <a:latin typeface="Cambria Math" panose="02040503050406030204" pitchFamily="18" charset="0"/>
                            </a:rPr>
                            <m:t>𝑚</m:t>
                          </m:r>
                        </m:sup>
                        <m:e>
                          <m:func>
                            <m:funcPr>
                              <m:ctrlPr>
                                <a:rPr lang="en-US" altLang="zh-CN" sz="2400" b="0" i="1" smtClean="0">
                                  <a:latin typeface="Cambria Math" panose="02040503050406030204" pitchFamily="18" charset="0"/>
                                </a:rPr>
                              </m:ctrlPr>
                            </m:funcPr>
                            <m:fName>
                              <m:r>
                                <m:rPr>
                                  <m:sty m:val="p"/>
                                </m:rPr>
                                <a:rPr lang="en-US" altLang="zh-CN" sz="2400" b="0" i="0" smtClean="0">
                                  <a:latin typeface="Cambria Math" panose="02040503050406030204" pitchFamily="18" charset="0"/>
                                </a:rPr>
                                <m:t>log</m:t>
                              </m:r>
                            </m:fName>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𝑃</m:t>
                                  </m:r>
                                </m:e>
                                <m:sub>
                                  <m:r>
                                    <a:rPr lang="en-US" altLang="zh-CN" sz="2400" b="0" i="1" smtClean="0">
                                      <a:latin typeface="Cambria Math" panose="02040503050406030204" pitchFamily="18" charset="0"/>
                                    </a:rPr>
                                    <m:t>𝐵</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1" i="1" smtClean="0">
                                      <a:latin typeface="Cambria Math" panose="02040503050406030204" pitchFamily="18" charset="0"/>
                                    </a:rPr>
                                    <m:t>𝒙</m:t>
                                  </m:r>
                                </m:e>
                                <m:sub>
                                  <m:r>
                                    <a:rPr lang="en-US" altLang="zh-CN" sz="2400" b="0" i="1" smtClean="0">
                                      <a:latin typeface="Cambria Math" panose="02040503050406030204" pitchFamily="18" charset="0"/>
                                    </a:rPr>
                                    <m:t>𝑖</m:t>
                                  </m:r>
                                </m:sub>
                              </m:sSub>
                              <m:r>
                                <a:rPr lang="en-US" altLang="zh-CN" sz="2400" b="0" i="1" smtClean="0">
                                  <a:latin typeface="Cambria Math" panose="02040503050406030204" pitchFamily="18" charset="0"/>
                                </a:rPr>
                                <m:t>)</m:t>
                              </m:r>
                            </m:e>
                          </m:func>
                        </m:e>
                      </m:nary>
                    </m:oMath>
                  </m:oMathPara>
                </a14:m>
                <a:endParaRPr lang="zh-CN" altLang="en-US" sz="2400" dirty="0"/>
              </a:p>
            </p:txBody>
          </p:sp>
        </mc:Choice>
        <mc:Fallback xmlns="">
          <p:sp>
            <p:nvSpPr>
              <p:cNvPr id="8" name="文本框 7"/>
              <p:cNvSpPr txBox="1">
                <a:spLocks noRot="1" noChangeAspect="1" noMove="1" noResize="1" noEditPoints="1" noAdjustHandles="1" noChangeArrowheads="1" noChangeShapeType="1" noTextEdit="1"/>
              </p:cNvSpPr>
              <p:nvPr/>
            </p:nvSpPr>
            <p:spPr>
              <a:xfrm>
                <a:off x="2764639" y="4406458"/>
                <a:ext cx="3909724" cy="1377557"/>
              </a:xfrm>
              <a:prstGeom prst="rect">
                <a:avLst/>
              </a:prstGeom>
              <a:blipFill>
                <a:blip r:embed="rId3"/>
                <a:stretch>
                  <a:fillRect l="-62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3982860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en-US" dirty="0"/>
              <a:t>Probability Basics	</a:t>
            </a:r>
            <a:endParaRPr 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GB" altLang="en-US" dirty="0" smtClean="0">
                    <a:solidFill>
                      <a:srgbClr val="FF0000"/>
                    </a:solidFill>
                  </a:rPr>
                  <a:t>Quiz</a:t>
                </a:r>
                <a:r>
                  <a:rPr lang="en-GB" altLang="en-US" dirty="0"/>
                  <a:t>: We have two six-sided dice. When they are tolled, it could end up with the following </a:t>
                </a:r>
                <a:r>
                  <a:rPr lang="en-GB" altLang="en-US" dirty="0" err="1"/>
                  <a:t>occurance</a:t>
                </a:r>
                <a:r>
                  <a:rPr lang="en-GB" altLang="en-US" dirty="0"/>
                  <a:t>: (</a:t>
                </a:r>
                <a:r>
                  <a:rPr lang="en-GB" altLang="en-US" i="1" dirty="0">
                    <a:solidFill>
                      <a:srgbClr val="FF0000"/>
                    </a:solidFill>
                  </a:rPr>
                  <a:t>A</a:t>
                </a:r>
                <a:r>
                  <a:rPr lang="en-GB" altLang="en-US" dirty="0"/>
                  <a:t>) dice 1 lands on side “3”, (</a:t>
                </a:r>
                <a:r>
                  <a:rPr lang="en-GB" altLang="en-US" i="1" dirty="0">
                    <a:solidFill>
                      <a:srgbClr val="FF0000"/>
                    </a:solidFill>
                  </a:rPr>
                  <a:t>B</a:t>
                </a:r>
                <a:r>
                  <a:rPr lang="en-GB" altLang="en-US" dirty="0"/>
                  <a:t>) dice 2 lands on side “1”, and (</a:t>
                </a:r>
                <a:r>
                  <a:rPr lang="en-GB" altLang="en-US" i="1" dirty="0">
                    <a:solidFill>
                      <a:srgbClr val="FF0000"/>
                    </a:solidFill>
                  </a:rPr>
                  <a:t>C</a:t>
                </a:r>
                <a:r>
                  <a:rPr lang="en-GB" altLang="en-US" dirty="0"/>
                  <a:t>) Two dice sum to eight. Answer the following questions</a:t>
                </a:r>
                <a:r>
                  <a:rPr lang="en-GB" altLang="en-US" dirty="0" smtClean="0"/>
                  <a:t>:</a:t>
                </a:r>
              </a:p>
              <a:p>
                <a:pPr lvl="1"/>
                <a14:m>
                  <m:oMath xmlns:m="http://schemas.openxmlformats.org/officeDocument/2006/math">
                    <m:r>
                      <a:rPr lang="en-US" altLang="en-US" b="0" i="1" smtClean="0">
                        <a:latin typeface="Cambria Math" panose="02040503050406030204" pitchFamily="18" charset="0"/>
                      </a:rPr>
                      <m:t>𝑃</m:t>
                    </m:r>
                    <m:d>
                      <m:dPr>
                        <m:ctrlPr>
                          <a:rPr lang="en-US" altLang="en-US" b="0" i="1" smtClean="0">
                            <a:latin typeface="Cambria Math" panose="02040503050406030204" pitchFamily="18" charset="0"/>
                          </a:rPr>
                        </m:ctrlPr>
                      </m:dPr>
                      <m:e>
                        <m:r>
                          <a:rPr lang="en-US" altLang="en-US" b="0" i="1" smtClean="0">
                            <a:latin typeface="Cambria Math" panose="02040503050406030204" pitchFamily="18" charset="0"/>
                          </a:rPr>
                          <m:t>𝐴</m:t>
                        </m:r>
                      </m:e>
                    </m:d>
                    <m:r>
                      <a:rPr lang="en-US" altLang="en-US" b="0" i="1" smtClean="0">
                        <a:latin typeface="Cambria Math" panose="02040503050406030204" pitchFamily="18" charset="0"/>
                      </a:rPr>
                      <m:t>=?</m:t>
                    </m:r>
                  </m:oMath>
                </a14:m>
                <a:endParaRPr lang="en-US" altLang="en-US" dirty="0" smtClean="0"/>
              </a:p>
              <a:p>
                <a:pPr lvl="1"/>
                <a14:m>
                  <m:oMath xmlns:m="http://schemas.openxmlformats.org/officeDocument/2006/math">
                    <m:r>
                      <a:rPr lang="en-US" altLang="en-US" i="1">
                        <a:latin typeface="Cambria Math" panose="02040503050406030204" pitchFamily="18" charset="0"/>
                      </a:rPr>
                      <m:t>𝑃</m:t>
                    </m:r>
                    <m:d>
                      <m:dPr>
                        <m:ctrlPr>
                          <a:rPr lang="en-US" altLang="en-US" i="1">
                            <a:latin typeface="Cambria Math" panose="02040503050406030204" pitchFamily="18" charset="0"/>
                          </a:rPr>
                        </m:ctrlPr>
                      </m:dPr>
                      <m:e>
                        <m:r>
                          <a:rPr lang="en-US" altLang="en-US" b="0" i="1" smtClean="0">
                            <a:latin typeface="Cambria Math" panose="02040503050406030204" pitchFamily="18" charset="0"/>
                          </a:rPr>
                          <m:t>𝐵</m:t>
                        </m:r>
                      </m:e>
                    </m:d>
                    <m:r>
                      <a:rPr lang="en-US" altLang="en-US" i="1">
                        <a:latin typeface="Cambria Math" panose="02040503050406030204" pitchFamily="18" charset="0"/>
                      </a:rPr>
                      <m:t>=?</m:t>
                    </m:r>
                  </m:oMath>
                </a14:m>
                <a:endParaRPr lang="en-US" altLang="en-US" dirty="0"/>
              </a:p>
              <a:p>
                <a:pPr lvl="1"/>
                <a14:m>
                  <m:oMath xmlns:m="http://schemas.openxmlformats.org/officeDocument/2006/math">
                    <m:r>
                      <a:rPr lang="en-US" altLang="en-US" i="1">
                        <a:latin typeface="Cambria Math" panose="02040503050406030204" pitchFamily="18" charset="0"/>
                      </a:rPr>
                      <m:t>𝑃</m:t>
                    </m:r>
                    <m:d>
                      <m:dPr>
                        <m:ctrlPr>
                          <a:rPr lang="en-US" altLang="en-US" i="1">
                            <a:latin typeface="Cambria Math" panose="02040503050406030204" pitchFamily="18" charset="0"/>
                          </a:rPr>
                        </m:ctrlPr>
                      </m:dPr>
                      <m:e>
                        <m:r>
                          <a:rPr lang="en-US" altLang="en-US" b="0" i="1" smtClean="0">
                            <a:latin typeface="Cambria Math" panose="02040503050406030204" pitchFamily="18" charset="0"/>
                          </a:rPr>
                          <m:t>𝐶</m:t>
                        </m:r>
                      </m:e>
                    </m:d>
                    <m:r>
                      <a:rPr lang="en-US" altLang="en-US" i="1">
                        <a:latin typeface="Cambria Math" panose="02040503050406030204" pitchFamily="18" charset="0"/>
                      </a:rPr>
                      <m:t>=?</m:t>
                    </m:r>
                  </m:oMath>
                </a14:m>
                <a:endParaRPr lang="en-US" altLang="en-US" dirty="0"/>
              </a:p>
              <a:p>
                <a:pPr lvl="1"/>
                <a14:m>
                  <m:oMath xmlns:m="http://schemas.openxmlformats.org/officeDocument/2006/math">
                    <m:r>
                      <a:rPr lang="en-US" altLang="en-US" i="1">
                        <a:latin typeface="Cambria Math" panose="02040503050406030204" pitchFamily="18" charset="0"/>
                      </a:rPr>
                      <m:t>𝑃</m:t>
                    </m:r>
                    <m:d>
                      <m:dPr>
                        <m:ctrlPr>
                          <a:rPr lang="en-US" altLang="en-US" i="1">
                            <a:latin typeface="Cambria Math" panose="02040503050406030204" pitchFamily="18" charset="0"/>
                          </a:rPr>
                        </m:ctrlPr>
                      </m:dPr>
                      <m:e>
                        <m:r>
                          <a:rPr lang="en-US" altLang="en-US" i="1">
                            <a:latin typeface="Cambria Math" panose="02040503050406030204" pitchFamily="18" charset="0"/>
                          </a:rPr>
                          <m:t>𝐴</m:t>
                        </m:r>
                        <m:r>
                          <a:rPr lang="en-US" altLang="en-US" b="0" i="1" smtClean="0">
                            <a:latin typeface="Cambria Math" panose="02040503050406030204" pitchFamily="18" charset="0"/>
                          </a:rPr>
                          <m:t>|</m:t>
                        </m:r>
                        <m:r>
                          <a:rPr lang="en-US" altLang="en-US" b="0" i="1" smtClean="0">
                            <a:latin typeface="Cambria Math" panose="02040503050406030204" pitchFamily="18" charset="0"/>
                          </a:rPr>
                          <m:t>𝐵</m:t>
                        </m:r>
                      </m:e>
                    </m:d>
                    <m:r>
                      <a:rPr lang="en-US" altLang="en-US" i="1">
                        <a:latin typeface="Cambria Math" panose="02040503050406030204" pitchFamily="18" charset="0"/>
                      </a:rPr>
                      <m:t>=?</m:t>
                    </m:r>
                  </m:oMath>
                </a14:m>
                <a:endParaRPr lang="en-US" altLang="en-US" dirty="0"/>
              </a:p>
              <a:p>
                <a:pPr lvl="1"/>
                <a14:m>
                  <m:oMath xmlns:m="http://schemas.openxmlformats.org/officeDocument/2006/math">
                    <m:r>
                      <a:rPr lang="en-US" altLang="en-US" i="1">
                        <a:latin typeface="Cambria Math" panose="02040503050406030204" pitchFamily="18" charset="0"/>
                      </a:rPr>
                      <m:t>𝑃</m:t>
                    </m:r>
                    <m:d>
                      <m:dPr>
                        <m:ctrlPr>
                          <a:rPr lang="en-US" altLang="en-US" i="1">
                            <a:latin typeface="Cambria Math" panose="02040503050406030204" pitchFamily="18" charset="0"/>
                          </a:rPr>
                        </m:ctrlPr>
                      </m:dPr>
                      <m:e>
                        <m:r>
                          <a:rPr lang="en-US" altLang="en-US" b="0" i="1" smtClean="0">
                            <a:latin typeface="Cambria Math" panose="02040503050406030204" pitchFamily="18" charset="0"/>
                          </a:rPr>
                          <m:t>𝐶</m:t>
                        </m:r>
                        <m:r>
                          <a:rPr lang="en-US" altLang="en-US" i="1">
                            <a:latin typeface="Cambria Math" panose="02040503050406030204" pitchFamily="18" charset="0"/>
                          </a:rPr>
                          <m:t>|</m:t>
                        </m:r>
                        <m:r>
                          <a:rPr lang="en-US" altLang="en-US" b="0" i="1" smtClean="0">
                            <a:latin typeface="Cambria Math" panose="02040503050406030204" pitchFamily="18" charset="0"/>
                          </a:rPr>
                          <m:t>𝐴</m:t>
                        </m:r>
                      </m:e>
                    </m:d>
                    <m:r>
                      <a:rPr lang="en-US" altLang="en-US" i="1">
                        <a:latin typeface="Cambria Math" panose="02040503050406030204" pitchFamily="18" charset="0"/>
                      </a:rPr>
                      <m:t>=?</m:t>
                    </m:r>
                  </m:oMath>
                </a14:m>
                <a:endParaRPr lang="en-US" altLang="en-US" dirty="0"/>
              </a:p>
              <a:p>
                <a:pPr lvl="1"/>
                <a14:m>
                  <m:oMath xmlns:m="http://schemas.openxmlformats.org/officeDocument/2006/math">
                    <m:r>
                      <a:rPr lang="en-US" altLang="en-US" i="1">
                        <a:latin typeface="Cambria Math" panose="02040503050406030204" pitchFamily="18" charset="0"/>
                      </a:rPr>
                      <m:t>𝑃</m:t>
                    </m:r>
                    <m:d>
                      <m:dPr>
                        <m:ctrlPr>
                          <a:rPr lang="en-US" altLang="en-US" i="1">
                            <a:latin typeface="Cambria Math" panose="02040503050406030204" pitchFamily="18" charset="0"/>
                          </a:rPr>
                        </m:ctrlPr>
                      </m:dPr>
                      <m:e>
                        <m:r>
                          <a:rPr lang="en-US" altLang="en-US" i="1">
                            <a:latin typeface="Cambria Math" panose="02040503050406030204" pitchFamily="18" charset="0"/>
                          </a:rPr>
                          <m:t>𝐴</m:t>
                        </m:r>
                        <m:r>
                          <a:rPr lang="en-US" altLang="en-US" b="0" i="1" smtClean="0">
                            <a:latin typeface="Cambria Math" panose="02040503050406030204" pitchFamily="18" charset="0"/>
                          </a:rPr>
                          <m:t>,</m:t>
                        </m:r>
                        <m:r>
                          <a:rPr lang="en-US" altLang="en-US" i="1">
                            <a:latin typeface="Cambria Math" panose="02040503050406030204" pitchFamily="18" charset="0"/>
                          </a:rPr>
                          <m:t>𝐵</m:t>
                        </m:r>
                      </m:e>
                    </m:d>
                    <m:r>
                      <a:rPr lang="en-US" altLang="en-US" i="1">
                        <a:latin typeface="Cambria Math" panose="02040503050406030204" pitchFamily="18" charset="0"/>
                      </a:rPr>
                      <m:t>=?</m:t>
                    </m:r>
                  </m:oMath>
                </a14:m>
                <a:endParaRPr lang="en-US" altLang="en-US" dirty="0"/>
              </a:p>
              <a:p>
                <a:pPr lvl="1"/>
                <a14:m>
                  <m:oMath xmlns:m="http://schemas.openxmlformats.org/officeDocument/2006/math">
                    <m:r>
                      <a:rPr lang="en-US" altLang="en-US" i="1">
                        <a:latin typeface="Cambria Math" panose="02040503050406030204" pitchFamily="18" charset="0"/>
                      </a:rPr>
                      <m:t>𝑃</m:t>
                    </m:r>
                    <m:d>
                      <m:dPr>
                        <m:ctrlPr>
                          <a:rPr lang="en-US" altLang="en-US" i="1">
                            <a:latin typeface="Cambria Math" panose="02040503050406030204" pitchFamily="18" charset="0"/>
                          </a:rPr>
                        </m:ctrlPr>
                      </m:dPr>
                      <m:e>
                        <m:r>
                          <a:rPr lang="en-US" altLang="en-US" i="1">
                            <a:latin typeface="Cambria Math" panose="02040503050406030204" pitchFamily="18" charset="0"/>
                          </a:rPr>
                          <m:t>𝐴</m:t>
                        </m:r>
                        <m:r>
                          <a:rPr lang="en-US" altLang="en-US" b="0" i="1" smtClean="0">
                            <a:latin typeface="Cambria Math" panose="02040503050406030204" pitchFamily="18" charset="0"/>
                          </a:rPr>
                          <m:t>,</m:t>
                        </m:r>
                        <m:r>
                          <a:rPr lang="en-US" altLang="en-US" b="0" i="1" smtClean="0">
                            <a:latin typeface="Cambria Math" panose="02040503050406030204" pitchFamily="18" charset="0"/>
                          </a:rPr>
                          <m:t>𝐶</m:t>
                        </m:r>
                      </m:e>
                    </m:d>
                    <m:r>
                      <a:rPr lang="en-US" altLang="en-US" i="1">
                        <a:latin typeface="Cambria Math" panose="02040503050406030204" pitchFamily="18" charset="0"/>
                      </a:rPr>
                      <m:t>=?</m:t>
                    </m:r>
                  </m:oMath>
                </a14:m>
                <a:endParaRPr lang="en-US" altLang="en-US" dirty="0"/>
              </a:p>
              <a:p>
                <a:pPr lvl="1"/>
                <a:r>
                  <a:rPr lang="en-US" altLang="en-US" dirty="0" smtClean="0"/>
                  <a:t>Is </a:t>
                </a:r>
                <a14:m>
                  <m:oMath xmlns:m="http://schemas.openxmlformats.org/officeDocument/2006/math">
                    <m:r>
                      <a:rPr lang="en-US" altLang="en-US" i="1">
                        <a:latin typeface="Cambria Math" panose="02040503050406030204" pitchFamily="18" charset="0"/>
                      </a:rPr>
                      <m:t>𝑃</m:t>
                    </m:r>
                    <m:d>
                      <m:dPr>
                        <m:ctrlPr>
                          <a:rPr lang="en-US" altLang="en-US" i="1">
                            <a:latin typeface="Cambria Math" panose="02040503050406030204" pitchFamily="18" charset="0"/>
                          </a:rPr>
                        </m:ctrlPr>
                      </m:dPr>
                      <m:e>
                        <m:r>
                          <a:rPr lang="en-US" altLang="en-US" i="1">
                            <a:latin typeface="Cambria Math" panose="02040503050406030204" pitchFamily="18" charset="0"/>
                          </a:rPr>
                          <m:t>𝐴</m:t>
                        </m:r>
                        <m:r>
                          <a:rPr lang="en-US" altLang="en-US" i="1">
                            <a:latin typeface="Cambria Math" panose="02040503050406030204" pitchFamily="18" charset="0"/>
                          </a:rPr>
                          <m:t>,</m:t>
                        </m:r>
                        <m:r>
                          <a:rPr lang="en-US" altLang="en-US" i="1">
                            <a:latin typeface="Cambria Math" panose="02040503050406030204" pitchFamily="18" charset="0"/>
                          </a:rPr>
                          <m:t>𝐶</m:t>
                        </m:r>
                      </m:e>
                    </m:d>
                  </m:oMath>
                </a14:m>
                <a:r>
                  <a:rPr lang="en-US" altLang="en-US" dirty="0" smtClean="0"/>
                  <a:t> equal to </a:t>
                </a:r>
                <a14:m>
                  <m:oMath xmlns:m="http://schemas.openxmlformats.org/officeDocument/2006/math">
                    <m:r>
                      <a:rPr lang="en-US" altLang="en-US" i="1">
                        <a:latin typeface="Cambria Math" panose="02040503050406030204" pitchFamily="18" charset="0"/>
                      </a:rPr>
                      <m:t>𝑃</m:t>
                    </m:r>
                    <m:d>
                      <m:dPr>
                        <m:ctrlPr>
                          <a:rPr lang="en-US" altLang="en-US" i="1">
                            <a:latin typeface="Cambria Math" panose="02040503050406030204" pitchFamily="18" charset="0"/>
                          </a:rPr>
                        </m:ctrlPr>
                      </m:dPr>
                      <m:e>
                        <m:r>
                          <a:rPr lang="en-US" altLang="en-US" i="1">
                            <a:latin typeface="Cambria Math" panose="02040503050406030204" pitchFamily="18" charset="0"/>
                          </a:rPr>
                          <m:t>𝐴</m:t>
                        </m:r>
                      </m:e>
                    </m:d>
                    <m:r>
                      <a:rPr lang="en-US" altLang="en-US" b="0" i="1" smtClean="0">
                        <a:latin typeface="Cambria Math" panose="02040503050406030204" pitchFamily="18" charset="0"/>
                      </a:rPr>
                      <m:t>𝑃</m:t>
                    </m:r>
                    <m:r>
                      <a:rPr lang="en-US" altLang="en-US" b="0" i="1" smtClean="0">
                        <a:latin typeface="Cambria Math" panose="02040503050406030204" pitchFamily="18" charset="0"/>
                      </a:rPr>
                      <m:t>(</m:t>
                    </m:r>
                    <m:r>
                      <a:rPr lang="en-US" altLang="en-US" b="0" i="1" smtClean="0">
                        <a:latin typeface="Cambria Math" panose="02040503050406030204" pitchFamily="18" charset="0"/>
                      </a:rPr>
                      <m:t>𝐶</m:t>
                    </m:r>
                    <m:r>
                      <a:rPr lang="en-US" altLang="en-US" b="0" i="1" smtClean="0">
                        <a:latin typeface="Cambria Math" panose="02040503050406030204" pitchFamily="18" charset="0"/>
                      </a:rPr>
                      <m:t>)</m:t>
                    </m:r>
                  </m:oMath>
                </a14:m>
                <a:r>
                  <a:rPr lang="en-US" altLang="en-US" dirty="0" smtClean="0"/>
                  <a:t>?</a:t>
                </a:r>
                <a:endParaRPr lang="en-US" altLang="en-US" dirty="0"/>
              </a:p>
              <a:p>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1140" t="-1568" r="-2356"/>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12/16/2020</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4</a:t>
            </a:fld>
            <a:endParaRPr lang="en-US"/>
          </a:p>
        </p:txBody>
      </p:sp>
      <p:pic>
        <p:nvPicPr>
          <p:cNvPr id="1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8126" y="2796027"/>
            <a:ext cx="4376738" cy="3505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774368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Learning Bayesian networks</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14:m>
                  <m:oMath xmlns:m="http://schemas.openxmlformats.org/officeDocument/2006/math">
                    <m:d>
                      <m:dPr>
                        <m:begChr m:val="|"/>
                        <m:endChr m:val="|"/>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𝐵</m:t>
                        </m:r>
                      </m:e>
                    </m:d>
                  </m:oMath>
                </a14:m>
                <a:r>
                  <a:rPr lang="zh-CN" altLang="en-US" dirty="0" smtClean="0"/>
                  <a:t> </a:t>
                </a:r>
                <a:r>
                  <a:rPr lang="en-US" altLang="zh-CN" dirty="0" smtClean="0"/>
                  <a:t>is the number of BN parameters</a:t>
                </a:r>
              </a:p>
              <a:p>
                <a14:m>
                  <m:oMath xmlns:m="http://schemas.openxmlformats.org/officeDocument/2006/math">
                    <m:r>
                      <a:rPr lang="en-US" altLang="zh-CN" b="0" i="1" smtClean="0">
                        <a:latin typeface="Cambria Math" panose="02040503050406030204" pitchFamily="18" charset="0"/>
                      </a:rPr>
                      <m:t>𝑓</m:t>
                    </m:r>
                    <m:r>
                      <a:rPr lang="en-US" altLang="zh-CN" b="0" i="1" smtClean="0">
                        <a:latin typeface="Cambria Math" panose="02040503050406030204" pitchFamily="18" charset="0"/>
                      </a:rPr>
                      <m:t>(</m:t>
                    </m:r>
                    <m:r>
                      <a:rPr lang="en-US" altLang="zh-CN" b="0" i="1" smtClean="0">
                        <a:latin typeface="Cambria Math" panose="02040503050406030204" pitchFamily="18" charset="0"/>
                      </a:rPr>
                      <m:t>𝜃</m:t>
                    </m:r>
                    <m:r>
                      <a:rPr lang="en-US" altLang="zh-CN" b="0" i="1" smtClean="0">
                        <a:latin typeface="Cambria Math" panose="02040503050406030204" pitchFamily="18" charset="0"/>
                      </a:rPr>
                      <m:t>)</m:t>
                    </m:r>
                  </m:oMath>
                </a14:m>
                <a:r>
                  <a:rPr lang="zh-CN" altLang="en-US" dirty="0" smtClean="0"/>
                  <a:t> </a:t>
                </a:r>
                <a:r>
                  <a:rPr lang="en-US" altLang="zh-CN" dirty="0" smtClean="0"/>
                  <a:t>is the number of bits of each parameter</a:t>
                </a:r>
              </a:p>
              <a:p>
                <a14:m>
                  <m:oMath xmlns:m="http://schemas.openxmlformats.org/officeDocument/2006/math">
                    <m:r>
                      <a:rPr lang="en-US" altLang="zh-CN" b="0" i="1" smtClean="0">
                        <a:latin typeface="Cambria Math" panose="02040503050406030204" pitchFamily="18" charset="0"/>
                      </a:rPr>
                      <m:t>𝐿𝐿</m:t>
                    </m:r>
                    <m:r>
                      <a:rPr lang="en-US" altLang="zh-CN" b="0" i="1" smtClean="0">
                        <a:latin typeface="Cambria Math" panose="02040503050406030204" pitchFamily="18" charset="0"/>
                      </a:rPr>
                      <m:t>(</m:t>
                    </m:r>
                    <m:r>
                      <a:rPr lang="en-US" altLang="zh-CN" b="0" i="1" smtClean="0">
                        <a:latin typeface="Cambria Math" panose="02040503050406030204" pitchFamily="18" charset="0"/>
                      </a:rPr>
                      <m:t>𝐵</m:t>
                    </m:r>
                    <m:r>
                      <a:rPr lang="en-US" altLang="zh-CN" b="0" i="1" smtClean="0">
                        <a:latin typeface="Cambria Math" panose="02040503050406030204" pitchFamily="18" charset="0"/>
                      </a:rPr>
                      <m:t>|</m:t>
                    </m:r>
                    <m:r>
                      <a:rPr lang="en-US" altLang="zh-CN" b="0" i="1" smtClean="0">
                        <a:latin typeface="Cambria Math" panose="02040503050406030204" pitchFamily="18" charset="0"/>
                      </a:rPr>
                      <m:t>𝐷</m:t>
                    </m:r>
                    <m:r>
                      <a:rPr lang="en-US" altLang="zh-CN" b="0" i="1" smtClean="0">
                        <a:latin typeface="Cambria Math" panose="02040503050406030204" pitchFamily="18" charset="0"/>
                      </a:rPr>
                      <m:t>)</m:t>
                    </m:r>
                  </m:oMath>
                </a14:m>
                <a:r>
                  <a:rPr lang="zh-CN" altLang="en-US" dirty="0" smtClean="0"/>
                  <a:t> </a:t>
                </a:r>
                <a:r>
                  <a:rPr lang="en-US" altLang="zh-CN" dirty="0" smtClean="0"/>
                  <a:t>is the log likelihood of BN</a:t>
                </a:r>
              </a:p>
              <a:p>
                <a:endParaRPr lang="en-US" altLang="zh-CN" sz="100" dirty="0" smtClean="0"/>
              </a:p>
              <a:p>
                <a:r>
                  <a:rPr lang="en-US" altLang="zh-CN" dirty="0" smtClean="0"/>
                  <a:t>We want to find a BN to minimize scoring function </a:t>
                </a:r>
                <a14:m>
                  <m:oMath xmlns:m="http://schemas.openxmlformats.org/officeDocument/2006/math">
                    <m:r>
                      <a:rPr lang="en-US" altLang="zh-CN" i="1">
                        <a:latin typeface="Cambria Math" panose="02040503050406030204" pitchFamily="18" charset="0"/>
                      </a:rPr>
                      <m:t>𝑠</m:t>
                    </m:r>
                    <m:d>
                      <m:dPr>
                        <m:ctrlPr>
                          <a:rPr lang="en-US" altLang="zh-CN" i="1">
                            <a:latin typeface="Cambria Math" panose="02040503050406030204" pitchFamily="18" charset="0"/>
                          </a:rPr>
                        </m:ctrlPr>
                      </m:dPr>
                      <m:e>
                        <m:r>
                          <a:rPr lang="en-US" altLang="zh-CN" i="1">
                            <a:latin typeface="Cambria Math" panose="02040503050406030204" pitchFamily="18" charset="0"/>
                          </a:rPr>
                          <m:t>𝐵</m:t>
                        </m:r>
                      </m:e>
                      <m:e>
                        <m:r>
                          <a:rPr lang="en-US" altLang="zh-CN" i="1">
                            <a:latin typeface="Cambria Math" panose="02040503050406030204" pitchFamily="18" charset="0"/>
                          </a:rPr>
                          <m:t>𝐷</m:t>
                        </m:r>
                      </m:e>
                    </m:d>
                  </m:oMath>
                </a14:m>
                <a:endParaRPr lang="en-US" altLang="zh-CN" dirty="0" smtClean="0"/>
              </a:p>
              <a:p>
                <a:r>
                  <a:rPr lang="en-US" altLang="zh-CN" dirty="0" smtClean="0"/>
                  <a:t>If </a:t>
                </a:r>
                <a14:m>
                  <m:oMath xmlns:m="http://schemas.openxmlformats.org/officeDocument/2006/math">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𝜃</m:t>
                        </m:r>
                      </m:e>
                    </m:d>
                    <m:r>
                      <a:rPr lang="en-US" altLang="zh-CN" b="0" i="1" smtClean="0">
                        <a:latin typeface="Cambria Math" panose="02040503050406030204" pitchFamily="18" charset="0"/>
                      </a:rPr>
                      <m:t>=1</m:t>
                    </m:r>
                  </m:oMath>
                </a14:m>
                <a:r>
                  <a:rPr lang="en-US" altLang="zh-CN" dirty="0" smtClean="0"/>
                  <a:t>:              </a:t>
                </a:r>
                <a14:m>
                  <m:oMath xmlns:m="http://schemas.openxmlformats.org/officeDocument/2006/math">
                    <m:r>
                      <a:rPr lang="en-US" altLang="zh-CN" b="0" i="1" smtClean="0">
                        <a:latin typeface="Cambria Math" panose="02040503050406030204" pitchFamily="18" charset="0"/>
                      </a:rPr>
                      <m:t>𝐴𝐼𝐶</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𝐵</m:t>
                        </m:r>
                      </m:e>
                      <m:e>
                        <m:r>
                          <a:rPr lang="en-US" altLang="zh-CN" b="0" i="1" smtClean="0">
                            <a:latin typeface="Cambria Math" panose="02040503050406030204" pitchFamily="18" charset="0"/>
                          </a:rPr>
                          <m:t>𝐷</m:t>
                        </m:r>
                      </m:e>
                    </m:d>
                    <m:r>
                      <a:rPr lang="en-US" altLang="zh-CN" b="0" i="1" smtClean="0">
                        <a:latin typeface="Cambria Math" panose="02040503050406030204" pitchFamily="18" charset="0"/>
                      </a:rPr>
                      <m:t>=</m:t>
                    </m:r>
                    <m:d>
                      <m:dPr>
                        <m:begChr m:val="|"/>
                        <m:endChr m:val="|"/>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𝐵</m:t>
                        </m:r>
                      </m:e>
                    </m:d>
                    <m:r>
                      <a:rPr lang="en-US" altLang="zh-CN" b="0" i="1" smtClean="0">
                        <a:latin typeface="Cambria Math" panose="02040503050406030204" pitchFamily="18" charset="0"/>
                      </a:rPr>
                      <m:t>−</m:t>
                    </m:r>
                    <m:r>
                      <a:rPr lang="en-US" altLang="zh-CN" b="0" i="1" smtClean="0">
                        <a:latin typeface="Cambria Math" panose="02040503050406030204" pitchFamily="18" charset="0"/>
                      </a:rPr>
                      <m:t>𝐿𝐿</m:t>
                    </m:r>
                    <m:r>
                      <a:rPr lang="en-US" altLang="zh-CN" b="0" i="1" smtClean="0">
                        <a:latin typeface="Cambria Math" panose="02040503050406030204" pitchFamily="18" charset="0"/>
                      </a:rPr>
                      <m:t>(</m:t>
                    </m:r>
                    <m:r>
                      <a:rPr lang="en-US" altLang="zh-CN" b="0" i="1" smtClean="0">
                        <a:latin typeface="Cambria Math" panose="02040503050406030204" pitchFamily="18" charset="0"/>
                      </a:rPr>
                      <m:t>𝐵</m:t>
                    </m:r>
                    <m:r>
                      <a:rPr lang="en-US" altLang="zh-CN" b="0" i="1" smtClean="0">
                        <a:latin typeface="Cambria Math" panose="02040503050406030204" pitchFamily="18" charset="0"/>
                      </a:rPr>
                      <m:t>|</m:t>
                    </m:r>
                    <m:r>
                      <a:rPr lang="en-US" altLang="zh-CN" b="0" i="1" smtClean="0">
                        <a:latin typeface="Cambria Math" panose="02040503050406030204" pitchFamily="18" charset="0"/>
                      </a:rPr>
                      <m:t>𝐷</m:t>
                    </m:r>
                    <m:r>
                      <a:rPr lang="en-US" altLang="zh-CN" b="0" i="1" smtClean="0">
                        <a:latin typeface="Cambria Math" panose="02040503050406030204" pitchFamily="18" charset="0"/>
                      </a:rPr>
                      <m:t>)</m:t>
                    </m:r>
                  </m:oMath>
                </a14:m>
                <a:endParaRPr lang="en-US" altLang="zh-CN" dirty="0" smtClean="0"/>
              </a:p>
              <a:p>
                <a:r>
                  <a:rPr lang="en-US" altLang="zh-CN" dirty="0" smtClean="0"/>
                  <a:t>If </a:t>
                </a:r>
                <a14:m>
                  <m:oMath xmlns:m="http://schemas.openxmlformats.org/officeDocument/2006/math">
                    <m:r>
                      <a:rPr lang="en-US" altLang="zh-CN" i="1">
                        <a:latin typeface="Cambria Math" panose="02040503050406030204" pitchFamily="18" charset="0"/>
                      </a:rPr>
                      <m:t>𝑓</m:t>
                    </m:r>
                    <m:d>
                      <m:dPr>
                        <m:ctrlPr>
                          <a:rPr lang="en-US" altLang="zh-CN" i="1">
                            <a:latin typeface="Cambria Math" panose="02040503050406030204" pitchFamily="18" charset="0"/>
                          </a:rPr>
                        </m:ctrlPr>
                      </m:dPr>
                      <m:e>
                        <m:r>
                          <a:rPr lang="en-US" altLang="zh-CN" i="1">
                            <a:latin typeface="Cambria Math" panose="02040503050406030204" pitchFamily="18" charset="0"/>
                          </a:rPr>
                          <m:t>𝜃</m:t>
                        </m:r>
                      </m:e>
                    </m:d>
                    <m:r>
                      <a:rPr lang="en-US" altLang="zh-CN" i="1">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i="1">
                            <a:latin typeface="Cambria Math" panose="02040503050406030204" pitchFamily="18" charset="0"/>
                          </a:rPr>
                          <m:t>1</m:t>
                        </m:r>
                      </m:num>
                      <m:den>
                        <m:r>
                          <a:rPr lang="en-US" altLang="zh-CN" b="0" i="1" smtClean="0">
                            <a:latin typeface="Cambria Math" panose="02040503050406030204" pitchFamily="18" charset="0"/>
                          </a:rPr>
                          <m:t>2</m:t>
                        </m:r>
                      </m:den>
                    </m:f>
                    <m:func>
                      <m:funcPr>
                        <m:ctrlPr>
                          <a:rPr lang="en-US" altLang="zh-CN" b="0" i="1" smtClean="0">
                            <a:latin typeface="Cambria Math" panose="02040503050406030204" pitchFamily="18" charset="0"/>
                          </a:rPr>
                        </m:ctrlPr>
                      </m:funcPr>
                      <m:fName>
                        <m:r>
                          <m:rPr>
                            <m:sty m:val="p"/>
                          </m:rPr>
                          <a:rPr lang="en-US" altLang="zh-CN" b="0" i="0" smtClean="0">
                            <a:latin typeface="Cambria Math" panose="02040503050406030204" pitchFamily="18" charset="0"/>
                          </a:rPr>
                          <m:t>log</m:t>
                        </m:r>
                      </m:fName>
                      <m:e>
                        <m:r>
                          <a:rPr lang="en-US" altLang="zh-CN" b="0" i="1" smtClean="0">
                            <a:latin typeface="Cambria Math" panose="02040503050406030204" pitchFamily="18" charset="0"/>
                          </a:rPr>
                          <m:t>𝑚</m:t>
                        </m:r>
                      </m:e>
                    </m:func>
                  </m:oMath>
                </a14:m>
                <a:r>
                  <a:rPr lang="en-US" altLang="zh-CN" dirty="0"/>
                  <a:t>: </a:t>
                </a:r>
                <a:r>
                  <a:rPr lang="en-US" altLang="zh-CN" dirty="0" smtClean="0"/>
                  <a:t>  </a:t>
                </a:r>
                <a14:m>
                  <m:oMath xmlns:m="http://schemas.openxmlformats.org/officeDocument/2006/math">
                    <m:r>
                      <a:rPr lang="en-US" altLang="zh-CN" b="0" i="1" smtClean="0">
                        <a:latin typeface="Cambria Math" panose="02040503050406030204" pitchFamily="18" charset="0"/>
                      </a:rPr>
                      <m:t>𝐵</m:t>
                    </m:r>
                    <m:r>
                      <a:rPr lang="en-US" altLang="zh-CN" i="1">
                        <a:latin typeface="Cambria Math" panose="02040503050406030204" pitchFamily="18" charset="0"/>
                      </a:rPr>
                      <m:t>𝐼𝐶</m:t>
                    </m:r>
                    <m:d>
                      <m:dPr>
                        <m:ctrlPr>
                          <a:rPr lang="en-US" altLang="zh-CN" i="1">
                            <a:latin typeface="Cambria Math" panose="02040503050406030204" pitchFamily="18" charset="0"/>
                          </a:rPr>
                        </m:ctrlPr>
                      </m:dPr>
                      <m:e>
                        <m:r>
                          <a:rPr lang="en-US" altLang="zh-CN" i="1">
                            <a:latin typeface="Cambria Math" panose="02040503050406030204" pitchFamily="18" charset="0"/>
                          </a:rPr>
                          <m:t>𝐵</m:t>
                        </m:r>
                      </m:e>
                      <m:e>
                        <m:r>
                          <a:rPr lang="en-US" altLang="zh-CN" i="1">
                            <a:latin typeface="Cambria Math" panose="02040503050406030204" pitchFamily="18" charset="0"/>
                          </a:rPr>
                          <m:t>𝐷</m:t>
                        </m:r>
                      </m:e>
                    </m:d>
                    <m:r>
                      <a:rPr lang="en-US" altLang="zh-CN" i="1">
                        <a:latin typeface="Cambria Math" panose="02040503050406030204" pitchFamily="18" charset="0"/>
                      </a:rPr>
                      <m:t>=</m:t>
                    </m:r>
                    <m:f>
                      <m:fPr>
                        <m:ctrlPr>
                          <a:rPr lang="en-US" altLang="zh-CN" b="0" i="1" smtClean="0">
                            <a:latin typeface="Cambria Math" panose="02040503050406030204" pitchFamily="18" charset="0"/>
                          </a:rPr>
                        </m:ctrlPr>
                      </m:fPr>
                      <m:num>
                        <m:func>
                          <m:funcPr>
                            <m:ctrlPr>
                              <a:rPr lang="en-US" altLang="zh-CN" b="0" i="1" smtClean="0">
                                <a:latin typeface="Cambria Math" panose="02040503050406030204" pitchFamily="18" charset="0"/>
                              </a:rPr>
                            </m:ctrlPr>
                          </m:funcPr>
                          <m:fName>
                            <m:r>
                              <m:rPr>
                                <m:sty m:val="p"/>
                              </m:rPr>
                              <a:rPr lang="en-US" altLang="zh-CN" b="0" i="0" smtClean="0">
                                <a:latin typeface="Cambria Math" panose="02040503050406030204" pitchFamily="18" charset="0"/>
                              </a:rPr>
                              <m:t>log</m:t>
                            </m:r>
                          </m:fName>
                          <m:e>
                            <m:r>
                              <a:rPr lang="en-US" altLang="zh-CN" b="0" i="1" smtClean="0">
                                <a:latin typeface="Cambria Math" panose="02040503050406030204" pitchFamily="18" charset="0"/>
                              </a:rPr>
                              <m:t>𝑚</m:t>
                            </m:r>
                          </m:e>
                        </m:func>
                      </m:num>
                      <m:den>
                        <m:r>
                          <a:rPr lang="en-US" altLang="zh-CN" b="0" i="1" smtClean="0">
                            <a:latin typeface="Cambria Math" panose="02040503050406030204" pitchFamily="18" charset="0"/>
                          </a:rPr>
                          <m:t>2</m:t>
                        </m:r>
                      </m:den>
                    </m:f>
                    <m:d>
                      <m:dPr>
                        <m:begChr m:val="|"/>
                        <m:endChr m:val="|"/>
                        <m:ctrlPr>
                          <a:rPr lang="en-US" altLang="zh-CN" i="1">
                            <a:latin typeface="Cambria Math" panose="02040503050406030204" pitchFamily="18" charset="0"/>
                          </a:rPr>
                        </m:ctrlPr>
                      </m:dPr>
                      <m:e>
                        <m:r>
                          <a:rPr lang="en-US" altLang="zh-CN" i="1">
                            <a:latin typeface="Cambria Math" panose="02040503050406030204" pitchFamily="18" charset="0"/>
                          </a:rPr>
                          <m:t>𝐵</m:t>
                        </m:r>
                      </m:e>
                    </m:d>
                    <m:r>
                      <a:rPr lang="en-US" altLang="zh-CN" i="1">
                        <a:latin typeface="Cambria Math" panose="02040503050406030204" pitchFamily="18" charset="0"/>
                      </a:rPr>
                      <m:t>−</m:t>
                    </m:r>
                    <m:r>
                      <a:rPr lang="en-US" altLang="zh-CN" i="1">
                        <a:latin typeface="Cambria Math" panose="02040503050406030204" pitchFamily="18" charset="0"/>
                      </a:rPr>
                      <m:t>𝐿𝐿</m:t>
                    </m:r>
                    <m:r>
                      <a:rPr lang="en-US" altLang="zh-CN" i="1">
                        <a:latin typeface="Cambria Math" panose="02040503050406030204" pitchFamily="18" charset="0"/>
                      </a:rPr>
                      <m:t>(</m:t>
                    </m:r>
                    <m:r>
                      <a:rPr lang="en-US" altLang="zh-CN" i="1">
                        <a:latin typeface="Cambria Math" panose="02040503050406030204" pitchFamily="18" charset="0"/>
                      </a:rPr>
                      <m:t>𝐵</m:t>
                    </m:r>
                    <m:r>
                      <a:rPr lang="en-US" altLang="zh-CN" i="1">
                        <a:latin typeface="Cambria Math" panose="02040503050406030204" pitchFamily="18" charset="0"/>
                      </a:rPr>
                      <m:t>|</m:t>
                    </m:r>
                    <m:r>
                      <a:rPr lang="en-US" altLang="zh-CN" i="1">
                        <a:latin typeface="Cambria Math" panose="02040503050406030204" pitchFamily="18" charset="0"/>
                      </a:rPr>
                      <m:t>𝐷</m:t>
                    </m:r>
                    <m:r>
                      <a:rPr lang="en-US" altLang="zh-CN" i="1">
                        <a:latin typeface="Cambria Math" panose="02040503050406030204" pitchFamily="18" charset="0"/>
                      </a:rPr>
                      <m:t>)</m:t>
                    </m:r>
                  </m:oMath>
                </a14:m>
                <a:endParaRPr lang="en-US" altLang="zh-CN" dirty="0" smtClean="0"/>
              </a:p>
              <a:p>
                <a:endParaRPr lang="en-US" altLang="zh-CN" sz="2000"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2280" t="-1568"/>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12/16/2020</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40</a:t>
            </a:fld>
            <a:endParaRPr lang="en-US"/>
          </a:p>
        </p:txBody>
      </p:sp>
      <mc:AlternateContent xmlns:mc="http://schemas.openxmlformats.org/markup-compatibility/2006" xmlns:a14="http://schemas.microsoft.com/office/drawing/2010/main">
        <mc:Choice Requires="a14">
          <p:sp>
            <p:nvSpPr>
              <p:cNvPr id="8" name="文本框 7"/>
              <p:cNvSpPr txBox="1"/>
              <p:nvPr/>
            </p:nvSpPr>
            <p:spPr>
              <a:xfrm>
                <a:off x="2764639" y="4406458"/>
                <a:ext cx="3909724" cy="13775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rPr>
                        <m:t>𝑠</m:t>
                      </m:r>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𝐵</m:t>
                          </m:r>
                        </m:e>
                        <m:e>
                          <m:r>
                            <a:rPr lang="en-US" altLang="zh-CN" sz="2400" b="0" i="1" smtClean="0">
                              <a:latin typeface="Cambria Math" panose="02040503050406030204" pitchFamily="18" charset="0"/>
                            </a:rPr>
                            <m:t>𝐷</m:t>
                          </m:r>
                        </m:e>
                      </m:d>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𝑓</m:t>
                      </m:r>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𝜃</m:t>
                          </m:r>
                        </m:e>
                      </m:d>
                      <m:d>
                        <m:dPr>
                          <m:begChr m:val="|"/>
                          <m:endChr m:val="|"/>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𝐵</m:t>
                          </m:r>
                        </m:e>
                      </m:d>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𝐿𝐿</m:t>
                      </m:r>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𝐵</m:t>
                          </m:r>
                        </m:e>
                        <m:e>
                          <m:r>
                            <a:rPr lang="en-US" altLang="zh-CN" sz="2400" b="0" i="1" smtClean="0">
                              <a:latin typeface="Cambria Math" panose="02040503050406030204" pitchFamily="18" charset="0"/>
                            </a:rPr>
                            <m:t>𝐷</m:t>
                          </m:r>
                        </m:e>
                      </m:d>
                    </m:oMath>
                  </m:oMathPara>
                </a14:m>
                <a:endParaRPr lang="en-US" altLang="zh-CN" sz="2400" b="0" dirty="0" smtClean="0"/>
              </a:p>
              <a:p>
                <a:pPr/>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rPr>
                        <m:t>𝐿𝐿</m:t>
                      </m:r>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𝐵</m:t>
                          </m:r>
                        </m:e>
                        <m:e>
                          <m:r>
                            <a:rPr lang="en-US" altLang="zh-CN" sz="2400" b="0" i="1" smtClean="0">
                              <a:latin typeface="Cambria Math" panose="02040503050406030204" pitchFamily="18" charset="0"/>
                            </a:rPr>
                            <m:t>𝐷</m:t>
                          </m:r>
                        </m:e>
                      </m:d>
                      <m:r>
                        <a:rPr lang="en-US" altLang="zh-CN" sz="2400" b="0" i="1" smtClean="0">
                          <a:latin typeface="Cambria Math" panose="02040503050406030204" pitchFamily="18" charset="0"/>
                        </a:rPr>
                        <m:t>=</m:t>
                      </m:r>
                      <m:nary>
                        <m:naryPr>
                          <m:chr m:val="∑"/>
                          <m:ctrlPr>
                            <a:rPr lang="en-US" altLang="zh-CN" sz="2400" b="0" i="1" smtClean="0">
                              <a:latin typeface="Cambria Math" panose="02040503050406030204" pitchFamily="18" charset="0"/>
                            </a:rPr>
                          </m:ctrlPr>
                        </m:naryPr>
                        <m:sub>
                          <m:r>
                            <m:rPr>
                              <m:brk m:alnAt="23"/>
                            </m:rPr>
                            <a:rPr lang="en-US" altLang="zh-CN" sz="2400" b="0" i="1" smtClean="0">
                              <a:latin typeface="Cambria Math" panose="02040503050406030204" pitchFamily="18" charset="0"/>
                            </a:rPr>
                            <m:t>𝑖</m:t>
                          </m:r>
                          <m:r>
                            <a:rPr lang="en-US" altLang="zh-CN" sz="2400" b="0" i="1" smtClean="0">
                              <a:latin typeface="Cambria Math" panose="02040503050406030204" pitchFamily="18" charset="0"/>
                            </a:rPr>
                            <m:t>=1</m:t>
                          </m:r>
                        </m:sub>
                        <m:sup>
                          <m:r>
                            <a:rPr lang="en-US" altLang="zh-CN" sz="2400" b="0" i="1" smtClean="0">
                              <a:latin typeface="Cambria Math" panose="02040503050406030204" pitchFamily="18" charset="0"/>
                            </a:rPr>
                            <m:t>𝑚</m:t>
                          </m:r>
                        </m:sup>
                        <m:e>
                          <m:func>
                            <m:funcPr>
                              <m:ctrlPr>
                                <a:rPr lang="en-US" altLang="zh-CN" sz="2400" b="0" i="1" smtClean="0">
                                  <a:latin typeface="Cambria Math" panose="02040503050406030204" pitchFamily="18" charset="0"/>
                                </a:rPr>
                              </m:ctrlPr>
                            </m:funcPr>
                            <m:fName>
                              <m:r>
                                <m:rPr>
                                  <m:sty m:val="p"/>
                                </m:rPr>
                                <a:rPr lang="en-US" altLang="zh-CN" sz="2400" b="0" i="0" smtClean="0">
                                  <a:latin typeface="Cambria Math" panose="02040503050406030204" pitchFamily="18" charset="0"/>
                                </a:rPr>
                                <m:t>log</m:t>
                              </m:r>
                            </m:fName>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𝑃</m:t>
                                  </m:r>
                                </m:e>
                                <m:sub>
                                  <m:r>
                                    <a:rPr lang="en-US" altLang="zh-CN" sz="2400" b="0" i="1" smtClean="0">
                                      <a:latin typeface="Cambria Math" panose="02040503050406030204" pitchFamily="18" charset="0"/>
                                    </a:rPr>
                                    <m:t>𝐵</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1" i="1" smtClean="0">
                                      <a:latin typeface="Cambria Math" panose="02040503050406030204" pitchFamily="18" charset="0"/>
                                    </a:rPr>
                                    <m:t>𝒙</m:t>
                                  </m:r>
                                </m:e>
                                <m:sub>
                                  <m:r>
                                    <a:rPr lang="en-US" altLang="zh-CN" sz="2400" b="0" i="1" smtClean="0">
                                      <a:latin typeface="Cambria Math" panose="02040503050406030204" pitchFamily="18" charset="0"/>
                                    </a:rPr>
                                    <m:t>𝑖</m:t>
                                  </m:r>
                                </m:sub>
                              </m:sSub>
                              <m:r>
                                <a:rPr lang="en-US" altLang="zh-CN" sz="2400" b="0" i="1" smtClean="0">
                                  <a:latin typeface="Cambria Math" panose="02040503050406030204" pitchFamily="18" charset="0"/>
                                </a:rPr>
                                <m:t>)</m:t>
                              </m:r>
                            </m:e>
                          </m:func>
                        </m:e>
                      </m:nary>
                    </m:oMath>
                  </m:oMathPara>
                </a14:m>
                <a:endParaRPr lang="zh-CN" altLang="en-US" sz="2400" dirty="0"/>
              </a:p>
            </p:txBody>
          </p:sp>
        </mc:Choice>
        <mc:Fallback xmlns="">
          <p:sp>
            <p:nvSpPr>
              <p:cNvPr id="8" name="文本框 7"/>
              <p:cNvSpPr txBox="1">
                <a:spLocks noRot="1" noChangeAspect="1" noMove="1" noResize="1" noEditPoints="1" noAdjustHandles="1" noChangeArrowheads="1" noChangeShapeType="1" noTextEdit="1"/>
              </p:cNvSpPr>
              <p:nvPr/>
            </p:nvSpPr>
            <p:spPr>
              <a:xfrm>
                <a:off x="2764639" y="4406458"/>
                <a:ext cx="3909724" cy="1377557"/>
              </a:xfrm>
              <a:prstGeom prst="rect">
                <a:avLst/>
              </a:prstGeom>
              <a:blipFill>
                <a:blip r:embed="rId4"/>
                <a:stretch>
                  <a:fillRect l="-62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35627976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Learning Bayesian networks</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smtClean="0"/>
                  <a:t>If </a:t>
                </a:r>
                <a14:m>
                  <m:oMath xmlns:m="http://schemas.openxmlformats.org/officeDocument/2006/math">
                    <m:r>
                      <a:rPr lang="en-US" altLang="zh-CN" i="1" dirty="0" smtClean="0">
                        <a:latin typeface="Cambria Math" panose="02040503050406030204" pitchFamily="18" charset="0"/>
                      </a:rPr>
                      <m:t>𝐺</m:t>
                    </m:r>
                  </m:oMath>
                </a14:m>
                <a:r>
                  <a:rPr lang="en-US" altLang="zh-CN" dirty="0" smtClean="0"/>
                  <a:t> is fixed, the first item in </a:t>
                </a:r>
                <a14:m>
                  <m:oMath xmlns:m="http://schemas.openxmlformats.org/officeDocument/2006/math">
                    <m:r>
                      <a:rPr lang="en-US" altLang="zh-CN" i="1">
                        <a:latin typeface="Cambria Math" panose="02040503050406030204" pitchFamily="18" charset="0"/>
                      </a:rPr>
                      <m:t>𝑠</m:t>
                    </m:r>
                    <m:d>
                      <m:dPr>
                        <m:ctrlPr>
                          <a:rPr lang="en-US" altLang="zh-CN" i="1">
                            <a:latin typeface="Cambria Math" panose="02040503050406030204" pitchFamily="18" charset="0"/>
                          </a:rPr>
                        </m:ctrlPr>
                      </m:dPr>
                      <m:e>
                        <m:r>
                          <a:rPr lang="en-US" altLang="zh-CN" i="1">
                            <a:latin typeface="Cambria Math" panose="02040503050406030204" pitchFamily="18" charset="0"/>
                          </a:rPr>
                          <m:t>𝐵</m:t>
                        </m:r>
                      </m:e>
                      <m:e>
                        <m:r>
                          <a:rPr lang="en-US" altLang="zh-CN" i="1">
                            <a:latin typeface="Cambria Math" panose="02040503050406030204" pitchFamily="18" charset="0"/>
                          </a:rPr>
                          <m:t>𝐷</m:t>
                        </m:r>
                      </m:e>
                    </m:d>
                  </m:oMath>
                </a14:m>
                <a:r>
                  <a:rPr lang="zh-CN" altLang="en-US" dirty="0" smtClean="0"/>
                  <a:t> </a:t>
                </a:r>
                <a:r>
                  <a:rPr lang="en-US" altLang="zh-CN" dirty="0" smtClean="0"/>
                  <a:t>is a constant. Then</a:t>
                </a:r>
              </a:p>
              <a:p>
                <a:endParaRPr lang="en-US" altLang="zh-CN" dirty="0"/>
              </a:p>
              <a:p>
                <a:r>
                  <a:rPr lang="en-US" altLang="zh-CN" dirty="0" smtClean="0"/>
                  <a:t> And we have</a:t>
                </a: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12/16/2020</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41</a:t>
            </a:fld>
            <a:endParaRPr lang="en-US"/>
          </a:p>
        </p:txBody>
      </p:sp>
      <mc:AlternateContent xmlns:mc="http://schemas.openxmlformats.org/markup-compatibility/2006" xmlns:a14="http://schemas.microsoft.com/office/drawing/2010/main">
        <mc:Choice Requires="a14">
          <p:sp>
            <p:nvSpPr>
              <p:cNvPr id="8" name="矩形 7"/>
              <p:cNvSpPr/>
              <p:nvPr/>
            </p:nvSpPr>
            <p:spPr>
              <a:xfrm>
                <a:off x="2639737" y="1368237"/>
                <a:ext cx="3984103"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altLang="zh-CN" sz="2400" b="0" i="1" smtClean="0">
                              <a:latin typeface="Cambria Math" panose="02040503050406030204" pitchFamily="18" charset="0"/>
                            </a:rPr>
                          </m:ctrlPr>
                        </m:funcPr>
                        <m:fName>
                          <m:r>
                            <m:rPr>
                              <m:sty m:val="p"/>
                            </m:rPr>
                            <a:rPr lang="en-US" altLang="zh-CN" sz="2400" b="0" i="0" smtClean="0">
                              <a:latin typeface="Cambria Math" panose="02040503050406030204" pitchFamily="18" charset="0"/>
                            </a:rPr>
                            <m:t>min</m:t>
                          </m:r>
                        </m:fName>
                        <m:e>
                          <m:r>
                            <a:rPr lang="en-US" altLang="zh-CN" sz="2400" i="1">
                              <a:latin typeface="Cambria Math" panose="02040503050406030204" pitchFamily="18" charset="0"/>
                            </a:rPr>
                            <m:t>𝑠</m:t>
                          </m:r>
                          <m:d>
                            <m:dPr>
                              <m:ctrlPr>
                                <a:rPr lang="en-US" altLang="zh-CN" sz="2400" i="1">
                                  <a:latin typeface="Cambria Math" panose="02040503050406030204" pitchFamily="18" charset="0"/>
                                </a:rPr>
                              </m:ctrlPr>
                            </m:dPr>
                            <m:e>
                              <m:r>
                                <a:rPr lang="en-US" altLang="zh-CN" sz="2400" i="1">
                                  <a:latin typeface="Cambria Math" panose="02040503050406030204" pitchFamily="18" charset="0"/>
                                </a:rPr>
                                <m:t>𝐵</m:t>
                              </m:r>
                            </m:e>
                            <m:e>
                              <m:r>
                                <a:rPr lang="en-US" altLang="zh-CN" sz="2400" i="1">
                                  <a:latin typeface="Cambria Math" panose="02040503050406030204" pitchFamily="18" charset="0"/>
                                </a:rPr>
                                <m:t>𝐷</m:t>
                              </m:r>
                            </m:e>
                          </m:d>
                        </m:e>
                      </m:func>
                      <m:r>
                        <a:rPr lang="en-US" altLang="zh-CN" sz="2400" b="0" i="1" smtClean="0">
                          <a:latin typeface="Cambria Math" panose="02040503050406030204" pitchFamily="18" charset="0"/>
                        </a:rPr>
                        <m:t>⇒ </m:t>
                      </m:r>
                      <m:func>
                        <m:funcPr>
                          <m:ctrlPr>
                            <a:rPr lang="en-US" altLang="zh-CN" sz="2400" b="0" i="1" smtClean="0">
                              <a:latin typeface="Cambria Math" panose="02040503050406030204" pitchFamily="18" charset="0"/>
                            </a:rPr>
                          </m:ctrlPr>
                        </m:funcPr>
                        <m:fName>
                          <m:r>
                            <m:rPr>
                              <m:sty m:val="p"/>
                            </m:rPr>
                            <a:rPr lang="en-US" altLang="zh-CN" sz="2400" b="0" i="0" smtClean="0">
                              <a:latin typeface="Cambria Math" panose="02040503050406030204" pitchFamily="18" charset="0"/>
                            </a:rPr>
                            <m:t>max</m:t>
                          </m:r>
                        </m:fName>
                        <m:e>
                          <m:r>
                            <a:rPr lang="en-US" altLang="zh-CN" sz="2400" b="0" i="1" smtClean="0">
                              <a:latin typeface="Cambria Math" panose="02040503050406030204" pitchFamily="18" charset="0"/>
                            </a:rPr>
                            <m:t>𝐿𝐿</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𝐵</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𝐷</m:t>
                          </m:r>
                          <m:r>
                            <a:rPr lang="en-US" altLang="zh-CN" sz="2400" b="0" i="1" smtClean="0">
                              <a:latin typeface="Cambria Math" panose="02040503050406030204" pitchFamily="18" charset="0"/>
                            </a:rPr>
                            <m:t>)</m:t>
                          </m:r>
                        </m:e>
                      </m:func>
                    </m:oMath>
                  </m:oMathPara>
                </a14:m>
                <a:endParaRPr lang="zh-CN" altLang="en-US" sz="2400" dirty="0"/>
              </a:p>
            </p:txBody>
          </p:sp>
        </mc:Choice>
        <mc:Fallback xmlns="">
          <p:sp>
            <p:nvSpPr>
              <p:cNvPr id="8" name="矩形 7"/>
              <p:cNvSpPr>
                <a:spLocks noRot="1" noChangeAspect="1" noMove="1" noResize="1" noEditPoints="1" noAdjustHandles="1" noChangeArrowheads="1" noChangeShapeType="1" noTextEdit="1"/>
              </p:cNvSpPr>
              <p:nvPr/>
            </p:nvSpPr>
            <p:spPr>
              <a:xfrm>
                <a:off x="2639737" y="1368237"/>
                <a:ext cx="3984103" cy="461665"/>
              </a:xfrm>
              <a:prstGeom prst="rect">
                <a:avLst/>
              </a:prstGeom>
              <a:blipFill>
                <a:blip r:embed="rId4"/>
                <a:stretch>
                  <a:fillRect b="-1710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矩形 8"/>
              <p:cNvSpPr/>
              <p:nvPr/>
            </p:nvSpPr>
            <p:spPr>
              <a:xfrm>
                <a:off x="3313319" y="2571706"/>
                <a:ext cx="2569614" cy="5161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𝜃</m:t>
                          </m:r>
                        </m:e>
                        <m:sub>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𝑖</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𝜋</m:t>
                              </m:r>
                            </m:e>
                            <m:sub>
                              <m:r>
                                <a:rPr lang="en-US" altLang="zh-CN" sz="2400" b="0" i="1" smtClean="0">
                                  <a:latin typeface="Cambria Math" panose="02040503050406030204" pitchFamily="18" charset="0"/>
                                </a:rPr>
                                <m:t>𝑖</m:t>
                              </m:r>
                            </m:sub>
                          </m:sSub>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acc>
                            <m:accPr>
                              <m:chr m:val="̂"/>
                              <m:ctrlPr>
                                <a:rPr lang="en-US" altLang="zh-CN" sz="2400" b="0" i="1" smtClean="0">
                                  <a:latin typeface="Cambria Math" panose="02040503050406030204" pitchFamily="18" charset="0"/>
                                </a:rPr>
                              </m:ctrlPr>
                            </m:accPr>
                            <m:e>
                              <m:r>
                                <a:rPr lang="en-US" altLang="zh-CN" sz="2400" b="0" i="1" smtClean="0">
                                  <a:latin typeface="Cambria Math" panose="02040503050406030204" pitchFamily="18" charset="0"/>
                                </a:rPr>
                                <m:t>𝑃</m:t>
                              </m:r>
                            </m:e>
                          </m:acc>
                        </m:e>
                        <m:sub>
                          <m:r>
                            <a:rPr lang="en-US" altLang="zh-CN" sz="2400" b="0" i="1" smtClean="0">
                              <a:latin typeface="Cambria Math" panose="02040503050406030204" pitchFamily="18" charset="0"/>
                            </a:rPr>
                            <m:t>𝐷</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𝑖</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𝜋</m:t>
                          </m:r>
                        </m:e>
                        <m:sub>
                          <m:r>
                            <a:rPr lang="en-US" altLang="zh-CN" sz="2400" b="0" i="1" smtClean="0">
                              <a:latin typeface="Cambria Math" panose="02040503050406030204" pitchFamily="18" charset="0"/>
                            </a:rPr>
                            <m:t>𝑖</m:t>
                          </m:r>
                        </m:sub>
                      </m:sSub>
                      <m:r>
                        <a:rPr lang="en-US" altLang="zh-CN" sz="2400" b="0" i="1" smtClean="0">
                          <a:latin typeface="Cambria Math" panose="02040503050406030204" pitchFamily="18" charset="0"/>
                        </a:rPr>
                        <m:t>)</m:t>
                      </m:r>
                    </m:oMath>
                  </m:oMathPara>
                </a14:m>
                <a:endParaRPr lang="zh-CN" altLang="en-US" sz="2400" dirty="0"/>
              </a:p>
            </p:txBody>
          </p:sp>
        </mc:Choice>
        <mc:Fallback xmlns="">
          <p:sp>
            <p:nvSpPr>
              <p:cNvPr id="9" name="矩形 8"/>
              <p:cNvSpPr>
                <a:spLocks noRot="1" noChangeAspect="1" noMove="1" noResize="1" noEditPoints="1" noAdjustHandles="1" noChangeArrowheads="1" noChangeShapeType="1" noTextEdit="1"/>
              </p:cNvSpPr>
              <p:nvPr/>
            </p:nvSpPr>
            <p:spPr>
              <a:xfrm>
                <a:off x="3313319" y="2571706"/>
                <a:ext cx="2569614" cy="516103"/>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文本框 10"/>
              <p:cNvSpPr txBox="1"/>
              <p:nvPr/>
            </p:nvSpPr>
            <p:spPr>
              <a:xfrm>
                <a:off x="2764639" y="4406458"/>
                <a:ext cx="3909724" cy="13775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rPr>
                        <m:t>𝑠</m:t>
                      </m:r>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𝐵</m:t>
                          </m:r>
                        </m:e>
                        <m:e>
                          <m:r>
                            <a:rPr lang="en-US" altLang="zh-CN" sz="2400" b="0" i="1" smtClean="0">
                              <a:latin typeface="Cambria Math" panose="02040503050406030204" pitchFamily="18" charset="0"/>
                            </a:rPr>
                            <m:t>𝐷</m:t>
                          </m:r>
                        </m:e>
                      </m:d>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𝑓</m:t>
                      </m:r>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𝜃</m:t>
                          </m:r>
                        </m:e>
                      </m:d>
                      <m:d>
                        <m:dPr>
                          <m:begChr m:val="|"/>
                          <m:endChr m:val="|"/>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𝐵</m:t>
                          </m:r>
                        </m:e>
                      </m:d>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𝐿𝐿</m:t>
                      </m:r>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𝐵</m:t>
                          </m:r>
                        </m:e>
                        <m:e>
                          <m:r>
                            <a:rPr lang="en-US" altLang="zh-CN" sz="2400" b="0" i="1" smtClean="0">
                              <a:latin typeface="Cambria Math" panose="02040503050406030204" pitchFamily="18" charset="0"/>
                            </a:rPr>
                            <m:t>𝐷</m:t>
                          </m:r>
                        </m:e>
                      </m:d>
                    </m:oMath>
                  </m:oMathPara>
                </a14:m>
                <a:endParaRPr lang="en-US" altLang="zh-CN" sz="2400" b="0" dirty="0" smtClean="0"/>
              </a:p>
              <a:p>
                <a:pPr/>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rPr>
                        <m:t>𝐿𝐿</m:t>
                      </m:r>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𝐵</m:t>
                          </m:r>
                        </m:e>
                        <m:e>
                          <m:r>
                            <a:rPr lang="en-US" altLang="zh-CN" sz="2400" b="0" i="1" smtClean="0">
                              <a:latin typeface="Cambria Math" panose="02040503050406030204" pitchFamily="18" charset="0"/>
                            </a:rPr>
                            <m:t>𝐷</m:t>
                          </m:r>
                        </m:e>
                      </m:d>
                      <m:r>
                        <a:rPr lang="en-US" altLang="zh-CN" sz="2400" b="0" i="1" smtClean="0">
                          <a:latin typeface="Cambria Math" panose="02040503050406030204" pitchFamily="18" charset="0"/>
                        </a:rPr>
                        <m:t>=</m:t>
                      </m:r>
                      <m:nary>
                        <m:naryPr>
                          <m:chr m:val="∑"/>
                          <m:ctrlPr>
                            <a:rPr lang="en-US" altLang="zh-CN" sz="2400" b="0" i="1" smtClean="0">
                              <a:latin typeface="Cambria Math" panose="02040503050406030204" pitchFamily="18" charset="0"/>
                            </a:rPr>
                          </m:ctrlPr>
                        </m:naryPr>
                        <m:sub>
                          <m:r>
                            <m:rPr>
                              <m:brk m:alnAt="23"/>
                            </m:rPr>
                            <a:rPr lang="en-US" altLang="zh-CN" sz="2400" b="0" i="1" smtClean="0">
                              <a:latin typeface="Cambria Math" panose="02040503050406030204" pitchFamily="18" charset="0"/>
                            </a:rPr>
                            <m:t>𝑖</m:t>
                          </m:r>
                          <m:r>
                            <a:rPr lang="en-US" altLang="zh-CN" sz="2400" b="0" i="1" smtClean="0">
                              <a:latin typeface="Cambria Math" panose="02040503050406030204" pitchFamily="18" charset="0"/>
                            </a:rPr>
                            <m:t>=1</m:t>
                          </m:r>
                        </m:sub>
                        <m:sup>
                          <m:r>
                            <a:rPr lang="en-US" altLang="zh-CN" sz="2400" b="0" i="1" smtClean="0">
                              <a:latin typeface="Cambria Math" panose="02040503050406030204" pitchFamily="18" charset="0"/>
                            </a:rPr>
                            <m:t>𝑚</m:t>
                          </m:r>
                        </m:sup>
                        <m:e>
                          <m:func>
                            <m:funcPr>
                              <m:ctrlPr>
                                <a:rPr lang="en-US" altLang="zh-CN" sz="2400" b="0" i="1" smtClean="0">
                                  <a:latin typeface="Cambria Math" panose="02040503050406030204" pitchFamily="18" charset="0"/>
                                </a:rPr>
                              </m:ctrlPr>
                            </m:funcPr>
                            <m:fName>
                              <m:r>
                                <m:rPr>
                                  <m:sty m:val="p"/>
                                </m:rPr>
                                <a:rPr lang="en-US" altLang="zh-CN" sz="2400" b="0" i="0" smtClean="0">
                                  <a:latin typeface="Cambria Math" panose="02040503050406030204" pitchFamily="18" charset="0"/>
                                </a:rPr>
                                <m:t>log</m:t>
                              </m:r>
                            </m:fName>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𝑃</m:t>
                                  </m:r>
                                </m:e>
                                <m:sub>
                                  <m:r>
                                    <a:rPr lang="en-US" altLang="zh-CN" sz="2400" b="0" i="1" smtClean="0">
                                      <a:latin typeface="Cambria Math" panose="02040503050406030204" pitchFamily="18" charset="0"/>
                                    </a:rPr>
                                    <m:t>𝐵</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1" i="1" smtClean="0">
                                      <a:latin typeface="Cambria Math" panose="02040503050406030204" pitchFamily="18" charset="0"/>
                                    </a:rPr>
                                    <m:t>𝒙</m:t>
                                  </m:r>
                                </m:e>
                                <m:sub>
                                  <m:r>
                                    <a:rPr lang="en-US" altLang="zh-CN" sz="2400" b="0" i="1" smtClean="0">
                                      <a:latin typeface="Cambria Math" panose="02040503050406030204" pitchFamily="18" charset="0"/>
                                    </a:rPr>
                                    <m:t>𝑖</m:t>
                                  </m:r>
                                </m:sub>
                              </m:sSub>
                              <m:r>
                                <a:rPr lang="en-US" altLang="zh-CN" sz="2400" b="0" i="1" smtClean="0">
                                  <a:latin typeface="Cambria Math" panose="02040503050406030204" pitchFamily="18" charset="0"/>
                                </a:rPr>
                                <m:t>)</m:t>
                              </m:r>
                            </m:e>
                          </m:func>
                        </m:e>
                      </m:nary>
                    </m:oMath>
                  </m:oMathPara>
                </a14:m>
                <a:endParaRPr lang="zh-CN" altLang="en-US" sz="2400" dirty="0"/>
              </a:p>
            </p:txBody>
          </p:sp>
        </mc:Choice>
        <mc:Fallback xmlns="">
          <p:sp>
            <p:nvSpPr>
              <p:cNvPr id="11" name="文本框 10"/>
              <p:cNvSpPr txBox="1">
                <a:spLocks noRot="1" noChangeAspect="1" noMove="1" noResize="1" noEditPoints="1" noAdjustHandles="1" noChangeArrowheads="1" noChangeShapeType="1" noTextEdit="1"/>
              </p:cNvSpPr>
              <p:nvPr/>
            </p:nvSpPr>
            <p:spPr>
              <a:xfrm>
                <a:off x="2764639" y="4406458"/>
                <a:ext cx="3909724" cy="1377557"/>
              </a:xfrm>
              <a:prstGeom prst="rect">
                <a:avLst/>
              </a:prstGeom>
              <a:blipFill>
                <a:blip r:embed="rId6"/>
                <a:stretch>
                  <a:fillRect l="-62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39286365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Learning Bayesian networks</a:t>
            </a:r>
            <a:endParaRPr lang="zh-CN" altLang="en-US" dirty="0"/>
          </a:p>
        </p:txBody>
      </p:sp>
      <p:sp>
        <p:nvSpPr>
          <p:cNvPr id="3" name="内容占位符 2"/>
          <p:cNvSpPr>
            <a:spLocks noGrp="1"/>
          </p:cNvSpPr>
          <p:nvPr>
            <p:ph idx="1"/>
          </p:nvPr>
        </p:nvSpPr>
        <p:spPr/>
        <p:txBody>
          <a:bodyPr/>
          <a:lstStyle/>
          <a:p>
            <a:r>
              <a:rPr lang="en-US" altLang="zh-CN" dirty="0" smtClean="0"/>
              <a:t>If graph structure is unknown, find</a:t>
            </a:r>
          </a:p>
          <a:p>
            <a:pPr algn="ctr"/>
            <a:endParaRPr lang="en-US" altLang="zh-CN" dirty="0"/>
          </a:p>
          <a:p>
            <a:r>
              <a:rPr lang="en-US" altLang="zh-CN" dirty="0"/>
              <a:t>Heuristic </a:t>
            </a:r>
            <a:r>
              <a:rPr lang="en-US" altLang="zh-CN" dirty="0" smtClean="0"/>
              <a:t>search</a:t>
            </a:r>
          </a:p>
          <a:p>
            <a:pPr lvl="1"/>
            <a:r>
              <a:rPr lang="en-US" altLang="zh-CN" dirty="0"/>
              <a:t>Complete data </a:t>
            </a:r>
            <a:r>
              <a:rPr lang="en-US" altLang="zh-CN" dirty="0" smtClean="0"/>
              <a:t>:local </a:t>
            </a:r>
            <a:r>
              <a:rPr lang="en-US" altLang="zh-CN" dirty="0"/>
              <a:t>computations</a:t>
            </a:r>
          </a:p>
          <a:p>
            <a:pPr lvl="1"/>
            <a:r>
              <a:rPr lang="en-US" altLang="zh-CN" dirty="0" smtClean="0"/>
              <a:t>Incomplete </a:t>
            </a:r>
            <a:r>
              <a:rPr lang="en-US" altLang="zh-CN" dirty="0"/>
              <a:t>data (score </a:t>
            </a:r>
            <a:r>
              <a:rPr lang="en-US" altLang="zh-CN" dirty="0" err="1"/>
              <a:t>nondecomposable</a:t>
            </a:r>
            <a:r>
              <a:rPr lang="en-US" altLang="zh-CN" dirty="0" smtClean="0"/>
              <a:t>): stochastic methods</a:t>
            </a:r>
          </a:p>
          <a:p>
            <a:endParaRPr lang="en-US" altLang="zh-CN" dirty="0" smtClean="0"/>
          </a:p>
          <a:p>
            <a:endParaRPr lang="en-US" altLang="zh-CN" dirty="0"/>
          </a:p>
          <a:p>
            <a:endParaRPr lang="en-US" altLang="zh-CN" dirty="0" smtClean="0"/>
          </a:p>
          <a:p>
            <a:endParaRPr lang="en-US" altLang="zh-CN" dirty="0" smtClean="0"/>
          </a:p>
          <a:p>
            <a:r>
              <a:rPr lang="en-US" altLang="zh-CN" dirty="0" smtClean="0"/>
              <a:t>Constrained-based methods </a:t>
            </a:r>
            <a:r>
              <a:rPr lang="en-US" altLang="zh-CN" dirty="0"/>
              <a:t>(PC/IC algorithms</a:t>
            </a:r>
            <a:r>
              <a:rPr lang="en-US" altLang="zh-CN" dirty="0" smtClean="0"/>
              <a:t>)</a:t>
            </a:r>
          </a:p>
          <a:p>
            <a:pPr lvl="1"/>
            <a:r>
              <a:rPr lang="en-US" altLang="zh-CN" dirty="0"/>
              <a:t>Data impose </a:t>
            </a:r>
            <a:r>
              <a:rPr lang="en-US" altLang="zh-CN" dirty="0" smtClean="0"/>
              <a:t>independence relations </a:t>
            </a:r>
            <a:r>
              <a:rPr lang="en-US" altLang="zh-CN" dirty="0"/>
              <a:t>(constraints) on </a:t>
            </a:r>
            <a:r>
              <a:rPr lang="en-US" altLang="zh-CN" dirty="0" smtClean="0"/>
              <a:t>graph structure</a:t>
            </a:r>
            <a:endParaRPr lang="zh-CN" altLang="en-US" dirty="0"/>
          </a:p>
        </p:txBody>
      </p:sp>
      <p:sp>
        <p:nvSpPr>
          <p:cNvPr id="4" name="日期占位符 3"/>
          <p:cNvSpPr>
            <a:spLocks noGrp="1"/>
          </p:cNvSpPr>
          <p:nvPr>
            <p:ph type="dt" sz="half" idx="10"/>
          </p:nvPr>
        </p:nvSpPr>
        <p:spPr/>
        <p:txBody>
          <a:bodyPr/>
          <a:lstStyle/>
          <a:p>
            <a:fld id="{568E3CEA-F198-483E-B136-E6DE4D19DBBA}" type="datetime1">
              <a:rPr lang="en-US" smtClean="0"/>
              <a:t>12/16/2020</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42</a:t>
            </a:fld>
            <a:endParaRPr lang="en-US"/>
          </a:p>
        </p:txBody>
      </p:sp>
      <mc:AlternateContent xmlns:mc="http://schemas.openxmlformats.org/markup-compatibility/2006" xmlns:a14="http://schemas.microsoft.com/office/drawing/2010/main">
        <mc:Choice Requires="a14">
          <p:sp>
            <p:nvSpPr>
              <p:cNvPr id="7" name="矩形 6"/>
              <p:cNvSpPr/>
              <p:nvPr/>
            </p:nvSpPr>
            <p:spPr>
              <a:xfrm>
                <a:off x="2980670" y="1270254"/>
                <a:ext cx="3185039" cy="5967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altLang="zh-CN" sz="2400" i="1">
                              <a:latin typeface="Cambria Math" panose="02040503050406030204" pitchFamily="18" charset="0"/>
                            </a:rPr>
                          </m:ctrlPr>
                        </m:accPr>
                        <m:e>
                          <m:r>
                            <a:rPr lang="en-US" altLang="zh-CN" sz="2400" i="1">
                              <a:latin typeface="Cambria Math" panose="02040503050406030204" pitchFamily="18" charset="0"/>
                            </a:rPr>
                            <m:t>𝐺</m:t>
                          </m:r>
                        </m:e>
                      </m:acc>
                      <m:r>
                        <a:rPr lang="en-US" altLang="zh-CN" sz="2400" i="1">
                          <a:latin typeface="Cambria Math" panose="02040503050406030204" pitchFamily="18" charset="0"/>
                        </a:rPr>
                        <m:t>=</m:t>
                      </m:r>
                      <m:func>
                        <m:funcPr>
                          <m:ctrlPr>
                            <a:rPr lang="en-US" altLang="zh-CN" sz="2400" i="1">
                              <a:latin typeface="Cambria Math" panose="02040503050406030204" pitchFamily="18" charset="0"/>
                            </a:rPr>
                          </m:ctrlPr>
                        </m:funcPr>
                        <m:fName>
                          <m:r>
                            <m:rPr>
                              <m:sty m:val="p"/>
                            </m:rPr>
                            <a:rPr lang="en-US" altLang="zh-CN" sz="2400">
                              <a:latin typeface="Cambria Math" panose="02040503050406030204" pitchFamily="18" charset="0"/>
                            </a:rPr>
                            <m:t>arg</m:t>
                          </m:r>
                        </m:fName>
                        <m:e>
                          <m:func>
                            <m:funcPr>
                              <m:ctrlPr>
                                <a:rPr lang="en-US" altLang="zh-CN" sz="2400" i="1">
                                  <a:latin typeface="Cambria Math" panose="02040503050406030204" pitchFamily="18" charset="0"/>
                                </a:rPr>
                              </m:ctrlPr>
                            </m:funcPr>
                            <m:fName>
                              <m:limLow>
                                <m:limLowPr>
                                  <m:ctrlPr>
                                    <a:rPr lang="en-US" altLang="zh-CN" sz="2400" i="1">
                                      <a:latin typeface="Cambria Math" panose="02040503050406030204" pitchFamily="18" charset="0"/>
                                    </a:rPr>
                                  </m:ctrlPr>
                                </m:limLowPr>
                                <m:e>
                                  <m:r>
                                    <m:rPr>
                                      <m:sty m:val="p"/>
                                    </m:rPr>
                                    <a:rPr lang="en-US" altLang="zh-CN" sz="2400">
                                      <a:latin typeface="Cambria Math" panose="02040503050406030204" pitchFamily="18" charset="0"/>
                                    </a:rPr>
                                    <m:t>max</m:t>
                                  </m:r>
                                </m:e>
                                <m:lim>
                                  <m:r>
                                    <a:rPr lang="en-US" altLang="zh-CN" sz="2400" i="1">
                                      <a:latin typeface="Cambria Math" panose="02040503050406030204" pitchFamily="18" charset="0"/>
                                    </a:rPr>
                                    <m:t>𝐺</m:t>
                                  </m:r>
                                </m:lim>
                              </m:limLow>
                            </m:fName>
                            <m:e>
                              <m:r>
                                <a:rPr lang="en-US" altLang="zh-CN" sz="2400" i="1">
                                  <a:latin typeface="Cambria Math" panose="02040503050406030204" pitchFamily="18" charset="0"/>
                                </a:rPr>
                                <m:t>𝑆𝑐𝑜𝑟𝑒</m:t>
                              </m:r>
                              <m:r>
                                <a:rPr lang="en-US" altLang="zh-CN" sz="2400" i="1">
                                  <a:latin typeface="Cambria Math" panose="02040503050406030204" pitchFamily="18" charset="0"/>
                                </a:rPr>
                                <m:t>(</m:t>
                              </m:r>
                              <m:r>
                                <a:rPr lang="en-US" altLang="zh-CN" sz="2400" i="1">
                                  <a:latin typeface="Cambria Math" panose="02040503050406030204" pitchFamily="18" charset="0"/>
                                </a:rPr>
                                <m:t>𝐺</m:t>
                              </m:r>
                              <m:r>
                                <a:rPr lang="en-US" altLang="zh-CN" sz="2400" i="1">
                                  <a:latin typeface="Cambria Math" panose="02040503050406030204" pitchFamily="18" charset="0"/>
                                </a:rPr>
                                <m:t>)</m:t>
                              </m:r>
                            </m:e>
                          </m:func>
                        </m:e>
                      </m:func>
                    </m:oMath>
                  </m:oMathPara>
                </a14:m>
                <a:endParaRPr lang="zh-CN" altLang="en-US" sz="2400" dirty="0"/>
              </a:p>
            </p:txBody>
          </p:sp>
        </mc:Choice>
        <mc:Fallback xmlns="">
          <p:sp>
            <p:nvSpPr>
              <p:cNvPr id="7" name="矩形 6"/>
              <p:cNvSpPr>
                <a:spLocks noRot="1" noChangeAspect="1" noMove="1" noResize="1" noEditPoints="1" noAdjustHandles="1" noChangeArrowheads="1" noChangeShapeType="1" noTextEdit="1"/>
              </p:cNvSpPr>
              <p:nvPr/>
            </p:nvSpPr>
            <p:spPr>
              <a:xfrm>
                <a:off x="2980670" y="1270254"/>
                <a:ext cx="3185039" cy="596766"/>
              </a:xfrm>
              <a:prstGeom prst="rect">
                <a:avLst/>
              </a:prstGeom>
              <a:blipFill>
                <a:blip r:embed="rId2"/>
                <a:stretch>
                  <a:fillRect/>
                </a:stretch>
              </a:blipFill>
            </p:spPr>
            <p:txBody>
              <a:bodyPr/>
              <a:lstStyle/>
              <a:p>
                <a:r>
                  <a:rPr lang="zh-CN" altLang="en-US">
                    <a:noFill/>
                  </a:rPr>
                  <a:t> </a:t>
                </a:r>
              </a:p>
            </p:txBody>
          </p:sp>
        </mc:Fallback>
      </mc:AlternateContent>
      <p:grpSp>
        <p:nvGrpSpPr>
          <p:cNvPr id="10" name="组合 9"/>
          <p:cNvGrpSpPr/>
          <p:nvPr/>
        </p:nvGrpSpPr>
        <p:grpSpPr>
          <a:xfrm>
            <a:off x="3626069" y="1301787"/>
            <a:ext cx="4982354" cy="1014182"/>
            <a:chOff x="3626069" y="1301787"/>
            <a:chExt cx="4982354" cy="1014182"/>
          </a:xfrm>
        </p:grpSpPr>
        <p:sp>
          <p:nvSpPr>
            <p:cNvPr id="8" name="线形标注 2 7"/>
            <p:cNvSpPr/>
            <p:nvPr/>
          </p:nvSpPr>
          <p:spPr>
            <a:xfrm>
              <a:off x="3626069" y="1301787"/>
              <a:ext cx="2539640" cy="522476"/>
            </a:xfrm>
            <a:prstGeom prst="borderCallout2">
              <a:avLst>
                <a:gd name="adj1" fmla="val 60961"/>
                <a:gd name="adj2" fmla="val 100035"/>
                <a:gd name="adj3" fmla="val 96137"/>
                <a:gd name="adj4" fmla="val 124683"/>
                <a:gd name="adj5" fmla="val 98429"/>
                <a:gd name="adj6" fmla="val 125309"/>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6984124" y="1608083"/>
              <a:ext cx="1624299" cy="707886"/>
            </a:xfrm>
            <a:prstGeom prst="rect">
              <a:avLst/>
            </a:prstGeom>
            <a:noFill/>
          </p:spPr>
          <p:txBody>
            <a:bodyPr wrap="square" rtlCol="0">
              <a:spAutoFit/>
            </a:bodyPr>
            <a:lstStyle/>
            <a:p>
              <a:r>
                <a:rPr lang="en-US" altLang="zh-CN" sz="2000" dirty="0" smtClean="0">
                  <a:solidFill>
                    <a:srgbClr val="FF0000"/>
                  </a:solidFill>
                </a:rPr>
                <a:t>NP-hard optimization</a:t>
              </a:r>
              <a:endParaRPr lang="zh-CN" altLang="en-US" sz="2000" dirty="0">
                <a:solidFill>
                  <a:srgbClr val="FF0000"/>
                </a:solidFill>
              </a:endParaRPr>
            </a:p>
          </p:txBody>
        </p:sp>
      </p:grpSp>
      <p:grpSp>
        <p:nvGrpSpPr>
          <p:cNvPr id="17" name="组合 16"/>
          <p:cNvGrpSpPr/>
          <p:nvPr/>
        </p:nvGrpSpPr>
        <p:grpSpPr>
          <a:xfrm>
            <a:off x="4609665" y="2989372"/>
            <a:ext cx="3216069" cy="2233206"/>
            <a:chOff x="4609665" y="2989372"/>
            <a:chExt cx="3216069" cy="2233206"/>
          </a:xfrm>
        </p:grpSpPr>
        <p:grpSp>
          <p:nvGrpSpPr>
            <p:cNvPr id="15" name="组合 14"/>
            <p:cNvGrpSpPr/>
            <p:nvPr/>
          </p:nvGrpSpPr>
          <p:grpSpPr>
            <a:xfrm>
              <a:off x="4609665" y="2998126"/>
              <a:ext cx="3216069" cy="2224452"/>
              <a:chOff x="4609665" y="2998126"/>
              <a:chExt cx="3216069" cy="2224452"/>
            </a:xfrm>
          </p:grpSpPr>
          <p:pic>
            <p:nvPicPr>
              <p:cNvPr id="11" name="图片 10"/>
              <p:cNvPicPr>
                <a:picLocks noChangeAspect="1"/>
              </p:cNvPicPr>
              <p:nvPr/>
            </p:nvPicPr>
            <p:blipFill>
              <a:blip r:embed="rId3">
                <a:extLst>
                  <a:ext uri="{BEBA8EAE-BF5A-486C-A8C5-ECC9F3942E4B}">
                    <a14:imgProps xmlns:a14="http://schemas.microsoft.com/office/drawing/2010/main">
                      <a14:imgLayer r:embed="rId4">
                        <a14:imgEffect>
                          <a14:backgroundRemoval t="0" b="100000" l="0" r="98919">
                            <a14:foregroundMark x1="89189" y1="6061" x2="89189" y2="6061"/>
                            <a14:foregroundMark x1="89189" y1="4545" x2="96216" y2="6061"/>
                            <a14:foregroundMark x1="20541" y1="7576" x2="7568" y2="56061"/>
                            <a14:backgroundMark x1="2703" y1="36364" x2="4324" y2="34848"/>
                            <a14:backgroundMark x1="4865" y1="46970" x2="0" y2="62121"/>
                          </a14:backgroundRemoval>
                        </a14:imgEffect>
                      </a14:imgLayer>
                    </a14:imgProps>
                  </a:ext>
                </a:extLst>
              </a:blip>
              <a:stretch>
                <a:fillRect/>
              </a:stretch>
            </p:blipFill>
            <p:spPr>
              <a:xfrm>
                <a:off x="4609665" y="3036222"/>
                <a:ext cx="1761905" cy="628571"/>
              </a:xfrm>
              <a:prstGeom prst="rect">
                <a:avLst/>
              </a:prstGeom>
            </p:spPr>
          </p:pic>
          <p:pic>
            <p:nvPicPr>
              <p:cNvPr id="12" name="图片 11"/>
              <p:cNvPicPr>
                <a:picLocks noChangeAspect="1"/>
              </p:cNvPicPr>
              <p:nvPr/>
            </p:nvPicPr>
            <p:blipFill>
              <a:blip r:embed="rId5"/>
              <a:stretch>
                <a:fillRect/>
              </a:stretch>
            </p:blipFill>
            <p:spPr>
              <a:xfrm>
                <a:off x="6528807" y="2998126"/>
                <a:ext cx="1228571" cy="704762"/>
              </a:xfrm>
              <a:prstGeom prst="rect">
                <a:avLst/>
              </a:prstGeom>
            </p:spPr>
          </p:pic>
          <p:pic>
            <p:nvPicPr>
              <p:cNvPr id="13" name="图片 12"/>
              <p:cNvPicPr>
                <a:picLocks noChangeAspect="1"/>
              </p:cNvPicPr>
              <p:nvPr/>
            </p:nvPicPr>
            <p:blipFill>
              <a:blip r:embed="rId6"/>
              <a:stretch>
                <a:fillRect/>
              </a:stretch>
            </p:blipFill>
            <p:spPr>
              <a:xfrm>
                <a:off x="4795474" y="3823352"/>
                <a:ext cx="1733333" cy="895238"/>
              </a:xfrm>
              <a:prstGeom prst="rect">
                <a:avLst/>
              </a:prstGeom>
            </p:spPr>
          </p:pic>
          <p:pic>
            <p:nvPicPr>
              <p:cNvPr id="14" name="图片 13"/>
              <p:cNvPicPr>
                <a:picLocks noChangeAspect="1"/>
              </p:cNvPicPr>
              <p:nvPr/>
            </p:nvPicPr>
            <p:blipFill>
              <a:blip r:embed="rId7"/>
              <a:stretch>
                <a:fillRect/>
              </a:stretch>
            </p:blipFill>
            <p:spPr>
              <a:xfrm>
                <a:off x="6473353" y="3984483"/>
                <a:ext cx="1352381" cy="1238095"/>
              </a:xfrm>
              <a:prstGeom prst="rect">
                <a:avLst/>
              </a:prstGeom>
            </p:spPr>
          </p:pic>
        </p:grpSp>
        <p:sp>
          <p:nvSpPr>
            <p:cNvPr id="16" name="文本框 15"/>
            <p:cNvSpPr txBox="1"/>
            <p:nvPr/>
          </p:nvSpPr>
          <p:spPr>
            <a:xfrm>
              <a:off x="5528716" y="2989372"/>
              <a:ext cx="944637" cy="307777"/>
            </a:xfrm>
            <a:prstGeom prst="rect">
              <a:avLst/>
            </a:prstGeom>
            <a:solidFill>
              <a:schemeClr val="bg1"/>
            </a:solidFill>
          </p:spPr>
          <p:txBody>
            <a:bodyPr wrap="square" rtlCol="0">
              <a:spAutoFit/>
            </a:bodyPr>
            <a:lstStyle/>
            <a:p>
              <a:r>
                <a:rPr lang="en-US" altLang="zh-CN" sz="1400" b="1" dirty="0" smtClean="0"/>
                <a:t>Add C-&gt;B</a:t>
              </a:r>
              <a:endParaRPr lang="zh-CN" altLang="en-US" sz="1400" b="1" dirty="0"/>
            </a:p>
          </p:txBody>
        </p:sp>
      </p:grpSp>
    </p:spTree>
    <p:extLst>
      <p:ext uri="{BB962C8B-B14F-4D97-AF65-F5344CB8AC3E}">
        <p14:creationId xmlns:p14="http://schemas.microsoft.com/office/powerpoint/2010/main" val="95487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Bayesian </a:t>
            </a:r>
            <a:r>
              <a:rPr lang="en-US" altLang="zh-CN" dirty="0"/>
              <a:t>i</a:t>
            </a:r>
            <a:r>
              <a:rPr lang="en-US" altLang="zh-CN" dirty="0" smtClean="0"/>
              <a:t>nference</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smtClean="0"/>
                  <a:t>The process of speculating unknown variables </a:t>
                </a:r>
                <a:r>
                  <a:rPr lang="en-US" altLang="zh-CN" dirty="0"/>
                  <a:t>using values of </a:t>
                </a:r>
                <a:r>
                  <a:rPr lang="en-US" altLang="zh-CN" dirty="0" smtClean="0"/>
                  <a:t>observed variables is called inference</a:t>
                </a:r>
              </a:p>
              <a:p>
                <a:r>
                  <a:rPr lang="en-US" altLang="zh-CN" dirty="0" smtClean="0"/>
                  <a:t>The ideal situation is to compute posterior probabilities </a:t>
                </a:r>
                <a14:m>
                  <m:oMath xmlns:m="http://schemas.openxmlformats.org/officeDocument/2006/math">
                    <m:r>
                      <a:rPr lang="en-US" altLang="zh-CN" i="1">
                        <a:latin typeface="Cambria Math" panose="02040503050406030204" pitchFamily="18" charset="0"/>
                      </a:rPr>
                      <m:t>𝑃</m:t>
                    </m:r>
                    <m:r>
                      <a:rPr lang="en-US" altLang="zh-CN" b="0" i="1" smtClean="0">
                        <a:latin typeface="Cambria Math" panose="02040503050406030204" pitchFamily="18" charset="0"/>
                      </a:rPr>
                      <m:t>(</m:t>
                    </m:r>
                    <m:r>
                      <a:rPr lang="en-US" altLang="zh-CN" b="0" i="1" smtClean="0">
                        <a:latin typeface="Cambria Math" panose="02040503050406030204" pitchFamily="18" charset="0"/>
                      </a:rPr>
                      <m:t>𝑄</m:t>
                    </m:r>
                    <m:r>
                      <a:rPr lang="en-US" altLang="zh-CN" b="0" i="1" smtClean="0">
                        <a:latin typeface="Cambria Math" panose="02040503050406030204" pitchFamily="18" charset="0"/>
                      </a:rPr>
                      <m:t>=</m:t>
                    </m:r>
                    <m:r>
                      <a:rPr lang="en-US" altLang="zh-CN" b="1">
                        <a:latin typeface="Cambria Math" panose="02040503050406030204" pitchFamily="18" charset="0"/>
                      </a:rPr>
                      <m:t>𝐪</m:t>
                    </m:r>
                    <m:r>
                      <a:rPr lang="en-US" altLang="zh-CN" b="0" i="1" smtClean="0">
                        <a:latin typeface="Cambria Math" panose="02040503050406030204" pitchFamily="18" charset="0"/>
                      </a:rPr>
                      <m:t>|</m:t>
                    </m:r>
                    <m:r>
                      <a:rPr lang="en-US" altLang="zh-CN" b="0" i="1" smtClean="0">
                        <a:latin typeface="Cambria Math" panose="02040503050406030204" pitchFamily="18" charset="0"/>
                      </a:rPr>
                      <m:t>𝐸</m:t>
                    </m:r>
                    <m:r>
                      <a:rPr lang="en-US" altLang="zh-CN" b="0" i="1" smtClean="0">
                        <a:latin typeface="Cambria Math" panose="02040503050406030204" pitchFamily="18" charset="0"/>
                      </a:rPr>
                      <m:t>=</m:t>
                    </m:r>
                    <m:r>
                      <a:rPr lang="en-US" altLang="zh-CN" b="1">
                        <a:latin typeface="Cambria Math" panose="02040503050406030204" pitchFamily="18" charset="0"/>
                      </a:rPr>
                      <m:t>𝐞</m:t>
                    </m:r>
                    <m:r>
                      <a:rPr lang="en-US" altLang="zh-CN" b="0" i="1" smtClean="0">
                        <a:latin typeface="Cambria Math" panose="02040503050406030204" pitchFamily="18" charset="0"/>
                      </a:rPr>
                      <m:t>)</m:t>
                    </m:r>
                  </m:oMath>
                </a14:m>
                <a:r>
                  <a:rPr lang="en-US" altLang="zh-CN" dirty="0" smtClean="0"/>
                  <a:t> using joint distribution defined in BN</a:t>
                </a:r>
              </a:p>
              <a:p>
                <a:pPr lvl="1"/>
                <a:r>
                  <a:rPr lang="en-US" altLang="zh-CN" dirty="0" smtClean="0"/>
                  <a:t>Query </a:t>
                </a:r>
                <a:r>
                  <a:rPr lang="en-US" altLang="zh-CN" dirty="0"/>
                  <a:t>variables: </a:t>
                </a:r>
                <a14:m>
                  <m:oMath xmlns:m="http://schemas.openxmlformats.org/officeDocument/2006/math">
                    <m:r>
                      <a:rPr lang="en-US" altLang="zh-CN" b="0" i="1" dirty="0" smtClean="0">
                        <a:latin typeface="Cambria Math" panose="02040503050406030204" pitchFamily="18" charset="0"/>
                      </a:rPr>
                      <m:t>𝑄</m:t>
                    </m:r>
                    <m:r>
                      <a:rPr lang="en-US" altLang="zh-CN" b="0" i="1" dirty="0" smtClean="0">
                        <a:latin typeface="Cambria Math" panose="02040503050406030204" pitchFamily="18" charset="0"/>
                      </a:rPr>
                      <m:t>=</m:t>
                    </m:r>
                    <m:r>
                      <a:rPr lang="en-US" altLang="zh-CN" b="1" i="0" dirty="0" smtClean="0">
                        <a:latin typeface="Cambria Math" panose="02040503050406030204" pitchFamily="18" charset="0"/>
                      </a:rPr>
                      <m:t>𝐪</m:t>
                    </m:r>
                  </m:oMath>
                </a14:m>
                <a:endParaRPr lang="en-US" altLang="zh-CN" b="1" dirty="0" smtClean="0"/>
              </a:p>
              <a:p>
                <a:pPr lvl="1"/>
                <a:r>
                  <a:rPr lang="en-US" altLang="zh-CN" dirty="0"/>
                  <a:t>Evidence </a:t>
                </a:r>
                <a:r>
                  <a:rPr lang="en-US" altLang="zh-CN" dirty="0" smtClean="0"/>
                  <a:t>(</a:t>
                </a:r>
                <a:r>
                  <a:rPr lang="en-US" altLang="zh-CN" dirty="0"/>
                  <a:t>observed observed) variables: ) variables: </a:t>
                </a:r>
                <a14:m>
                  <m:oMath xmlns:m="http://schemas.openxmlformats.org/officeDocument/2006/math">
                    <m:r>
                      <a:rPr lang="en-US" altLang="zh-CN" i="1" dirty="0" smtClean="0">
                        <a:latin typeface="Cambria Math" panose="02040503050406030204" pitchFamily="18" charset="0"/>
                      </a:rPr>
                      <m:t>𝐸</m:t>
                    </m:r>
                    <m:r>
                      <a:rPr lang="en-US" altLang="zh-CN" i="1" dirty="0" smtClean="0">
                        <a:latin typeface="Cambria Math" panose="02040503050406030204" pitchFamily="18" charset="0"/>
                      </a:rPr>
                      <m:t> = </m:t>
                    </m:r>
                    <m:r>
                      <a:rPr lang="en-US" altLang="zh-CN" b="1" i="0" dirty="0" smtClean="0">
                        <a:latin typeface="Cambria Math" panose="02040503050406030204" pitchFamily="18" charset="0"/>
                      </a:rPr>
                      <m:t>𝐞</m:t>
                    </m:r>
                  </m:oMath>
                </a14:m>
                <a:endParaRPr lang="en-US" altLang="zh-CN" b="1" dirty="0" smtClean="0"/>
              </a:p>
              <a:p>
                <a:pPr lvl="1"/>
                <a:endParaRPr lang="en-US" altLang="zh-CN" dirty="0" smtClean="0"/>
              </a:p>
              <a:p>
                <a:r>
                  <a:rPr lang="en-US" altLang="zh-CN" dirty="0" smtClean="0"/>
                  <a:t>Recall</a:t>
                </a:r>
                <a:r>
                  <a:rPr lang="en-US" altLang="zh-CN" dirty="0"/>
                  <a:t>: inference via the full joint </a:t>
                </a:r>
                <a:r>
                  <a:rPr lang="en-US" altLang="zh-CN" dirty="0" smtClean="0"/>
                  <a:t>distribution</a:t>
                </a:r>
              </a:p>
              <a:p>
                <a:endParaRPr lang="en-US" altLang="zh-CN" dirty="0"/>
              </a:p>
              <a:p>
                <a:endParaRPr lang="en-US" altLang="zh-CN" dirty="0" smtClean="0"/>
              </a:p>
              <a:p>
                <a:r>
                  <a:rPr lang="en-US" altLang="zh-CN" dirty="0" smtClean="0"/>
                  <a:t>Exact inference </a:t>
                </a:r>
                <a:r>
                  <a:rPr lang="en-US" altLang="zh-CN" dirty="0"/>
                  <a:t>is NP-hard (Actually #P-complete</a:t>
                </a:r>
                <a:r>
                  <a:rPr lang="en-US" altLang="zh-CN" dirty="0" smtClean="0"/>
                  <a:t>)</a:t>
                </a:r>
              </a:p>
              <a:p>
                <a:pPr algn="ctr"/>
                <a:endParaRPr lang="en-US" altLang="zh-CN"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2280" t="-1568"/>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12/16/2020</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43</a:t>
            </a:fld>
            <a:endParaRPr lang="en-US"/>
          </a:p>
        </p:txBody>
      </p:sp>
      <mc:AlternateContent xmlns:mc="http://schemas.openxmlformats.org/markup-compatibility/2006" xmlns:a14="http://schemas.microsoft.com/office/drawing/2010/main">
        <mc:Choice Requires="a14">
          <p:sp>
            <p:nvSpPr>
              <p:cNvPr id="7" name="矩形 6"/>
              <p:cNvSpPr/>
              <p:nvPr/>
            </p:nvSpPr>
            <p:spPr>
              <a:xfrm>
                <a:off x="2391240" y="3977310"/>
                <a:ext cx="5015540" cy="86132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sz="2400" i="1" smtClean="0">
                          <a:latin typeface="Cambria Math" panose="02040503050406030204" pitchFamily="18" charset="0"/>
                        </a:rPr>
                        <m:t>𝑃</m:t>
                      </m:r>
                      <m:d>
                        <m:dPr>
                          <m:ctrlPr>
                            <a:rPr lang="en-US" altLang="zh-CN" sz="2400" i="1">
                              <a:latin typeface="Cambria Math" panose="02040503050406030204" pitchFamily="18" charset="0"/>
                            </a:rPr>
                          </m:ctrlPr>
                        </m:dPr>
                        <m:e>
                          <m:r>
                            <a:rPr lang="en-US" altLang="zh-CN" sz="2400" b="0" i="1" smtClean="0">
                              <a:latin typeface="Cambria Math" panose="02040503050406030204" pitchFamily="18" charset="0"/>
                            </a:rPr>
                            <m:t>𝑄</m:t>
                          </m:r>
                          <m:r>
                            <a:rPr lang="en-US" altLang="zh-CN" sz="2400" b="0" i="1" smtClean="0">
                              <a:latin typeface="Cambria Math" panose="02040503050406030204" pitchFamily="18" charset="0"/>
                            </a:rPr>
                            <m:t>=</m:t>
                          </m:r>
                          <m:r>
                            <a:rPr lang="en-US" altLang="zh-CN" sz="2400" b="1" i="0" smtClean="0">
                              <a:latin typeface="Cambria Math" panose="02040503050406030204" pitchFamily="18" charset="0"/>
                            </a:rPr>
                            <m:t>𝐪</m:t>
                          </m:r>
                        </m:e>
                        <m:e>
                          <m:r>
                            <a:rPr lang="en-US" altLang="zh-CN" sz="2400" i="1">
                              <a:latin typeface="Cambria Math" panose="02040503050406030204" pitchFamily="18" charset="0"/>
                            </a:rPr>
                            <m:t>𝐸</m:t>
                          </m:r>
                          <m:r>
                            <a:rPr lang="en-US" altLang="zh-CN" sz="2400" i="1">
                              <a:latin typeface="Cambria Math" panose="02040503050406030204" pitchFamily="18" charset="0"/>
                            </a:rPr>
                            <m:t>=</m:t>
                          </m:r>
                          <m:r>
                            <a:rPr lang="en-US" altLang="zh-CN" sz="2400" b="1" i="0">
                              <a:latin typeface="Cambria Math" panose="02040503050406030204" pitchFamily="18" charset="0"/>
                            </a:rPr>
                            <m:t>𝐞</m:t>
                          </m:r>
                        </m:e>
                      </m:d>
                      <m:r>
                        <a:rPr lang="en-US" altLang="zh-CN" sz="2400" i="1">
                          <a:latin typeface="Cambria Math" panose="02040503050406030204" pitchFamily="18" charset="0"/>
                        </a:rPr>
                        <m:t>=</m:t>
                      </m:r>
                      <m:f>
                        <m:fPr>
                          <m:ctrlPr>
                            <a:rPr lang="en-US" altLang="zh-CN" sz="2400" i="1">
                              <a:latin typeface="Cambria Math" panose="02040503050406030204" pitchFamily="18" charset="0"/>
                            </a:rPr>
                          </m:ctrlPr>
                        </m:fPr>
                        <m:num>
                          <m:r>
                            <a:rPr lang="en-US" altLang="zh-CN" sz="2400" i="1">
                              <a:latin typeface="Cambria Math" panose="02040503050406030204" pitchFamily="18" charset="0"/>
                            </a:rPr>
                            <m:t>𝑃</m:t>
                          </m:r>
                          <m:r>
                            <a:rPr lang="en-US" altLang="zh-CN" sz="2400" b="0" i="1" smtClean="0">
                              <a:latin typeface="Cambria Math" panose="02040503050406030204" pitchFamily="18" charset="0"/>
                            </a:rPr>
                            <m:t>(</m:t>
                          </m:r>
                          <m:r>
                            <a:rPr lang="en-US" altLang="zh-CN" sz="2400" b="1" i="0" smtClean="0">
                              <a:latin typeface="Cambria Math" panose="02040503050406030204" pitchFamily="18" charset="0"/>
                            </a:rPr>
                            <m:t>𝐪</m:t>
                          </m:r>
                          <m:r>
                            <a:rPr lang="en-US" altLang="zh-CN" sz="2400" b="0" i="1" smtClean="0">
                              <a:latin typeface="Cambria Math" panose="02040503050406030204" pitchFamily="18" charset="0"/>
                            </a:rPr>
                            <m:t>,</m:t>
                          </m:r>
                          <m:r>
                            <a:rPr lang="en-US" altLang="zh-CN" sz="2400" b="1" i="0" smtClean="0">
                              <a:latin typeface="Cambria Math" panose="02040503050406030204" pitchFamily="18" charset="0"/>
                            </a:rPr>
                            <m:t>𝐞</m:t>
                          </m:r>
                          <m:r>
                            <a:rPr lang="en-US" altLang="zh-CN" sz="2400" b="0" i="1" smtClean="0">
                              <a:latin typeface="Cambria Math" panose="02040503050406030204" pitchFamily="18" charset="0"/>
                            </a:rPr>
                            <m:t>)</m:t>
                          </m:r>
                        </m:num>
                        <m:den>
                          <m:r>
                            <a:rPr lang="en-US" altLang="zh-CN" sz="2400" i="1">
                              <a:latin typeface="Cambria Math" panose="02040503050406030204" pitchFamily="18" charset="0"/>
                            </a:rPr>
                            <m:t>𝑃</m:t>
                          </m:r>
                          <m:r>
                            <a:rPr lang="en-US" altLang="zh-CN" sz="2400" b="0" i="1" smtClean="0">
                              <a:latin typeface="Cambria Math" panose="02040503050406030204" pitchFamily="18" charset="0"/>
                            </a:rPr>
                            <m:t>(</m:t>
                          </m:r>
                          <m:r>
                            <a:rPr lang="en-US" altLang="zh-CN" sz="2400" b="1" i="0" smtClean="0">
                              <a:latin typeface="Cambria Math" panose="02040503050406030204" pitchFamily="18" charset="0"/>
                            </a:rPr>
                            <m:t>𝐞</m:t>
                          </m:r>
                          <m:r>
                            <a:rPr lang="en-US" altLang="zh-CN" sz="2400" b="0" i="1" smtClean="0">
                              <a:latin typeface="Cambria Math" panose="02040503050406030204" pitchFamily="18" charset="0"/>
                            </a:rPr>
                            <m:t>)</m:t>
                          </m:r>
                        </m:den>
                      </m:f>
                      <m:r>
                        <a:rPr lang="en-US" altLang="zh-CN" sz="2400" i="1">
                          <a:latin typeface="Cambria Math" panose="02040503050406030204" pitchFamily="18" charset="0"/>
                          <a:ea typeface="Cambria Math" panose="02040503050406030204" pitchFamily="18" charset="0"/>
                        </a:rPr>
                        <m:t>∝</m:t>
                      </m:r>
                      <m:r>
                        <a:rPr lang="en-US" altLang="zh-CN" sz="2400" b="0" i="1" smtClean="0">
                          <a:latin typeface="Cambria Math" panose="02040503050406030204" pitchFamily="18" charset="0"/>
                          <a:ea typeface="Cambria Math" panose="02040503050406030204" pitchFamily="18" charset="0"/>
                        </a:rPr>
                        <m:t>𝑃</m:t>
                      </m:r>
                      <m:r>
                        <a:rPr lang="en-US" altLang="zh-CN" sz="2400" b="0" i="1" smtClean="0">
                          <a:latin typeface="Cambria Math" panose="02040503050406030204" pitchFamily="18" charset="0"/>
                          <a:ea typeface="Cambria Math" panose="02040503050406030204" pitchFamily="18" charset="0"/>
                        </a:rPr>
                        <m:t>(</m:t>
                      </m:r>
                      <m:r>
                        <a:rPr lang="en-US" altLang="zh-CN" sz="2400" b="1">
                          <a:latin typeface="Cambria Math" panose="02040503050406030204" pitchFamily="18" charset="0"/>
                        </a:rPr>
                        <m:t>𝐪</m:t>
                      </m:r>
                      <m:r>
                        <a:rPr lang="en-US" altLang="zh-CN" sz="2400" i="1">
                          <a:latin typeface="Cambria Math" panose="02040503050406030204" pitchFamily="18" charset="0"/>
                        </a:rPr>
                        <m:t>,</m:t>
                      </m:r>
                      <m:r>
                        <a:rPr lang="en-US" altLang="zh-CN" sz="2400" b="1">
                          <a:latin typeface="Cambria Math" panose="02040503050406030204" pitchFamily="18" charset="0"/>
                        </a:rPr>
                        <m:t>𝐞</m:t>
                      </m:r>
                      <m:r>
                        <a:rPr lang="en-US" altLang="zh-CN" sz="2400" b="0" i="1" smtClean="0">
                          <a:latin typeface="Cambria Math" panose="02040503050406030204" pitchFamily="18" charset="0"/>
                          <a:ea typeface="Cambria Math" panose="02040503050406030204" pitchFamily="18" charset="0"/>
                        </a:rPr>
                        <m:t>)</m:t>
                      </m:r>
                    </m:oMath>
                  </m:oMathPara>
                </a14:m>
                <a:endParaRPr lang="zh-CN" altLang="en-US" sz="2400" dirty="0"/>
              </a:p>
            </p:txBody>
          </p:sp>
        </mc:Choice>
        <mc:Fallback xmlns="">
          <p:sp>
            <p:nvSpPr>
              <p:cNvPr id="7" name="矩形 6"/>
              <p:cNvSpPr>
                <a:spLocks noRot="1" noChangeAspect="1" noMove="1" noResize="1" noEditPoints="1" noAdjustHandles="1" noChangeArrowheads="1" noChangeShapeType="1" noTextEdit="1"/>
              </p:cNvSpPr>
              <p:nvPr/>
            </p:nvSpPr>
            <p:spPr>
              <a:xfrm>
                <a:off x="2391240" y="3977310"/>
                <a:ext cx="5015540" cy="861326"/>
              </a:xfrm>
              <a:prstGeom prst="rect">
                <a:avLst/>
              </a:prstGeom>
              <a:blipFill>
                <a:blip r:embed="rId3"/>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06530649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Approximate </a:t>
            </a:r>
            <a:r>
              <a:rPr lang="en-US" altLang="zh-CN" dirty="0" smtClean="0"/>
              <a:t>inference: Sampling</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Autofit/>
              </a:bodyPr>
              <a:lstStyle/>
              <a:p>
                <a:r>
                  <a:rPr lang="en-US" altLang="zh-CN" dirty="0" smtClean="0"/>
                  <a:t>It’s difficult when BN structure is large</a:t>
                </a:r>
              </a:p>
              <a:p>
                <a:r>
                  <a:rPr lang="en-US" altLang="zh-CN" dirty="0"/>
                  <a:t>Using </a:t>
                </a:r>
                <a:r>
                  <a:rPr lang="en-US" altLang="zh-CN" dirty="0" smtClean="0"/>
                  <a:t>sampling methods </a:t>
                </a:r>
                <a:r>
                  <a:rPr lang="en-US" altLang="zh-CN" dirty="0"/>
                  <a:t>to perform approximate </a:t>
                </a:r>
                <a:r>
                  <a:rPr lang="en-US" altLang="zh-CN" dirty="0" smtClean="0"/>
                  <a:t>inference</a:t>
                </a:r>
              </a:p>
              <a:p>
                <a:r>
                  <a:rPr lang="en-US" altLang="zh-CN" dirty="0"/>
                  <a:t>we denote the set </a:t>
                </a:r>
                <a14:m>
                  <m:oMath xmlns:m="http://schemas.openxmlformats.org/officeDocument/2006/math">
                    <m:r>
                      <a:rPr lang="en-US" altLang="zh-CN" i="1" dirty="0" smtClean="0">
                        <a:latin typeface="Cambria Math" panose="02040503050406030204" pitchFamily="18" charset="0"/>
                      </a:rPr>
                      <m:t>(</m:t>
                    </m:r>
                    <m:sSub>
                      <m:sSubPr>
                        <m:ctrlPr>
                          <a:rPr lang="en-US" altLang="zh-CN" b="0" i="1" dirty="0" smtClean="0">
                            <a:latin typeface="Cambria Math" panose="02040503050406030204" pitchFamily="18" charset="0"/>
                          </a:rPr>
                        </m:ctrlPr>
                      </m:sSubPr>
                      <m:e>
                        <m:r>
                          <a:rPr lang="en-US" altLang="zh-CN" i="1" dirty="0" smtClean="0">
                            <a:latin typeface="Cambria Math" panose="02040503050406030204" pitchFamily="18" charset="0"/>
                          </a:rPr>
                          <m:t>𝑋</m:t>
                        </m:r>
                      </m:e>
                      <m:sub>
                        <m:r>
                          <a:rPr lang="en-US" altLang="zh-CN" i="1" dirty="0" smtClean="0">
                            <a:latin typeface="Cambria Math" panose="02040503050406030204" pitchFamily="18" charset="0"/>
                          </a:rPr>
                          <m:t>1</m:t>
                        </m:r>
                      </m:sub>
                    </m:sSub>
                    <m:r>
                      <a:rPr lang="en-US" altLang="zh-CN" i="1" dirty="0" smtClean="0">
                        <a:latin typeface="Cambria Math" panose="02040503050406030204" pitchFamily="18" charset="0"/>
                      </a:rPr>
                      <m:t>, . . ., </m:t>
                    </m:r>
                    <m:sSub>
                      <m:sSubPr>
                        <m:ctrlPr>
                          <a:rPr lang="en-US" altLang="zh-CN" b="0" i="1" dirty="0" smtClean="0">
                            <a:latin typeface="Cambria Math" panose="02040503050406030204" pitchFamily="18" charset="0"/>
                          </a:rPr>
                        </m:ctrlPr>
                      </m:sSubPr>
                      <m:e>
                        <m:r>
                          <a:rPr lang="en-US" altLang="zh-CN" i="1" dirty="0" smtClean="0">
                            <a:latin typeface="Cambria Math" panose="02040503050406030204" pitchFamily="18" charset="0"/>
                          </a:rPr>
                          <m:t>𝑋</m:t>
                        </m:r>
                      </m:e>
                      <m:sub>
                        <m:r>
                          <a:rPr lang="en-US" altLang="zh-CN" i="1" dirty="0" smtClean="0">
                            <a:latin typeface="Cambria Math" panose="02040503050406030204" pitchFamily="18" charset="0"/>
                          </a:rPr>
                          <m:t>𝑖</m:t>
                        </m:r>
                        <m:r>
                          <a:rPr lang="en-US" altLang="zh-CN" i="1" dirty="0" smtClean="0">
                            <a:latin typeface="Cambria Math" panose="02040503050406030204" pitchFamily="18" charset="0"/>
                          </a:rPr>
                          <m:t>−1,</m:t>
                        </m:r>
                      </m:sub>
                    </m:sSub>
                    <m:r>
                      <a:rPr lang="en-US" altLang="zh-CN" i="1" dirty="0" smtClean="0">
                        <a:latin typeface="Cambria Math" panose="02040503050406030204" pitchFamily="18" charset="0"/>
                      </a:rPr>
                      <m:t> </m:t>
                    </m:r>
                    <m:sSub>
                      <m:sSubPr>
                        <m:ctrlPr>
                          <a:rPr lang="en-US" altLang="zh-CN" b="0" i="1" dirty="0" smtClean="0">
                            <a:latin typeface="Cambria Math" panose="02040503050406030204" pitchFamily="18" charset="0"/>
                          </a:rPr>
                        </m:ctrlPr>
                      </m:sSubPr>
                      <m:e>
                        <m:r>
                          <a:rPr lang="en-US" altLang="zh-CN" i="1" dirty="0" smtClean="0">
                            <a:latin typeface="Cambria Math" panose="02040503050406030204" pitchFamily="18" charset="0"/>
                          </a:rPr>
                          <m:t>𝑋</m:t>
                        </m:r>
                      </m:e>
                      <m:sub>
                        <m:r>
                          <a:rPr lang="en-US" altLang="zh-CN" i="1" dirty="0" smtClean="0">
                            <a:latin typeface="Cambria Math" panose="02040503050406030204" pitchFamily="18" charset="0"/>
                          </a:rPr>
                          <m:t>𝑖</m:t>
                        </m:r>
                        <m:r>
                          <a:rPr lang="en-US" altLang="zh-CN" i="1" dirty="0" smtClean="0">
                            <a:latin typeface="Cambria Math" panose="02040503050406030204" pitchFamily="18" charset="0"/>
                          </a:rPr>
                          <m:t>+1</m:t>
                        </m:r>
                      </m:sub>
                    </m:sSub>
                    <m:r>
                      <a:rPr lang="en-US" altLang="zh-CN" i="1" dirty="0" smtClean="0">
                        <a:latin typeface="Cambria Math" panose="02040503050406030204" pitchFamily="18" charset="0"/>
                      </a:rPr>
                      <m:t>, . . ., </m:t>
                    </m:r>
                    <m:sSub>
                      <m:sSubPr>
                        <m:ctrlPr>
                          <a:rPr lang="en-US" altLang="zh-CN" b="0" i="1" dirty="0" smtClean="0">
                            <a:latin typeface="Cambria Math" panose="02040503050406030204" pitchFamily="18" charset="0"/>
                          </a:rPr>
                        </m:ctrlPr>
                      </m:sSubPr>
                      <m:e>
                        <m:r>
                          <a:rPr lang="en-US" altLang="zh-CN" i="1" dirty="0" err="1">
                            <a:latin typeface="Cambria Math" panose="02040503050406030204" pitchFamily="18" charset="0"/>
                          </a:rPr>
                          <m:t>𝑋</m:t>
                        </m:r>
                      </m:e>
                      <m:sub>
                        <m:r>
                          <a:rPr lang="en-US" altLang="zh-CN" b="0" i="1" dirty="0" smtClean="0">
                            <a:latin typeface="Cambria Math" panose="02040503050406030204" pitchFamily="18" charset="0"/>
                          </a:rPr>
                          <m:t>𝑛</m:t>
                        </m:r>
                      </m:sub>
                    </m:sSub>
                    <m:r>
                      <a:rPr lang="en-US" altLang="zh-CN" i="1" dirty="0">
                        <a:latin typeface="Cambria Math" panose="02040503050406030204" pitchFamily="18" charset="0"/>
                      </a:rPr>
                      <m:t>) </m:t>
                    </m:r>
                  </m:oMath>
                </a14:m>
                <a:r>
                  <a:rPr lang="en-US" altLang="zh-CN" dirty="0"/>
                  <a:t>as </a:t>
                </a:r>
                <a14:m>
                  <m:oMath xmlns:m="http://schemas.openxmlformats.org/officeDocument/2006/math">
                    <m:sSub>
                      <m:sSubPr>
                        <m:ctrlPr>
                          <a:rPr lang="en-US" altLang="zh-CN" b="0" i="1" dirty="0" smtClean="0">
                            <a:latin typeface="Cambria Math" panose="02040503050406030204" pitchFamily="18" charset="0"/>
                          </a:rPr>
                        </m:ctrlPr>
                      </m:sSubPr>
                      <m:e>
                        <m:r>
                          <a:rPr lang="en-US" altLang="zh-CN" i="1" dirty="0" smtClean="0">
                            <a:latin typeface="Cambria Math" panose="02040503050406030204" pitchFamily="18" charset="0"/>
                          </a:rPr>
                          <m:t>𝑋</m:t>
                        </m:r>
                      </m:e>
                      <m:sub>
                        <m:r>
                          <a:rPr lang="en-US" altLang="zh-CN" b="0" i="1" dirty="0" smtClean="0">
                            <a:latin typeface="Cambria Math" panose="02040503050406030204" pitchFamily="18" charset="0"/>
                          </a:rPr>
                          <m:t>(</m:t>
                        </m:r>
                        <m:r>
                          <a:rPr lang="en-US" altLang="zh-CN" i="1" dirty="0" smtClean="0">
                            <a:latin typeface="Cambria Math" panose="02040503050406030204" pitchFamily="18" charset="0"/>
                          </a:rPr>
                          <m:t>−</m:t>
                        </m:r>
                        <m:r>
                          <a:rPr lang="en-US" altLang="zh-CN" i="1" dirty="0" err="1">
                            <a:latin typeface="Cambria Math" panose="02040503050406030204" pitchFamily="18" charset="0"/>
                          </a:rPr>
                          <m:t>𝑖</m:t>
                        </m:r>
                        <m:r>
                          <a:rPr lang="en-US" altLang="zh-CN" b="0" i="1" dirty="0" smtClean="0">
                            <a:latin typeface="Cambria Math" panose="02040503050406030204" pitchFamily="18" charset="0"/>
                          </a:rPr>
                          <m:t>)</m:t>
                        </m:r>
                      </m:sub>
                    </m:sSub>
                  </m:oMath>
                </a14:m>
                <a:r>
                  <a:rPr lang="en-US" altLang="zh-CN" dirty="0"/>
                  <a:t> , and </a:t>
                </a:r>
                <a14:m>
                  <m:oMath xmlns:m="http://schemas.openxmlformats.org/officeDocument/2006/math">
                    <m:r>
                      <a:rPr lang="en-US" altLang="zh-CN" b="1" i="0" dirty="0" smtClean="0">
                        <a:latin typeface="Cambria Math" panose="02040503050406030204" pitchFamily="18" charset="0"/>
                      </a:rPr>
                      <m:t>𝐞</m:t>
                    </m:r>
                    <m:r>
                      <a:rPr lang="en-US" altLang="zh-CN" i="1" dirty="0" smtClean="0">
                        <a:latin typeface="Cambria Math" panose="02040503050406030204" pitchFamily="18" charset="0"/>
                      </a:rPr>
                      <m:t> = (</m:t>
                    </m:r>
                    <m:sSub>
                      <m:sSubPr>
                        <m:ctrlPr>
                          <a:rPr lang="en-US" altLang="zh-CN" b="0" i="1" dirty="0" smtClean="0">
                            <a:latin typeface="Cambria Math" panose="02040503050406030204" pitchFamily="18" charset="0"/>
                          </a:rPr>
                        </m:ctrlPr>
                      </m:sSubPr>
                      <m:e>
                        <m:r>
                          <a:rPr lang="en-US" altLang="zh-CN" i="1" dirty="0" smtClean="0">
                            <a:latin typeface="Cambria Math" panose="02040503050406030204" pitchFamily="18" charset="0"/>
                          </a:rPr>
                          <m:t>𝑒</m:t>
                        </m:r>
                      </m:e>
                      <m:sub>
                        <m:r>
                          <a:rPr lang="en-US" altLang="zh-CN" i="1" dirty="0" smtClean="0">
                            <a:latin typeface="Cambria Math" panose="02040503050406030204" pitchFamily="18" charset="0"/>
                          </a:rPr>
                          <m:t>1</m:t>
                        </m:r>
                      </m:sub>
                    </m:sSub>
                    <m:r>
                      <a:rPr lang="en-US" altLang="zh-CN" i="1" dirty="0" smtClean="0">
                        <a:latin typeface="Cambria Math" panose="02040503050406030204" pitchFamily="18" charset="0"/>
                      </a:rPr>
                      <m:t>, . . .</m:t>
                    </m:r>
                    <m:r>
                      <a:rPr lang="en-US" altLang="zh-CN" b="0" i="1" dirty="0" smtClean="0">
                        <a:latin typeface="Cambria Math" panose="02040503050406030204" pitchFamily="18" charset="0"/>
                      </a:rPr>
                      <m:t> </m:t>
                    </m:r>
                    <m:r>
                      <a:rPr lang="en-US" altLang="zh-CN" i="1" dirty="0" smtClean="0">
                        <a:latin typeface="Cambria Math" panose="02040503050406030204" pitchFamily="18" charset="0"/>
                      </a:rPr>
                      <m:t>, </m:t>
                    </m:r>
                    <m:sSub>
                      <m:sSubPr>
                        <m:ctrlPr>
                          <a:rPr lang="en-US" altLang="zh-CN" b="0" i="1" dirty="0" smtClean="0">
                            <a:latin typeface="Cambria Math" panose="02040503050406030204" pitchFamily="18" charset="0"/>
                          </a:rPr>
                        </m:ctrlPr>
                      </m:sSubPr>
                      <m:e>
                        <m:r>
                          <a:rPr lang="en-US" altLang="zh-CN" i="1" dirty="0" err="1">
                            <a:latin typeface="Cambria Math" panose="02040503050406030204" pitchFamily="18" charset="0"/>
                          </a:rPr>
                          <m:t>𝑒</m:t>
                        </m:r>
                      </m:e>
                      <m:sub>
                        <m:r>
                          <a:rPr lang="en-US" altLang="zh-CN" i="1" dirty="0" err="1">
                            <a:latin typeface="Cambria Math" panose="02040503050406030204" pitchFamily="18" charset="0"/>
                          </a:rPr>
                          <m:t>𝑚</m:t>
                        </m:r>
                      </m:sub>
                    </m:sSub>
                    <m:r>
                      <a:rPr lang="en-US" altLang="zh-CN" i="1" dirty="0">
                        <a:latin typeface="Cambria Math" panose="02040503050406030204" pitchFamily="18" charset="0"/>
                      </a:rPr>
                      <m:t>)</m:t>
                    </m:r>
                  </m:oMath>
                </a14:m>
                <a:r>
                  <a:rPr lang="en-US" altLang="zh-CN" dirty="0"/>
                  <a:t>. Then, the following method gives one possible way of creating a Gibbs sampler: </a:t>
                </a:r>
                <a:endParaRPr lang="en-US" altLang="zh-CN" dirty="0" smtClean="0"/>
              </a:p>
              <a:p>
                <a:r>
                  <a:rPr lang="en-US" altLang="zh-CN" dirty="0"/>
                  <a:t>Initialize: </a:t>
                </a:r>
              </a:p>
              <a:p>
                <a:pPr lvl="1"/>
                <a:r>
                  <a:rPr lang="en-US" altLang="zh-CN" dirty="0"/>
                  <a:t>(a) Instantiate </a:t>
                </a:r>
                <a14:m>
                  <m:oMath xmlns:m="http://schemas.openxmlformats.org/officeDocument/2006/math">
                    <m:sSub>
                      <m:sSubPr>
                        <m:ctrlPr>
                          <a:rPr lang="en-US" altLang="zh-CN" b="0" i="1" dirty="0" smtClean="0">
                            <a:latin typeface="Cambria Math" panose="02040503050406030204" pitchFamily="18" charset="0"/>
                          </a:rPr>
                        </m:ctrlPr>
                      </m:sSubPr>
                      <m:e>
                        <m:r>
                          <a:rPr lang="en-US" altLang="zh-CN" b="0" i="1" dirty="0" smtClean="0">
                            <a:latin typeface="Cambria Math" panose="02040503050406030204" pitchFamily="18" charset="0"/>
                          </a:rPr>
                          <m:t>𝑋</m:t>
                        </m:r>
                      </m:e>
                      <m:sub>
                        <m:r>
                          <a:rPr lang="en-US" altLang="zh-CN" b="0" i="1" dirty="0" smtClean="0">
                            <a:latin typeface="Cambria Math" panose="02040503050406030204" pitchFamily="18" charset="0"/>
                          </a:rPr>
                          <m:t>𝑖</m:t>
                        </m:r>
                      </m:sub>
                    </m:sSub>
                  </m:oMath>
                </a14:m>
                <a:r>
                  <a:rPr lang="en-US" altLang="zh-CN" dirty="0" smtClean="0"/>
                  <a:t> </a:t>
                </a:r>
                <a:r>
                  <a:rPr lang="en-US" altLang="zh-CN" dirty="0"/>
                  <a:t>to one of its possible values </a:t>
                </a:r>
                <a14:m>
                  <m:oMath xmlns:m="http://schemas.openxmlformats.org/officeDocument/2006/math">
                    <m:sSub>
                      <m:sSubPr>
                        <m:ctrlPr>
                          <a:rPr lang="en-US" altLang="zh-CN" b="0" i="1" dirty="0" smtClean="0">
                            <a:latin typeface="Cambria Math" panose="02040503050406030204" pitchFamily="18" charset="0"/>
                          </a:rPr>
                        </m:ctrlPr>
                      </m:sSubPr>
                      <m:e>
                        <m:r>
                          <a:rPr lang="en-US" altLang="zh-CN" i="1" dirty="0" smtClean="0">
                            <a:latin typeface="Cambria Math" panose="02040503050406030204" pitchFamily="18" charset="0"/>
                          </a:rPr>
                          <m:t>𝑥</m:t>
                        </m:r>
                      </m:e>
                      <m:sub>
                        <m:r>
                          <a:rPr lang="en-US" altLang="zh-CN" i="1" dirty="0" smtClean="0">
                            <a:latin typeface="Cambria Math" panose="02040503050406030204" pitchFamily="18" charset="0"/>
                          </a:rPr>
                          <m:t>𝑖</m:t>
                        </m:r>
                      </m:sub>
                    </m:sSub>
                    <m:r>
                      <a:rPr lang="en-US" altLang="zh-CN" i="1" dirty="0" smtClean="0">
                        <a:latin typeface="Cambria Math" panose="02040503050406030204" pitchFamily="18" charset="0"/>
                      </a:rPr>
                      <m:t> , 1 ≤ </m:t>
                    </m:r>
                    <m:r>
                      <a:rPr lang="en-US" altLang="zh-CN" i="1" dirty="0" err="1">
                        <a:latin typeface="Cambria Math" panose="02040503050406030204" pitchFamily="18" charset="0"/>
                      </a:rPr>
                      <m:t>𝑖</m:t>
                    </m:r>
                    <m:r>
                      <a:rPr lang="en-US" altLang="zh-CN" i="1" dirty="0">
                        <a:latin typeface="Cambria Math" panose="02040503050406030204" pitchFamily="18" charset="0"/>
                      </a:rPr>
                      <m:t> ≤ </m:t>
                    </m:r>
                    <m:r>
                      <a:rPr lang="en-US" altLang="zh-CN" i="1" dirty="0">
                        <a:latin typeface="Cambria Math" panose="02040503050406030204" pitchFamily="18" charset="0"/>
                      </a:rPr>
                      <m:t>𝑛</m:t>
                    </m:r>
                  </m:oMath>
                </a14:m>
                <a:r>
                  <a:rPr lang="en-US" altLang="zh-CN" dirty="0"/>
                  <a:t>.</a:t>
                </a:r>
              </a:p>
              <a:p>
                <a:pPr lvl="1"/>
                <a:r>
                  <a:rPr lang="en-US" altLang="zh-CN" dirty="0"/>
                  <a:t>(b) Let </a:t>
                </a:r>
                <a14:m>
                  <m:oMath xmlns:m="http://schemas.openxmlformats.org/officeDocument/2006/math">
                    <m:sSup>
                      <m:sSupPr>
                        <m:ctrlPr>
                          <a:rPr lang="en-US" altLang="zh-CN" i="1" dirty="0">
                            <a:latin typeface="Cambria Math" panose="02040503050406030204" pitchFamily="18" charset="0"/>
                          </a:rPr>
                        </m:ctrlPr>
                      </m:sSupPr>
                      <m:e>
                        <m:r>
                          <a:rPr lang="en-US" altLang="zh-CN" b="1" i="0" dirty="0" smtClean="0">
                            <a:latin typeface="Cambria Math" panose="02040503050406030204" pitchFamily="18" charset="0"/>
                          </a:rPr>
                          <m:t>𝐱</m:t>
                        </m:r>
                      </m:e>
                      <m:sup>
                        <m:r>
                          <a:rPr lang="en-US" altLang="zh-CN" i="1" dirty="0">
                            <a:latin typeface="Cambria Math" panose="02040503050406030204" pitchFamily="18" charset="0"/>
                          </a:rPr>
                          <m:t>(0)</m:t>
                        </m:r>
                      </m:sup>
                    </m:sSup>
                    <m:r>
                      <a:rPr lang="en-US" altLang="zh-CN" i="1" dirty="0">
                        <a:latin typeface="Cambria Math" panose="02040503050406030204" pitchFamily="18" charset="0"/>
                      </a:rPr>
                      <m:t> = (</m:t>
                    </m:r>
                    <m:sSub>
                      <m:sSubPr>
                        <m:ctrlPr>
                          <a:rPr lang="en-US" altLang="zh-CN" b="0" i="1" dirty="0" smtClean="0">
                            <a:latin typeface="Cambria Math" panose="02040503050406030204" pitchFamily="18" charset="0"/>
                          </a:rPr>
                        </m:ctrlPr>
                      </m:sSubPr>
                      <m:e>
                        <m:r>
                          <a:rPr lang="en-US" altLang="zh-CN" b="0" i="1" dirty="0" smtClean="0">
                            <a:latin typeface="Cambria Math" panose="02040503050406030204" pitchFamily="18" charset="0"/>
                          </a:rPr>
                          <m:t>𝑥</m:t>
                        </m:r>
                      </m:e>
                      <m:sub>
                        <m:r>
                          <a:rPr lang="en-US" altLang="zh-CN" b="0" i="1" dirty="0" smtClean="0">
                            <a:latin typeface="Cambria Math" panose="02040503050406030204" pitchFamily="18" charset="0"/>
                          </a:rPr>
                          <m:t>1</m:t>
                        </m:r>
                      </m:sub>
                    </m:sSub>
                    <m:r>
                      <a:rPr lang="en-US" altLang="zh-CN" b="0" i="1" dirty="0" smtClean="0">
                        <a:latin typeface="Cambria Math" panose="02040503050406030204" pitchFamily="18" charset="0"/>
                      </a:rPr>
                      <m:t>,…,</m:t>
                    </m:r>
                    <m:sSub>
                      <m:sSubPr>
                        <m:ctrlPr>
                          <a:rPr lang="en-US" altLang="zh-CN" b="0" i="1" dirty="0" smtClean="0">
                            <a:latin typeface="Cambria Math" panose="02040503050406030204" pitchFamily="18" charset="0"/>
                          </a:rPr>
                        </m:ctrlPr>
                      </m:sSubPr>
                      <m:e>
                        <m:r>
                          <a:rPr lang="en-US" altLang="zh-CN" b="0" i="1" dirty="0" smtClean="0">
                            <a:latin typeface="Cambria Math" panose="02040503050406030204" pitchFamily="18" charset="0"/>
                          </a:rPr>
                          <m:t>𝑥</m:t>
                        </m:r>
                      </m:e>
                      <m:sub>
                        <m:r>
                          <a:rPr lang="en-US" altLang="zh-CN" b="0" i="1" dirty="0" smtClean="0">
                            <a:latin typeface="Cambria Math" panose="02040503050406030204" pitchFamily="18" charset="0"/>
                          </a:rPr>
                          <m:t>𝑛</m:t>
                        </m:r>
                      </m:sub>
                    </m:sSub>
                    <m:r>
                      <a:rPr lang="en-US" altLang="zh-CN" i="1" dirty="0">
                        <a:latin typeface="Cambria Math" panose="02040503050406030204" pitchFamily="18" charset="0"/>
                      </a:rPr>
                      <m:t>)</m:t>
                    </m:r>
                  </m:oMath>
                </a14:m>
                <a:endParaRPr lang="en-US" altLang="zh-CN" dirty="0"/>
              </a:p>
              <a:p>
                <a:r>
                  <a:rPr lang="en-US" altLang="zh-CN" dirty="0"/>
                  <a:t>For </a:t>
                </a:r>
                <a14:m>
                  <m:oMath xmlns:m="http://schemas.openxmlformats.org/officeDocument/2006/math">
                    <m:r>
                      <a:rPr lang="en-US" altLang="zh-CN" i="1" dirty="0">
                        <a:latin typeface="Cambria Math" panose="02040503050406030204" pitchFamily="18" charset="0"/>
                      </a:rPr>
                      <m:t>𝑡</m:t>
                    </m:r>
                    <m:r>
                      <a:rPr lang="en-US" altLang="zh-CN" i="1" dirty="0">
                        <a:latin typeface="Cambria Math" panose="02040503050406030204" pitchFamily="18" charset="0"/>
                      </a:rPr>
                      <m:t> = 1, 2, …</m:t>
                    </m:r>
                  </m:oMath>
                </a14:m>
                <a:endParaRPr lang="en-US" altLang="zh-CN" dirty="0"/>
              </a:p>
              <a:p>
                <a:pPr lvl="1"/>
                <a:r>
                  <a:rPr lang="en-US" altLang="zh-CN" dirty="0"/>
                  <a:t>Pick </a:t>
                </a:r>
                <a:r>
                  <a:rPr lang="en-US" altLang="zh-CN" dirty="0" smtClean="0"/>
                  <a:t>an index </a:t>
                </a:r>
                <a14:m>
                  <m:oMath xmlns:m="http://schemas.openxmlformats.org/officeDocument/2006/math">
                    <m:r>
                      <a:rPr lang="en-US" altLang="zh-CN" b="0" i="1" dirty="0" smtClean="0">
                        <a:latin typeface="Cambria Math" panose="02040503050406030204" pitchFamily="18" charset="0"/>
                      </a:rPr>
                      <m:t>𝑖</m:t>
                    </m:r>
                    <m:r>
                      <a:rPr lang="en-US" altLang="zh-CN" b="0" i="0" dirty="0" smtClean="0">
                        <a:latin typeface="Cambria Math" panose="02040503050406030204" pitchFamily="18" charset="0"/>
                      </a:rPr>
                      <m:t>,1≤</m:t>
                    </m:r>
                    <m:r>
                      <a:rPr lang="en-US" altLang="zh-CN" b="0" i="1" dirty="0" smtClean="0">
                        <a:latin typeface="Cambria Math" panose="02040503050406030204" pitchFamily="18" charset="0"/>
                      </a:rPr>
                      <m:t>𝑖</m:t>
                    </m:r>
                    <m:r>
                      <a:rPr lang="en-US" altLang="zh-CN" b="0" i="0" dirty="0" smtClean="0">
                        <a:latin typeface="Cambria Math" panose="02040503050406030204" pitchFamily="18" charset="0"/>
                      </a:rPr>
                      <m:t>≤</m:t>
                    </m:r>
                    <m:r>
                      <a:rPr lang="en-US" altLang="zh-CN" b="0" i="1" dirty="0" smtClean="0">
                        <a:latin typeface="Cambria Math" panose="02040503050406030204" pitchFamily="18" charset="0"/>
                      </a:rPr>
                      <m:t>𝑛</m:t>
                    </m:r>
                  </m:oMath>
                </a14:m>
                <a:r>
                  <a:rPr lang="en-US" altLang="zh-CN" dirty="0"/>
                  <a:t> uniformly at random.</a:t>
                </a:r>
              </a:p>
              <a:p>
                <a:pPr lvl="1"/>
                <a:r>
                  <a:rPr lang="en-US" altLang="zh-CN" dirty="0"/>
                  <a:t>Sample </a:t>
                </a:r>
                <a14:m>
                  <m:oMath xmlns:m="http://schemas.openxmlformats.org/officeDocument/2006/math">
                    <m:sSub>
                      <m:sSubPr>
                        <m:ctrlPr>
                          <a:rPr lang="en-US" altLang="zh-CN" b="0" i="1" dirty="0" smtClean="0">
                            <a:latin typeface="Cambria Math" panose="02040503050406030204" pitchFamily="18" charset="0"/>
                          </a:rPr>
                        </m:ctrlPr>
                      </m:sSubPr>
                      <m:e>
                        <m:r>
                          <a:rPr lang="en-US" altLang="zh-CN" i="1" dirty="0" smtClean="0">
                            <a:latin typeface="Cambria Math" panose="02040503050406030204" pitchFamily="18" charset="0"/>
                          </a:rPr>
                          <m:t>𝑥</m:t>
                        </m:r>
                      </m:e>
                      <m:sub>
                        <m:r>
                          <a:rPr lang="en-US" altLang="zh-CN" i="1" dirty="0" smtClean="0">
                            <a:latin typeface="Cambria Math" panose="02040503050406030204" pitchFamily="18" charset="0"/>
                          </a:rPr>
                          <m:t>𝑖</m:t>
                        </m:r>
                      </m:sub>
                    </m:sSub>
                  </m:oMath>
                </a14:m>
                <a:r>
                  <a:rPr lang="en-US" altLang="zh-CN" dirty="0"/>
                  <a:t> </a:t>
                </a:r>
                <a:r>
                  <a:rPr lang="en-US" altLang="zh-CN" dirty="0" smtClean="0"/>
                  <a:t>from </a:t>
                </a:r>
                <a14:m>
                  <m:oMath xmlns:m="http://schemas.openxmlformats.org/officeDocument/2006/math">
                    <m:r>
                      <a:rPr lang="en-US" altLang="zh-CN" b="0" i="1" smtClean="0">
                        <a:latin typeface="Cambria Math" panose="02040503050406030204" pitchFamily="18" charset="0"/>
                      </a:rPr>
                      <m:t>𝑃</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𝑋</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m:t>
                    </m:r>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𝑥</m:t>
                        </m:r>
                      </m:e>
                      <m:sub>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m:t>
                            </m:r>
                            <m:r>
                              <a:rPr lang="en-US" altLang="zh-CN" b="0" i="1" smtClean="0">
                                <a:latin typeface="Cambria Math" panose="02040503050406030204" pitchFamily="18" charset="0"/>
                              </a:rPr>
                              <m:t>𝑖</m:t>
                            </m:r>
                          </m:e>
                        </m:d>
                      </m:sub>
                      <m:sup>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𝑡</m:t>
                            </m:r>
                            <m:r>
                              <a:rPr lang="en-US" altLang="zh-CN" b="0" i="1" smtClean="0">
                                <a:latin typeface="Cambria Math" panose="02040503050406030204" pitchFamily="18" charset="0"/>
                              </a:rPr>
                              <m:t>−1</m:t>
                            </m:r>
                          </m:e>
                        </m:d>
                      </m:sup>
                    </m:sSubSup>
                    <m:r>
                      <a:rPr lang="en-US" altLang="zh-CN" b="0" i="1" smtClean="0">
                        <a:latin typeface="Cambria Math" panose="02040503050406030204" pitchFamily="18" charset="0"/>
                      </a:rPr>
                      <m:t>,</m:t>
                    </m:r>
                    <m:r>
                      <a:rPr lang="en-US" altLang="zh-CN" b="1" i="0" smtClean="0">
                        <a:latin typeface="Cambria Math" panose="02040503050406030204" pitchFamily="18" charset="0"/>
                      </a:rPr>
                      <m:t>𝐞</m:t>
                    </m:r>
                    <m:r>
                      <a:rPr lang="en-US" altLang="zh-CN" b="0" i="1" smtClean="0">
                        <a:latin typeface="Cambria Math" panose="02040503050406030204" pitchFamily="18" charset="0"/>
                      </a:rPr>
                      <m:t>)</m:t>
                    </m:r>
                  </m:oMath>
                </a14:m>
                <a:endParaRPr lang="en-US" altLang="zh-CN" dirty="0" smtClean="0"/>
              </a:p>
              <a:p>
                <a:pPr lvl="1"/>
                <a:r>
                  <a:rPr lang="da-DK" altLang="zh-CN" dirty="0"/>
                  <a:t>Let </a:t>
                </a:r>
                <a14:m>
                  <m:oMath xmlns:m="http://schemas.openxmlformats.org/officeDocument/2006/math">
                    <m:sSup>
                      <m:sSupPr>
                        <m:ctrlPr>
                          <a:rPr lang="en-US" altLang="zh-CN" b="0" i="1" dirty="0" smtClean="0">
                            <a:latin typeface="Cambria Math" panose="02040503050406030204" pitchFamily="18" charset="0"/>
                          </a:rPr>
                        </m:ctrlPr>
                      </m:sSupPr>
                      <m:e>
                        <m:r>
                          <a:rPr lang="da-DK" altLang="zh-CN" b="1" i="0" dirty="0" smtClean="0">
                            <a:latin typeface="Cambria Math" panose="02040503050406030204" pitchFamily="18" charset="0"/>
                          </a:rPr>
                          <m:t>𝐱</m:t>
                        </m:r>
                      </m:e>
                      <m:sup>
                        <m:r>
                          <a:rPr lang="en-US" altLang="zh-CN" b="0" i="1" dirty="0" smtClean="0">
                            <a:latin typeface="Cambria Math" panose="02040503050406030204" pitchFamily="18" charset="0"/>
                          </a:rPr>
                          <m:t>(</m:t>
                        </m:r>
                        <m:r>
                          <a:rPr lang="da-DK" altLang="zh-CN" i="1" dirty="0" smtClean="0">
                            <a:latin typeface="Cambria Math" panose="02040503050406030204" pitchFamily="18" charset="0"/>
                          </a:rPr>
                          <m:t>𝑡</m:t>
                        </m:r>
                        <m:r>
                          <a:rPr lang="en-US" altLang="zh-CN" b="0" i="1" dirty="0" smtClean="0">
                            <a:latin typeface="Cambria Math" panose="02040503050406030204" pitchFamily="18" charset="0"/>
                          </a:rPr>
                          <m:t>)</m:t>
                        </m:r>
                      </m:sup>
                    </m:sSup>
                    <m:r>
                      <a:rPr lang="da-DK" altLang="zh-CN" i="1" dirty="0" smtClean="0">
                        <a:latin typeface="Cambria Math" panose="02040503050406030204" pitchFamily="18" charset="0"/>
                      </a:rPr>
                      <m:t> = (</m:t>
                    </m:r>
                    <m:sSub>
                      <m:sSubPr>
                        <m:ctrlPr>
                          <a:rPr lang="en-US" altLang="zh-CN" b="1" i="1" dirty="0" smtClean="0">
                            <a:latin typeface="Cambria Math" panose="02040503050406030204" pitchFamily="18" charset="0"/>
                          </a:rPr>
                        </m:ctrlPr>
                      </m:sSubPr>
                      <m:e>
                        <m:r>
                          <a:rPr lang="da-DK" altLang="zh-CN" b="1" i="0" dirty="0" smtClean="0">
                            <a:latin typeface="Cambria Math" panose="02040503050406030204" pitchFamily="18" charset="0"/>
                          </a:rPr>
                          <m:t>𝐱</m:t>
                        </m:r>
                      </m:e>
                      <m:sub>
                        <m:d>
                          <m:dPr>
                            <m:ctrlPr>
                              <a:rPr lang="en-US" altLang="zh-CN" b="0" i="1" dirty="0" smtClean="0">
                                <a:latin typeface="Cambria Math" panose="02040503050406030204" pitchFamily="18" charset="0"/>
                              </a:rPr>
                            </m:ctrlPr>
                          </m:dPr>
                          <m:e>
                            <m:r>
                              <a:rPr lang="da-DK" altLang="zh-CN" i="1" dirty="0" smtClean="0">
                                <a:latin typeface="Cambria Math" panose="02040503050406030204" pitchFamily="18" charset="0"/>
                              </a:rPr>
                              <m:t>−</m:t>
                            </m:r>
                            <m:r>
                              <a:rPr lang="da-DK" altLang="zh-CN" i="1" dirty="0" smtClean="0">
                                <a:latin typeface="Cambria Math" panose="02040503050406030204" pitchFamily="18" charset="0"/>
                              </a:rPr>
                              <m:t>𝑖</m:t>
                            </m:r>
                          </m:e>
                        </m:d>
                      </m:sub>
                    </m:sSub>
                    <m:r>
                      <a:rPr lang="da-DK" altLang="zh-CN" i="1" dirty="0" smtClean="0">
                        <a:latin typeface="Cambria Math" panose="02040503050406030204" pitchFamily="18" charset="0"/>
                      </a:rPr>
                      <m:t> , </m:t>
                    </m:r>
                    <m:sSub>
                      <m:sSubPr>
                        <m:ctrlPr>
                          <a:rPr lang="en-US" altLang="zh-CN" b="0" i="1" dirty="0" smtClean="0">
                            <a:latin typeface="Cambria Math" panose="02040503050406030204" pitchFamily="18" charset="0"/>
                          </a:rPr>
                        </m:ctrlPr>
                      </m:sSubPr>
                      <m:e>
                        <m:r>
                          <a:rPr lang="da-DK" altLang="zh-CN" i="1" dirty="0" smtClean="0">
                            <a:latin typeface="Cambria Math" panose="02040503050406030204" pitchFamily="18" charset="0"/>
                          </a:rPr>
                          <m:t>𝑥</m:t>
                        </m:r>
                      </m:e>
                      <m:sub>
                        <m:r>
                          <a:rPr lang="en-US" altLang="zh-CN" b="0" i="1" dirty="0" smtClean="0">
                            <a:latin typeface="Cambria Math" panose="02040503050406030204" pitchFamily="18" charset="0"/>
                          </a:rPr>
                          <m:t>𝑖</m:t>
                        </m:r>
                      </m:sub>
                    </m:sSub>
                    <m:r>
                      <a:rPr lang="da-DK" altLang="zh-CN" i="1" dirty="0" smtClean="0">
                        <a:latin typeface="Cambria Math" panose="02040503050406030204" pitchFamily="18" charset="0"/>
                      </a:rPr>
                      <m:t>)</m:t>
                    </m:r>
                  </m:oMath>
                </a14:m>
                <a:endParaRPr lang="en-US" altLang="zh-CN" dirty="0" smtClean="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1140" t="-1568"/>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12/16/2020</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44</a:t>
            </a:fld>
            <a:endParaRPr lang="en-US"/>
          </a:p>
        </p:txBody>
      </p:sp>
    </p:spTree>
    <p:extLst>
      <p:ext uri="{BB962C8B-B14F-4D97-AF65-F5344CB8AC3E}">
        <p14:creationId xmlns:p14="http://schemas.microsoft.com/office/powerpoint/2010/main" val="398205682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2"/>
          <a:stretch>
            <a:fillRect/>
          </a:stretch>
        </p:blipFill>
        <p:spPr>
          <a:xfrm>
            <a:off x="1779078" y="1932572"/>
            <a:ext cx="5638095" cy="4457143"/>
          </a:xfrm>
          <a:prstGeom prst="rect">
            <a:avLst/>
          </a:prstGeom>
        </p:spPr>
      </p:pic>
      <p:sp>
        <p:nvSpPr>
          <p:cNvPr id="2" name="标题 1"/>
          <p:cNvSpPr>
            <a:spLocks noGrp="1"/>
          </p:cNvSpPr>
          <p:nvPr>
            <p:ph type="title"/>
          </p:nvPr>
        </p:nvSpPr>
        <p:spPr/>
        <p:txBody>
          <a:bodyPr/>
          <a:lstStyle/>
          <a:p>
            <a:r>
              <a:rPr lang="en-US" altLang="zh-CN" dirty="0"/>
              <a:t>Approximate inference: Sampling</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587829" y="856989"/>
                <a:ext cx="8020594" cy="5444238"/>
              </a:xfrm>
            </p:spPr>
            <p:txBody>
              <a:bodyPr/>
              <a:lstStyle/>
              <a:p>
                <a:r>
                  <a:rPr lang="en-US" altLang="zh-CN" dirty="0"/>
                  <a:t>Consider the inference problem of </a:t>
                </a:r>
                <a:r>
                  <a:rPr lang="en-US" altLang="zh-CN" dirty="0" smtClean="0"/>
                  <a:t>estimating </a:t>
                </a:r>
                <a14:m>
                  <m:oMath xmlns:m="http://schemas.openxmlformats.org/officeDocument/2006/math">
                    <m:r>
                      <a:rPr lang="en-US" altLang="zh-CN" i="1" dirty="0">
                        <a:latin typeface="Cambria Math" panose="02040503050406030204" pitchFamily="18" charset="0"/>
                      </a:rPr>
                      <m:t>𝑃</m:t>
                    </m:r>
                    <m:d>
                      <m:dPr>
                        <m:endChr m:val="|"/>
                        <m:ctrlPr>
                          <a:rPr lang="en-US" altLang="zh-CN" i="1" dirty="0">
                            <a:latin typeface="Cambria Math" panose="02040503050406030204" pitchFamily="18" charset="0"/>
                          </a:rPr>
                        </m:ctrlPr>
                      </m:dPr>
                      <m:e>
                        <m:r>
                          <a:rPr lang="en-US" altLang="zh-CN" i="1" dirty="0" err="1">
                            <a:latin typeface="Cambria Math" panose="02040503050406030204" pitchFamily="18" charset="0"/>
                          </a:rPr>
                          <m:t>𝑅𝑎𝑖𝑛</m:t>
                        </m:r>
                      </m:e>
                    </m:d>
                    <m:r>
                      <a:rPr lang="en-US" altLang="zh-CN" i="1" dirty="0" err="1">
                        <a:latin typeface="Cambria Math" panose="02040503050406030204" pitchFamily="18" charset="0"/>
                      </a:rPr>
                      <m:t>𝑆𝑝𝑟𝑖𝑛𝑘𝑙𝑒𝑟</m:t>
                    </m:r>
                    <m:r>
                      <a:rPr lang="en-US" altLang="zh-CN" i="1" dirty="0">
                        <a:latin typeface="Cambria Math" panose="02040503050406030204" pitchFamily="18" charset="0"/>
                      </a:rPr>
                      <m:t> = </m:t>
                    </m:r>
                    <m:r>
                      <a:rPr lang="en-US" altLang="zh-CN" i="1" dirty="0">
                        <a:latin typeface="Cambria Math" panose="02040503050406030204" pitchFamily="18" charset="0"/>
                      </a:rPr>
                      <m:t>𝑡𝑟𝑢𝑒</m:t>
                    </m:r>
                    <m:r>
                      <a:rPr lang="en-US" altLang="zh-CN" i="1" dirty="0">
                        <a:latin typeface="Cambria Math" panose="02040503050406030204" pitchFamily="18" charset="0"/>
                      </a:rPr>
                      <m:t>, </m:t>
                    </m:r>
                    <m:r>
                      <a:rPr lang="en-US" altLang="zh-CN" i="1" dirty="0" err="1">
                        <a:latin typeface="Cambria Math" panose="02040503050406030204" pitchFamily="18" charset="0"/>
                      </a:rPr>
                      <m:t>𝑊𝑒𝑡𝐺𝑟𝑎𝑠𝑠</m:t>
                    </m:r>
                    <m:r>
                      <a:rPr lang="en-US" altLang="zh-CN" i="1" dirty="0">
                        <a:latin typeface="Cambria Math" panose="02040503050406030204" pitchFamily="18" charset="0"/>
                      </a:rPr>
                      <m:t> = </m:t>
                    </m:r>
                    <m:r>
                      <a:rPr lang="en-US" altLang="zh-CN" i="1" dirty="0">
                        <a:latin typeface="Cambria Math" panose="02040503050406030204" pitchFamily="18" charset="0"/>
                      </a:rPr>
                      <m:t>𝑡𝑟𝑢𝑒</m:t>
                    </m:r>
                    <m:r>
                      <a:rPr lang="en-US" altLang="zh-CN" i="1" dirty="0">
                        <a:latin typeface="Cambria Math" panose="02040503050406030204" pitchFamily="18" charset="0"/>
                      </a:rPr>
                      <m:t>)</m:t>
                    </m:r>
                  </m:oMath>
                </a14:m>
                <a:endParaRPr lang="en-US" altLang="zh-CN" dirty="0" smtClean="0"/>
              </a:p>
              <a:p>
                <a:endParaRPr lang="zh-CN" altLang="en-US"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587829" y="856989"/>
                <a:ext cx="8020594" cy="5444238"/>
              </a:xfrm>
              <a:blipFill>
                <a:blip r:embed="rId3"/>
                <a:stretch>
                  <a:fillRect l="-1140" t="-1568"/>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12/16/2020</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45</a:t>
            </a:fld>
            <a:endParaRPr lang="en-US"/>
          </a:p>
        </p:txBody>
      </p:sp>
    </p:spTree>
    <p:extLst>
      <p:ext uri="{BB962C8B-B14F-4D97-AF65-F5344CB8AC3E}">
        <p14:creationId xmlns:p14="http://schemas.microsoft.com/office/powerpoint/2010/main" val="202215910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Approximate inference: Sampling</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a:t>Since </a:t>
                </a:r>
                <a14:m>
                  <m:oMath xmlns:m="http://schemas.openxmlformats.org/officeDocument/2006/math">
                    <m:r>
                      <a:rPr lang="en-US" altLang="zh-CN" i="1" dirty="0">
                        <a:latin typeface="Cambria Math" panose="02040503050406030204" pitchFamily="18" charset="0"/>
                      </a:rPr>
                      <m:t>𝑆𝑝𝑟𝑖𝑛𝑘𝑙𝑒𝑟</m:t>
                    </m:r>
                  </m:oMath>
                </a14:m>
                <a:r>
                  <a:rPr lang="en-US" altLang="zh-CN" dirty="0"/>
                  <a:t> and </a:t>
                </a:r>
                <a14:m>
                  <m:oMath xmlns:m="http://schemas.openxmlformats.org/officeDocument/2006/math">
                    <m:r>
                      <a:rPr lang="en-US" altLang="zh-CN" i="1" dirty="0">
                        <a:latin typeface="Cambria Math" panose="02040503050406030204" pitchFamily="18" charset="0"/>
                      </a:rPr>
                      <m:t>𝑊𝑒𝑡𝐺𝑟𝑎𝑠𝑠</m:t>
                    </m:r>
                  </m:oMath>
                </a14:m>
                <a:r>
                  <a:rPr lang="en-US" altLang="zh-CN" dirty="0"/>
                  <a:t> is set to true, the Gibbs sampler draws samples from </a:t>
                </a:r>
                <a14:m>
                  <m:oMath xmlns:m="http://schemas.openxmlformats.org/officeDocument/2006/math">
                    <m:r>
                      <a:rPr lang="en-US" altLang="zh-CN" i="1" dirty="0">
                        <a:latin typeface="Cambria Math" panose="02040503050406030204" pitchFamily="18" charset="0"/>
                      </a:rPr>
                      <m:t>𝑃</m:t>
                    </m:r>
                    <m:r>
                      <a:rPr lang="en-US" altLang="zh-CN" i="1" dirty="0">
                        <a:latin typeface="Cambria Math" panose="02040503050406030204" pitchFamily="18" charset="0"/>
                      </a:rPr>
                      <m:t>(</m:t>
                    </m:r>
                    <m:r>
                      <a:rPr lang="en-US" altLang="zh-CN" i="1" dirty="0">
                        <a:latin typeface="Cambria Math" panose="02040503050406030204" pitchFamily="18" charset="0"/>
                      </a:rPr>
                      <m:t>𝑅𝑎𝑖𝑛</m:t>
                    </m:r>
                    <m:r>
                      <a:rPr lang="en-US" altLang="zh-CN" i="1" dirty="0">
                        <a:latin typeface="Cambria Math" panose="02040503050406030204" pitchFamily="18" charset="0"/>
                      </a:rPr>
                      <m:t>, </m:t>
                    </m:r>
                    <m:r>
                      <a:rPr lang="en-US" altLang="zh-CN" i="1" dirty="0" err="1">
                        <a:latin typeface="Cambria Math" panose="02040503050406030204" pitchFamily="18" charset="0"/>
                      </a:rPr>
                      <m:t>𝐶𝑙𝑜𝑢𝑑𝑦</m:t>
                    </m:r>
                    <m:r>
                      <a:rPr lang="en-US" altLang="zh-CN" i="1" dirty="0" err="1">
                        <a:latin typeface="Cambria Math" panose="02040503050406030204" pitchFamily="18" charset="0"/>
                      </a:rPr>
                      <m:t>|</m:t>
                    </m:r>
                    <m:r>
                      <a:rPr lang="en-US" altLang="zh-CN" i="1" dirty="0" err="1">
                        <a:latin typeface="Cambria Math" panose="02040503050406030204" pitchFamily="18" charset="0"/>
                      </a:rPr>
                      <m:t>𝑆𝑝𝑟𝑖𝑛𝑘𝑙𝑒𝑟</m:t>
                    </m:r>
                    <m:r>
                      <a:rPr lang="en-US" altLang="zh-CN" i="1" dirty="0">
                        <a:latin typeface="Cambria Math" panose="02040503050406030204" pitchFamily="18" charset="0"/>
                      </a:rPr>
                      <m:t> = </m:t>
                    </m:r>
                    <m:r>
                      <a:rPr lang="en-US" altLang="zh-CN" i="1" dirty="0">
                        <a:latin typeface="Cambria Math" panose="02040503050406030204" pitchFamily="18" charset="0"/>
                      </a:rPr>
                      <m:t>𝑡𝑟𝑢𝑒</m:t>
                    </m:r>
                    <m:r>
                      <a:rPr lang="en-US" altLang="zh-CN" i="1" dirty="0">
                        <a:latin typeface="Cambria Math" panose="02040503050406030204" pitchFamily="18" charset="0"/>
                      </a:rPr>
                      <m:t>, </m:t>
                    </m:r>
                    <m:r>
                      <a:rPr lang="en-US" altLang="zh-CN" i="1" dirty="0" err="1">
                        <a:latin typeface="Cambria Math" panose="02040503050406030204" pitchFamily="18" charset="0"/>
                      </a:rPr>
                      <m:t>𝑊𝑒𝑡𝐺𝑟𝑎𝑠𝑠</m:t>
                    </m:r>
                    <m:r>
                      <a:rPr lang="en-US" altLang="zh-CN" i="1" dirty="0">
                        <a:latin typeface="Cambria Math" panose="02040503050406030204" pitchFamily="18" charset="0"/>
                      </a:rPr>
                      <m:t> = </m:t>
                    </m:r>
                    <m:r>
                      <a:rPr lang="en-US" altLang="zh-CN" i="1" dirty="0">
                        <a:latin typeface="Cambria Math" panose="02040503050406030204" pitchFamily="18" charset="0"/>
                      </a:rPr>
                      <m:t>𝑡𝑟𝑢𝑒</m:t>
                    </m:r>
                    <m:r>
                      <a:rPr lang="en-US" altLang="zh-CN" i="1" dirty="0">
                        <a:latin typeface="Cambria Math" panose="02040503050406030204" pitchFamily="18" charset="0"/>
                      </a:rPr>
                      <m:t>)</m:t>
                    </m:r>
                  </m:oMath>
                </a14:m>
                <a:r>
                  <a:rPr lang="en-US" altLang="zh-CN" dirty="0"/>
                  <a:t>. </a:t>
                </a:r>
                <a:endParaRPr lang="zh-CN" altLang="en-US"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12/16/2020</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46</a:t>
            </a:fld>
            <a:endParaRPr lang="en-US"/>
          </a:p>
        </p:txBody>
      </p:sp>
      <p:pic>
        <p:nvPicPr>
          <p:cNvPr id="8" name="图片 7"/>
          <p:cNvPicPr>
            <a:picLocks noChangeAspect="1"/>
          </p:cNvPicPr>
          <p:nvPr/>
        </p:nvPicPr>
        <p:blipFill>
          <a:blip r:embed="rId3"/>
          <a:stretch>
            <a:fillRect/>
          </a:stretch>
        </p:blipFill>
        <p:spPr>
          <a:xfrm>
            <a:off x="1779078" y="1932572"/>
            <a:ext cx="5638095" cy="4457143"/>
          </a:xfrm>
          <a:prstGeom prst="rect">
            <a:avLst/>
          </a:prstGeom>
        </p:spPr>
      </p:pic>
    </p:spTree>
    <p:extLst>
      <p:ext uri="{BB962C8B-B14F-4D97-AF65-F5344CB8AC3E}">
        <p14:creationId xmlns:p14="http://schemas.microsoft.com/office/powerpoint/2010/main" val="156586515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Approximate inference: Sampling</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en-US" altLang="zh-CN" dirty="0" smtClean="0"/>
                  <a:t>Initialize</a:t>
                </a:r>
                <a:r>
                  <a:rPr lang="en-US" altLang="zh-CN" dirty="0"/>
                  <a:t>: </a:t>
                </a:r>
                <a:endParaRPr lang="en-US" altLang="zh-CN" dirty="0" smtClean="0"/>
              </a:p>
              <a:p>
                <a:pPr lvl="1"/>
                <a:r>
                  <a:rPr lang="en-US" altLang="zh-CN" dirty="0" smtClean="0"/>
                  <a:t>(</a:t>
                </a:r>
                <a:r>
                  <a:rPr lang="en-US" altLang="zh-CN" dirty="0"/>
                  <a:t>a) Instantiate </a:t>
                </a:r>
                <a14:m>
                  <m:oMath xmlns:m="http://schemas.openxmlformats.org/officeDocument/2006/math">
                    <m:r>
                      <a:rPr lang="en-US" altLang="zh-CN" i="1" dirty="0" smtClean="0">
                        <a:latin typeface="Cambria Math" panose="02040503050406030204" pitchFamily="18" charset="0"/>
                      </a:rPr>
                      <m:t>𝑅𝑎𝑖𝑛</m:t>
                    </m:r>
                    <m:r>
                      <a:rPr lang="en-US" altLang="zh-CN" i="1" dirty="0" smtClean="0">
                        <a:latin typeface="Cambria Math" panose="02040503050406030204" pitchFamily="18" charset="0"/>
                      </a:rPr>
                      <m:t> = </m:t>
                    </m:r>
                    <m:r>
                      <a:rPr lang="en-US" altLang="zh-CN" i="1" dirty="0" smtClean="0">
                        <a:latin typeface="Cambria Math" panose="02040503050406030204" pitchFamily="18" charset="0"/>
                      </a:rPr>
                      <m:t>𝑡𝑟𝑢𝑒</m:t>
                    </m:r>
                    <m:r>
                      <a:rPr lang="en-US" altLang="zh-CN" i="1" dirty="0" smtClean="0">
                        <a:latin typeface="Cambria Math" panose="02040503050406030204" pitchFamily="18" charset="0"/>
                      </a:rPr>
                      <m:t>, </m:t>
                    </m:r>
                    <m:r>
                      <a:rPr lang="en-US" altLang="zh-CN" i="1" dirty="0" smtClean="0">
                        <a:latin typeface="Cambria Math" panose="02040503050406030204" pitchFamily="18" charset="0"/>
                      </a:rPr>
                      <m:t>𝐶𝑙𝑜𝑢𝑑𝑦</m:t>
                    </m:r>
                    <m:r>
                      <a:rPr lang="en-US" altLang="zh-CN" i="1" dirty="0" smtClean="0">
                        <a:latin typeface="Cambria Math" panose="02040503050406030204" pitchFamily="18" charset="0"/>
                      </a:rPr>
                      <m:t> = </m:t>
                    </m:r>
                    <m:r>
                      <a:rPr lang="en-US" altLang="zh-CN" i="1" dirty="0" smtClean="0">
                        <a:latin typeface="Cambria Math" panose="02040503050406030204" pitchFamily="18" charset="0"/>
                      </a:rPr>
                      <m:t>𝑡𝑟𝑢𝑒</m:t>
                    </m:r>
                    <m:r>
                      <a:rPr lang="en-US" altLang="zh-CN" i="1" dirty="0" smtClean="0">
                        <a:latin typeface="Cambria Math" panose="02040503050406030204" pitchFamily="18" charset="0"/>
                      </a:rPr>
                      <m:t> </m:t>
                    </m:r>
                  </m:oMath>
                </a14:m>
                <a:endParaRPr lang="en-US" altLang="zh-CN" dirty="0" smtClean="0"/>
              </a:p>
              <a:p>
                <a:pPr lvl="1"/>
                <a:r>
                  <a:rPr lang="en-US" altLang="zh-CN" dirty="0" smtClean="0"/>
                  <a:t>(</a:t>
                </a:r>
                <a:r>
                  <a:rPr lang="en-US" altLang="zh-CN" dirty="0"/>
                  <a:t>b) Let </a:t>
                </a:r>
                <a14:m>
                  <m:oMath xmlns:m="http://schemas.openxmlformats.org/officeDocument/2006/math">
                    <m:sSup>
                      <m:sSupPr>
                        <m:ctrlPr>
                          <a:rPr lang="en-US" altLang="zh-CN" b="0" i="1" dirty="0" smtClean="0">
                            <a:latin typeface="Cambria Math" panose="02040503050406030204" pitchFamily="18" charset="0"/>
                          </a:rPr>
                        </m:ctrlPr>
                      </m:sSupPr>
                      <m:e>
                        <m:r>
                          <a:rPr lang="en-US" altLang="zh-CN" b="1" i="0" dirty="0" smtClean="0">
                            <a:latin typeface="Cambria Math" panose="02040503050406030204" pitchFamily="18" charset="0"/>
                          </a:rPr>
                          <m:t>𝐪</m:t>
                        </m:r>
                      </m:e>
                      <m:sup>
                        <m:r>
                          <a:rPr lang="en-US" altLang="zh-CN" b="0" i="1" dirty="0" smtClean="0">
                            <a:latin typeface="Cambria Math" panose="02040503050406030204" pitchFamily="18" charset="0"/>
                          </a:rPr>
                          <m:t>(</m:t>
                        </m:r>
                        <m:r>
                          <a:rPr lang="en-US" altLang="zh-CN" i="1" dirty="0" smtClean="0">
                            <a:latin typeface="Cambria Math" panose="02040503050406030204" pitchFamily="18" charset="0"/>
                          </a:rPr>
                          <m:t>0</m:t>
                        </m:r>
                        <m:r>
                          <a:rPr lang="en-US" altLang="zh-CN" b="0" i="1" dirty="0" smtClean="0">
                            <a:latin typeface="Cambria Math" panose="02040503050406030204" pitchFamily="18" charset="0"/>
                          </a:rPr>
                          <m:t>)</m:t>
                        </m:r>
                      </m:sup>
                    </m:sSup>
                    <m:r>
                      <a:rPr lang="en-US" altLang="zh-CN" i="1" dirty="0" smtClean="0">
                        <a:latin typeface="Cambria Math" panose="02040503050406030204" pitchFamily="18" charset="0"/>
                      </a:rPr>
                      <m:t> = (</m:t>
                    </m:r>
                    <m:r>
                      <a:rPr lang="en-US" altLang="zh-CN" i="1" dirty="0" smtClean="0">
                        <a:latin typeface="Cambria Math" panose="02040503050406030204" pitchFamily="18" charset="0"/>
                      </a:rPr>
                      <m:t>𝑅𝑎𝑖𝑛</m:t>
                    </m:r>
                    <m:r>
                      <a:rPr lang="en-US" altLang="zh-CN" i="1" dirty="0" smtClean="0">
                        <a:latin typeface="Cambria Math" panose="02040503050406030204" pitchFamily="18" charset="0"/>
                      </a:rPr>
                      <m:t> = </m:t>
                    </m:r>
                    <m:r>
                      <a:rPr lang="en-US" altLang="zh-CN" i="1" dirty="0" smtClean="0">
                        <a:latin typeface="Cambria Math" panose="02040503050406030204" pitchFamily="18" charset="0"/>
                      </a:rPr>
                      <m:t>𝑡𝑟𝑢𝑒</m:t>
                    </m:r>
                    <m:r>
                      <a:rPr lang="en-US" altLang="zh-CN" i="1" dirty="0" smtClean="0">
                        <a:latin typeface="Cambria Math" panose="02040503050406030204" pitchFamily="18" charset="0"/>
                      </a:rPr>
                      <m:t>, </m:t>
                    </m:r>
                    <m:r>
                      <a:rPr lang="en-US" altLang="zh-CN" i="1" dirty="0" smtClean="0">
                        <a:latin typeface="Cambria Math" panose="02040503050406030204" pitchFamily="18" charset="0"/>
                      </a:rPr>
                      <m:t>𝐶𝑙𝑜𝑢𝑑𝑦</m:t>
                    </m:r>
                    <m:r>
                      <a:rPr lang="en-US" altLang="zh-CN" i="1" dirty="0" smtClean="0">
                        <a:latin typeface="Cambria Math" panose="02040503050406030204" pitchFamily="18" charset="0"/>
                      </a:rPr>
                      <m:t> = </m:t>
                    </m:r>
                    <m:r>
                      <a:rPr lang="en-US" altLang="zh-CN" i="1" dirty="0" smtClean="0">
                        <a:latin typeface="Cambria Math" panose="02040503050406030204" pitchFamily="18" charset="0"/>
                      </a:rPr>
                      <m:t>𝑡𝑟𝑢𝑒</m:t>
                    </m:r>
                    <m:r>
                      <a:rPr lang="en-US" altLang="zh-CN" i="1" dirty="0" smtClean="0">
                        <a:latin typeface="Cambria Math" panose="02040503050406030204" pitchFamily="18" charset="0"/>
                      </a:rPr>
                      <m:t>)</m:t>
                    </m:r>
                  </m:oMath>
                </a14:m>
                <a:endParaRPr lang="en-US" altLang="zh-CN" dirty="0" smtClean="0"/>
              </a:p>
              <a:p>
                <a:r>
                  <a:rPr lang="en-US" altLang="zh-CN" dirty="0"/>
                  <a:t>For </a:t>
                </a:r>
                <a14:m>
                  <m:oMath xmlns:m="http://schemas.openxmlformats.org/officeDocument/2006/math">
                    <m:r>
                      <a:rPr lang="en-US" altLang="zh-CN" i="1" dirty="0" smtClean="0">
                        <a:latin typeface="Cambria Math" panose="02040503050406030204" pitchFamily="18" charset="0"/>
                      </a:rPr>
                      <m:t>𝑡</m:t>
                    </m:r>
                    <m:r>
                      <a:rPr lang="en-US" altLang="zh-CN" i="1" dirty="0" smtClean="0">
                        <a:latin typeface="Cambria Math" panose="02040503050406030204" pitchFamily="18" charset="0"/>
                      </a:rPr>
                      <m:t> = 1, 2, …</m:t>
                    </m:r>
                  </m:oMath>
                </a14:m>
                <a:endParaRPr lang="en-US" altLang="zh-CN" dirty="0" smtClean="0"/>
              </a:p>
              <a:p>
                <a:pPr lvl="1"/>
                <a:r>
                  <a:rPr lang="en-US" altLang="zh-CN" dirty="0"/>
                  <a:t>Pick </a:t>
                </a:r>
                <a:r>
                  <a:rPr lang="en-US" altLang="zh-CN" dirty="0" smtClean="0"/>
                  <a:t>a variable </a:t>
                </a:r>
                <a:r>
                  <a:rPr lang="en-US" altLang="zh-CN" dirty="0"/>
                  <a:t>to update from </a:t>
                </a:r>
                <a14:m>
                  <m:oMath xmlns:m="http://schemas.openxmlformats.org/officeDocument/2006/math">
                    <m:r>
                      <a:rPr lang="en-US" altLang="zh-CN" i="1" dirty="0" smtClean="0">
                        <a:latin typeface="Cambria Math" panose="02040503050406030204" pitchFamily="18" charset="0"/>
                      </a:rPr>
                      <m:t>{</m:t>
                    </m:r>
                    <m:r>
                      <a:rPr lang="en-US" altLang="zh-CN" i="1" dirty="0" smtClean="0">
                        <a:latin typeface="Cambria Math" panose="02040503050406030204" pitchFamily="18" charset="0"/>
                      </a:rPr>
                      <m:t>𝑅𝑎𝑖𝑛</m:t>
                    </m:r>
                    <m:r>
                      <a:rPr lang="en-US" altLang="zh-CN" i="1" dirty="0" smtClean="0">
                        <a:latin typeface="Cambria Math" panose="02040503050406030204" pitchFamily="18" charset="0"/>
                      </a:rPr>
                      <m:t>, </m:t>
                    </m:r>
                    <m:r>
                      <a:rPr lang="en-US" altLang="zh-CN" i="1" dirty="0" smtClean="0">
                        <a:latin typeface="Cambria Math" panose="02040503050406030204" pitchFamily="18" charset="0"/>
                      </a:rPr>
                      <m:t>𝐶𝑙𝑜𝑢𝑑𝑦</m:t>
                    </m:r>
                    <m:r>
                      <a:rPr lang="en-US" altLang="zh-CN" i="1" dirty="0" smtClean="0">
                        <a:latin typeface="Cambria Math" panose="02040503050406030204" pitchFamily="18" charset="0"/>
                      </a:rPr>
                      <m:t>}</m:t>
                    </m:r>
                  </m:oMath>
                </a14:m>
                <a:r>
                  <a:rPr lang="en-US" altLang="zh-CN" dirty="0"/>
                  <a:t> uniformly at random</a:t>
                </a:r>
                <a:r>
                  <a:rPr lang="en-US" altLang="zh-CN" dirty="0" smtClean="0"/>
                  <a:t>.</a:t>
                </a:r>
              </a:p>
              <a:p>
                <a:pPr lvl="1"/>
                <a:r>
                  <a:rPr lang="en-US" altLang="zh-CN" dirty="0"/>
                  <a:t>If </a:t>
                </a:r>
                <a14:m>
                  <m:oMath xmlns:m="http://schemas.openxmlformats.org/officeDocument/2006/math">
                    <m:r>
                      <a:rPr lang="en-US" altLang="zh-CN" i="1" dirty="0" smtClean="0">
                        <a:latin typeface="Cambria Math" panose="02040503050406030204" pitchFamily="18" charset="0"/>
                      </a:rPr>
                      <m:t>𝑅𝑎𝑖𝑛</m:t>
                    </m:r>
                  </m:oMath>
                </a14:m>
                <a:r>
                  <a:rPr lang="en-US" altLang="zh-CN" dirty="0"/>
                  <a:t> was </a:t>
                </a:r>
                <a:r>
                  <a:rPr lang="en-US" altLang="zh-CN" dirty="0" smtClean="0"/>
                  <a:t>picked</a:t>
                </a:r>
              </a:p>
              <a:p>
                <a:pPr marL="957263" lvl="1" indent="-514350">
                  <a:buFont typeface="+mj-lt"/>
                  <a:buAutoNum type="romanUcPeriod"/>
                </a:pPr>
                <a:r>
                  <a:rPr lang="en-US" altLang="zh-CN" dirty="0" smtClean="0"/>
                  <a:t>Sample </a:t>
                </a:r>
                <a14:m>
                  <m:oMath xmlns:m="http://schemas.openxmlformats.org/officeDocument/2006/math">
                    <m:r>
                      <a:rPr lang="en-US" altLang="zh-CN" i="1" dirty="0" smtClean="0">
                        <a:latin typeface="Cambria Math" panose="02040503050406030204" pitchFamily="18" charset="0"/>
                      </a:rPr>
                      <m:t>𝑅𝑎𝑖𝑛</m:t>
                    </m:r>
                  </m:oMath>
                </a14:m>
                <a:r>
                  <a:rPr lang="en-US" altLang="zh-CN" dirty="0"/>
                  <a:t> from </a:t>
                </a:r>
                <a14:m>
                  <m:oMath xmlns:m="http://schemas.openxmlformats.org/officeDocument/2006/math">
                    <m:r>
                      <a:rPr lang="en-US" altLang="zh-CN" i="1" dirty="0" smtClean="0">
                        <a:latin typeface="Cambria Math" panose="02040503050406030204" pitchFamily="18" charset="0"/>
                      </a:rPr>
                      <m:t>𝑃</m:t>
                    </m:r>
                    <m:r>
                      <a:rPr lang="en-US" altLang="zh-CN" i="1" dirty="0" smtClean="0">
                        <a:latin typeface="Cambria Math" panose="02040503050406030204" pitchFamily="18" charset="0"/>
                      </a:rPr>
                      <m:t>(</m:t>
                    </m:r>
                    <m:r>
                      <a:rPr lang="en-US" altLang="zh-CN" i="1" dirty="0" err="1">
                        <a:latin typeface="Cambria Math" panose="02040503050406030204" pitchFamily="18" charset="0"/>
                      </a:rPr>
                      <m:t>𝑅𝑎𝑖𝑛</m:t>
                    </m:r>
                    <m:r>
                      <a:rPr lang="en-US" altLang="zh-CN" i="1" dirty="0" err="1">
                        <a:latin typeface="Cambria Math" panose="02040503050406030204" pitchFamily="18" charset="0"/>
                      </a:rPr>
                      <m:t>|</m:t>
                    </m:r>
                    <m:r>
                      <a:rPr lang="en-US" altLang="zh-CN" i="1" dirty="0" err="1">
                        <a:latin typeface="Cambria Math" panose="02040503050406030204" pitchFamily="18" charset="0"/>
                      </a:rPr>
                      <m:t>𝐶𝑙𝑜𝑢𝑑𝑦</m:t>
                    </m:r>
                    <m:r>
                      <a:rPr lang="en-US" altLang="zh-CN" i="1" dirty="0">
                        <a:latin typeface="Cambria Math" panose="02040503050406030204" pitchFamily="18" charset="0"/>
                      </a:rPr>
                      <m:t> = </m:t>
                    </m:r>
                    <m:sSub>
                      <m:sSubPr>
                        <m:ctrlPr>
                          <a:rPr lang="en-US" altLang="zh-CN" b="0" i="1" dirty="0" smtClean="0">
                            <a:latin typeface="Cambria Math" panose="02040503050406030204" pitchFamily="18" charset="0"/>
                          </a:rPr>
                        </m:ctrlPr>
                      </m:sSubPr>
                      <m:e>
                        <m:d>
                          <m:dPr>
                            <m:begChr m:val="["/>
                            <m:endChr m:val="]"/>
                            <m:ctrlPr>
                              <a:rPr lang="en-US" altLang="zh-CN" i="1" dirty="0">
                                <a:latin typeface="Cambria Math" panose="02040503050406030204" pitchFamily="18" charset="0"/>
                              </a:rPr>
                            </m:ctrlPr>
                          </m:dPr>
                          <m:e>
                            <m:r>
                              <a:rPr lang="en-US" altLang="zh-CN" i="1" dirty="0">
                                <a:latin typeface="Cambria Math" panose="02040503050406030204" pitchFamily="18" charset="0"/>
                              </a:rPr>
                              <m:t>𝑣𝑎𝑙𝑢𝑒</m:t>
                            </m:r>
                          </m:e>
                        </m:d>
                      </m:e>
                      <m:sub>
                        <m:r>
                          <a:rPr lang="en-US" altLang="zh-CN" i="1" dirty="0">
                            <a:latin typeface="Cambria Math" panose="02040503050406030204" pitchFamily="18" charset="0"/>
                          </a:rPr>
                          <m:t>𝑡</m:t>
                        </m:r>
                        <m:r>
                          <a:rPr lang="en-US" altLang="zh-CN" i="1" dirty="0">
                            <a:latin typeface="Cambria Math" panose="02040503050406030204" pitchFamily="18" charset="0"/>
                          </a:rPr>
                          <m:t>−1</m:t>
                        </m:r>
                      </m:sub>
                    </m:sSub>
                    <m:r>
                      <a:rPr lang="en-US" altLang="zh-CN" i="1" dirty="0">
                        <a:latin typeface="Cambria Math" panose="02040503050406030204" pitchFamily="18" charset="0"/>
                      </a:rPr>
                      <m:t>, </m:t>
                    </m:r>
                    <m:r>
                      <a:rPr lang="en-US" altLang="zh-CN" i="1" dirty="0">
                        <a:latin typeface="Cambria Math" panose="02040503050406030204" pitchFamily="18" charset="0"/>
                      </a:rPr>
                      <m:t>𝑆𝑝𝑟𝑖𝑛𝑘𝑙𝑒𝑟</m:t>
                    </m:r>
                    <m:r>
                      <a:rPr lang="en-US" altLang="zh-CN" i="1" dirty="0">
                        <a:latin typeface="Cambria Math" panose="02040503050406030204" pitchFamily="18" charset="0"/>
                      </a:rPr>
                      <m:t> = </m:t>
                    </m:r>
                    <m:r>
                      <a:rPr lang="en-US" altLang="zh-CN" i="1" dirty="0">
                        <a:latin typeface="Cambria Math" panose="02040503050406030204" pitchFamily="18" charset="0"/>
                      </a:rPr>
                      <m:t>𝑡𝑟𝑢𝑒</m:t>
                    </m:r>
                    <m:r>
                      <a:rPr lang="en-US" altLang="zh-CN" i="1" dirty="0">
                        <a:latin typeface="Cambria Math" panose="02040503050406030204" pitchFamily="18" charset="0"/>
                      </a:rPr>
                      <m:t>, </m:t>
                    </m:r>
                    <m:r>
                      <a:rPr lang="en-US" altLang="zh-CN" i="1" dirty="0" err="1">
                        <a:latin typeface="Cambria Math" panose="02040503050406030204" pitchFamily="18" charset="0"/>
                      </a:rPr>
                      <m:t>𝑊𝑒𝑡𝐺𝑟𝑎𝑠𝑠</m:t>
                    </m:r>
                    <m:r>
                      <a:rPr lang="en-US" altLang="zh-CN" i="1" dirty="0">
                        <a:latin typeface="Cambria Math" panose="02040503050406030204" pitchFamily="18" charset="0"/>
                      </a:rPr>
                      <m:t> = </m:t>
                    </m:r>
                    <m:r>
                      <a:rPr lang="en-US" altLang="zh-CN" i="1" dirty="0">
                        <a:latin typeface="Cambria Math" panose="02040503050406030204" pitchFamily="18" charset="0"/>
                      </a:rPr>
                      <m:t>𝑡𝑟𝑢𝑒</m:t>
                    </m:r>
                    <m:r>
                      <a:rPr lang="en-US" altLang="zh-CN" i="1" dirty="0">
                        <a:latin typeface="Cambria Math" panose="02040503050406030204" pitchFamily="18" charset="0"/>
                      </a:rPr>
                      <m:t>)</m:t>
                    </m:r>
                  </m:oMath>
                </a14:m>
                <a:endParaRPr lang="en-US" altLang="zh-CN" dirty="0" smtClean="0"/>
              </a:p>
              <a:p>
                <a:pPr marL="957263" lvl="1" indent="-514350">
                  <a:buFont typeface="+mj-lt"/>
                  <a:buAutoNum type="romanUcPeriod"/>
                </a:pPr>
                <a:r>
                  <a:rPr lang="en-US" altLang="zh-CN" dirty="0"/>
                  <a:t> Let </a:t>
                </a:r>
                <a14:m>
                  <m:oMath xmlns:m="http://schemas.openxmlformats.org/officeDocument/2006/math">
                    <m:sSup>
                      <m:sSupPr>
                        <m:ctrlPr>
                          <a:rPr lang="en-US" altLang="zh-CN" i="1" dirty="0" smtClean="0">
                            <a:latin typeface="Cambria Math" panose="02040503050406030204" pitchFamily="18" charset="0"/>
                          </a:rPr>
                        </m:ctrlPr>
                      </m:sSupPr>
                      <m:e>
                        <m:r>
                          <a:rPr lang="en-US" altLang="zh-CN" b="1" dirty="0">
                            <a:latin typeface="Cambria Math" panose="02040503050406030204" pitchFamily="18" charset="0"/>
                          </a:rPr>
                          <m:t>𝐪</m:t>
                        </m:r>
                      </m:e>
                      <m:sup>
                        <m:d>
                          <m:dPr>
                            <m:ctrlPr>
                              <a:rPr lang="en-US" altLang="zh-CN" b="0" i="1" dirty="0" smtClean="0">
                                <a:latin typeface="Cambria Math" panose="02040503050406030204" pitchFamily="18" charset="0"/>
                              </a:rPr>
                            </m:ctrlPr>
                          </m:dPr>
                          <m:e>
                            <m:r>
                              <a:rPr lang="en-US" altLang="zh-CN" i="1" dirty="0" smtClean="0">
                                <a:latin typeface="Cambria Math" panose="02040503050406030204" pitchFamily="18" charset="0"/>
                              </a:rPr>
                              <m:t>𝑡</m:t>
                            </m:r>
                          </m:e>
                        </m:d>
                      </m:sup>
                    </m:sSup>
                    <m:r>
                      <a:rPr lang="en-US" altLang="zh-CN" i="1" dirty="0" smtClean="0">
                        <a:latin typeface="Cambria Math" panose="02040503050406030204" pitchFamily="18" charset="0"/>
                      </a:rPr>
                      <m:t> </m:t>
                    </m:r>
                    <m:r>
                      <a:rPr lang="en-US" altLang="zh-CN" i="1" dirty="0">
                        <a:latin typeface="Cambria Math" panose="02040503050406030204" pitchFamily="18" charset="0"/>
                      </a:rPr>
                      <m:t>= (</m:t>
                    </m:r>
                    <m:r>
                      <a:rPr lang="en-US" altLang="zh-CN" i="1" dirty="0">
                        <a:latin typeface="Cambria Math" panose="02040503050406030204" pitchFamily="18" charset="0"/>
                      </a:rPr>
                      <m:t>𝑅𝑎𝑖𝑛</m:t>
                    </m:r>
                    <m:r>
                      <a:rPr lang="en-US" altLang="zh-CN" i="1" dirty="0">
                        <a:latin typeface="Cambria Math" panose="02040503050406030204" pitchFamily="18" charset="0"/>
                      </a:rPr>
                      <m:t> = </m:t>
                    </m:r>
                    <m:sSub>
                      <m:sSubPr>
                        <m:ctrlPr>
                          <a:rPr lang="en-US" altLang="zh-CN" b="0" i="1" dirty="0" smtClean="0">
                            <a:latin typeface="Cambria Math" panose="02040503050406030204" pitchFamily="18" charset="0"/>
                          </a:rPr>
                        </m:ctrlPr>
                      </m:sSubPr>
                      <m:e>
                        <m:d>
                          <m:dPr>
                            <m:begChr m:val="["/>
                            <m:endChr m:val="]"/>
                            <m:ctrlPr>
                              <a:rPr lang="en-US" altLang="zh-CN" i="1" dirty="0">
                                <a:latin typeface="Cambria Math" panose="02040503050406030204" pitchFamily="18" charset="0"/>
                              </a:rPr>
                            </m:ctrlPr>
                          </m:dPr>
                          <m:e>
                            <m:r>
                              <a:rPr lang="en-US" altLang="zh-CN" i="1" dirty="0">
                                <a:latin typeface="Cambria Math" panose="02040503050406030204" pitchFamily="18" charset="0"/>
                              </a:rPr>
                              <m:t>𝑣𝑎𝑙𝑢𝑒</m:t>
                            </m:r>
                          </m:e>
                        </m:d>
                      </m:e>
                      <m:sub>
                        <m:r>
                          <a:rPr lang="en-US" altLang="zh-CN" i="1" dirty="0">
                            <a:latin typeface="Cambria Math" panose="02040503050406030204" pitchFamily="18" charset="0"/>
                          </a:rPr>
                          <m:t>𝑡</m:t>
                        </m:r>
                      </m:sub>
                    </m:sSub>
                    <m:r>
                      <a:rPr lang="en-US" altLang="zh-CN" i="1" dirty="0">
                        <a:latin typeface="Cambria Math" panose="02040503050406030204" pitchFamily="18" charset="0"/>
                      </a:rPr>
                      <m:t> , </m:t>
                    </m:r>
                    <m:r>
                      <a:rPr lang="en-US" altLang="zh-CN" i="1" dirty="0">
                        <a:latin typeface="Cambria Math" panose="02040503050406030204" pitchFamily="18" charset="0"/>
                      </a:rPr>
                      <m:t>𝐶𝑙𝑜𝑢𝑑𝑦</m:t>
                    </m:r>
                    <m:r>
                      <a:rPr lang="en-US" altLang="zh-CN" i="1" dirty="0">
                        <a:latin typeface="Cambria Math" panose="02040503050406030204" pitchFamily="18" charset="0"/>
                      </a:rPr>
                      <m:t> = </m:t>
                    </m:r>
                    <m:sSub>
                      <m:sSubPr>
                        <m:ctrlPr>
                          <a:rPr lang="en-US" altLang="zh-CN" b="0" i="1" dirty="0" smtClean="0">
                            <a:latin typeface="Cambria Math" panose="02040503050406030204" pitchFamily="18" charset="0"/>
                          </a:rPr>
                        </m:ctrlPr>
                      </m:sSubPr>
                      <m:e>
                        <m:d>
                          <m:dPr>
                            <m:begChr m:val="["/>
                            <m:endChr m:val="]"/>
                            <m:ctrlPr>
                              <a:rPr lang="en-US" altLang="zh-CN" i="1" dirty="0">
                                <a:latin typeface="Cambria Math" panose="02040503050406030204" pitchFamily="18" charset="0"/>
                              </a:rPr>
                            </m:ctrlPr>
                          </m:dPr>
                          <m:e>
                            <m:r>
                              <a:rPr lang="en-US" altLang="zh-CN" i="1" dirty="0">
                                <a:latin typeface="Cambria Math" panose="02040503050406030204" pitchFamily="18" charset="0"/>
                              </a:rPr>
                              <m:t>𝑣𝑎𝑙𝑢𝑒</m:t>
                            </m:r>
                          </m:e>
                        </m:d>
                      </m:e>
                      <m:sub>
                        <m:r>
                          <a:rPr lang="en-US" altLang="zh-CN" i="1" dirty="0">
                            <a:latin typeface="Cambria Math" panose="02040503050406030204" pitchFamily="18" charset="0"/>
                          </a:rPr>
                          <m:t>𝑡</m:t>
                        </m:r>
                        <m:r>
                          <a:rPr lang="en-US" altLang="zh-CN" i="1" dirty="0">
                            <a:latin typeface="Cambria Math" panose="02040503050406030204" pitchFamily="18" charset="0"/>
                          </a:rPr>
                          <m:t>−1</m:t>
                        </m:r>
                      </m:sub>
                    </m:sSub>
                    <m:r>
                      <a:rPr lang="en-US" altLang="zh-CN" i="1" dirty="0">
                        <a:latin typeface="Cambria Math" panose="02040503050406030204" pitchFamily="18" charset="0"/>
                      </a:rPr>
                      <m:t>)</m:t>
                    </m:r>
                  </m:oMath>
                </a14:m>
                <a:endParaRPr lang="en-US" altLang="zh-CN" dirty="0"/>
              </a:p>
              <a:p>
                <a:pPr lvl="1"/>
                <a:r>
                  <a:rPr lang="en-US" altLang="zh-CN" dirty="0" smtClean="0"/>
                  <a:t>Else</a:t>
                </a:r>
              </a:p>
              <a:p>
                <a:pPr marL="957263" lvl="1" indent="-514350">
                  <a:buFont typeface="+mj-lt"/>
                  <a:buAutoNum type="romanUcPeriod"/>
                </a:pPr>
                <a:r>
                  <a:rPr lang="en-US" altLang="zh-CN" dirty="0"/>
                  <a:t>Sample </a:t>
                </a:r>
                <a14:m>
                  <m:oMath xmlns:m="http://schemas.openxmlformats.org/officeDocument/2006/math">
                    <m:r>
                      <a:rPr lang="en-US" altLang="zh-CN" i="1" dirty="0" smtClean="0">
                        <a:latin typeface="Cambria Math" panose="02040503050406030204" pitchFamily="18" charset="0"/>
                      </a:rPr>
                      <m:t>𝐶𝑙𝑜𝑢𝑑𝑦</m:t>
                    </m:r>
                  </m:oMath>
                </a14:m>
                <a:r>
                  <a:rPr lang="en-US" altLang="zh-CN" dirty="0"/>
                  <a:t> from </a:t>
                </a:r>
                <a14:m>
                  <m:oMath xmlns:m="http://schemas.openxmlformats.org/officeDocument/2006/math">
                    <m:r>
                      <a:rPr lang="en-US" altLang="zh-CN" i="1" dirty="0" smtClean="0">
                        <a:latin typeface="Cambria Math" panose="02040503050406030204" pitchFamily="18" charset="0"/>
                      </a:rPr>
                      <m:t>𝑃</m:t>
                    </m:r>
                    <m:r>
                      <a:rPr lang="en-US" altLang="zh-CN" i="1" dirty="0" smtClean="0">
                        <a:latin typeface="Cambria Math" panose="02040503050406030204" pitchFamily="18" charset="0"/>
                      </a:rPr>
                      <m:t>(</m:t>
                    </m:r>
                    <m:r>
                      <a:rPr lang="en-US" altLang="zh-CN" i="1" dirty="0" err="1">
                        <a:latin typeface="Cambria Math" panose="02040503050406030204" pitchFamily="18" charset="0"/>
                      </a:rPr>
                      <m:t>𝐶𝑙𝑜𝑢𝑑𝑦</m:t>
                    </m:r>
                    <m:r>
                      <a:rPr lang="en-US" altLang="zh-CN" i="1" dirty="0" err="1">
                        <a:latin typeface="Cambria Math" panose="02040503050406030204" pitchFamily="18" charset="0"/>
                      </a:rPr>
                      <m:t>|</m:t>
                    </m:r>
                    <m:r>
                      <a:rPr lang="en-US" altLang="zh-CN" i="1" dirty="0" err="1">
                        <a:latin typeface="Cambria Math" panose="02040503050406030204" pitchFamily="18" charset="0"/>
                      </a:rPr>
                      <m:t>𝑅𝑎𝑖𝑛</m:t>
                    </m:r>
                    <m:r>
                      <a:rPr lang="en-US" altLang="zh-CN" i="1" dirty="0">
                        <a:latin typeface="Cambria Math" panose="02040503050406030204" pitchFamily="18" charset="0"/>
                      </a:rPr>
                      <m:t> = </m:t>
                    </m:r>
                    <m:sSub>
                      <m:sSubPr>
                        <m:ctrlPr>
                          <a:rPr lang="en-US" altLang="zh-CN" b="0" i="1" dirty="0" smtClean="0">
                            <a:latin typeface="Cambria Math" panose="02040503050406030204" pitchFamily="18" charset="0"/>
                          </a:rPr>
                        </m:ctrlPr>
                      </m:sSubPr>
                      <m:e>
                        <m:d>
                          <m:dPr>
                            <m:begChr m:val="["/>
                            <m:endChr m:val="]"/>
                            <m:ctrlPr>
                              <a:rPr lang="en-US" altLang="zh-CN" i="1" dirty="0">
                                <a:latin typeface="Cambria Math" panose="02040503050406030204" pitchFamily="18" charset="0"/>
                              </a:rPr>
                            </m:ctrlPr>
                          </m:dPr>
                          <m:e>
                            <m:r>
                              <a:rPr lang="en-US" altLang="zh-CN" i="1" dirty="0">
                                <a:latin typeface="Cambria Math" panose="02040503050406030204" pitchFamily="18" charset="0"/>
                              </a:rPr>
                              <m:t>𝑣𝑎𝑙𝑢𝑒</m:t>
                            </m:r>
                          </m:e>
                        </m:d>
                      </m:e>
                      <m:sub>
                        <m:r>
                          <a:rPr lang="en-US" altLang="zh-CN" i="1" dirty="0">
                            <a:latin typeface="Cambria Math" panose="02040503050406030204" pitchFamily="18" charset="0"/>
                          </a:rPr>
                          <m:t>𝑡</m:t>
                        </m:r>
                        <m:r>
                          <a:rPr lang="en-US" altLang="zh-CN" i="1" dirty="0">
                            <a:latin typeface="Cambria Math" panose="02040503050406030204" pitchFamily="18" charset="0"/>
                          </a:rPr>
                          <m:t>−1</m:t>
                        </m:r>
                      </m:sub>
                    </m:sSub>
                    <m:r>
                      <a:rPr lang="en-US" altLang="zh-CN" i="1" dirty="0">
                        <a:latin typeface="Cambria Math" panose="02040503050406030204" pitchFamily="18" charset="0"/>
                      </a:rPr>
                      <m:t>, </m:t>
                    </m:r>
                    <m:r>
                      <a:rPr lang="en-US" altLang="zh-CN" i="1" dirty="0">
                        <a:latin typeface="Cambria Math" panose="02040503050406030204" pitchFamily="18" charset="0"/>
                      </a:rPr>
                      <m:t>𝑆𝑝𝑟𝑖𝑛𝑘𝑙𝑒𝑟</m:t>
                    </m:r>
                    <m:r>
                      <a:rPr lang="en-US" altLang="zh-CN" i="1" dirty="0">
                        <a:latin typeface="Cambria Math" panose="02040503050406030204" pitchFamily="18" charset="0"/>
                      </a:rPr>
                      <m:t> = </m:t>
                    </m:r>
                    <m:r>
                      <a:rPr lang="en-US" altLang="zh-CN" i="1" dirty="0">
                        <a:latin typeface="Cambria Math" panose="02040503050406030204" pitchFamily="18" charset="0"/>
                      </a:rPr>
                      <m:t>𝑡𝑟𝑢𝑒</m:t>
                    </m:r>
                    <m:r>
                      <a:rPr lang="en-US" altLang="zh-CN" i="1" dirty="0">
                        <a:latin typeface="Cambria Math" panose="02040503050406030204" pitchFamily="18" charset="0"/>
                      </a:rPr>
                      <m:t>, </m:t>
                    </m:r>
                    <m:r>
                      <a:rPr lang="en-US" altLang="zh-CN" i="1" dirty="0" err="1">
                        <a:latin typeface="Cambria Math" panose="02040503050406030204" pitchFamily="18" charset="0"/>
                      </a:rPr>
                      <m:t>𝑊𝑒𝑡𝐺𝑟𝑎𝑠𝑠</m:t>
                    </m:r>
                    <m:r>
                      <a:rPr lang="en-US" altLang="zh-CN" i="1" dirty="0">
                        <a:latin typeface="Cambria Math" panose="02040503050406030204" pitchFamily="18" charset="0"/>
                      </a:rPr>
                      <m:t> = </m:t>
                    </m:r>
                    <m:r>
                      <a:rPr lang="en-US" altLang="zh-CN" i="1" dirty="0">
                        <a:latin typeface="Cambria Math" panose="02040503050406030204" pitchFamily="18" charset="0"/>
                      </a:rPr>
                      <m:t>𝑡𝑟𝑢𝑒</m:t>
                    </m:r>
                    <m:r>
                      <a:rPr lang="en-US" altLang="zh-CN" i="1" dirty="0">
                        <a:latin typeface="Cambria Math" panose="02040503050406030204" pitchFamily="18" charset="0"/>
                      </a:rPr>
                      <m:t>) </m:t>
                    </m:r>
                  </m:oMath>
                </a14:m>
                <a:endParaRPr lang="en-US" altLang="zh-CN" dirty="0"/>
              </a:p>
              <a:p>
                <a:pPr marL="957263" lvl="1" indent="-514350">
                  <a:buFont typeface="+mj-lt"/>
                  <a:buAutoNum type="romanUcPeriod"/>
                </a:pPr>
                <a:r>
                  <a:rPr lang="en-US" altLang="zh-CN" dirty="0"/>
                  <a:t>Let </a:t>
                </a:r>
                <a14:m>
                  <m:oMath xmlns:m="http://schemas.openxmlformats.org/officeDocument/2006/math">
                    <m:sSup>
                      <m:sSupPr>
                        <m:ctrlPr>
                          <a:rPr lang="en-US" altLang="zh-CN" b="0" i="1" dirty="0" smtClean="0">
                            <a:latin typeface="Cambria Math" panose="02040503050406030204" pitchFamily="18" charset="0"/>
                          </a:rPr>
                        </m:ctrlPr>
                      </m:sSupPr>
                      <m:e>
                        <m:r>
                          <a:rPr lang="en-US" altLang="zh-CN" b="1" dirty="0">
                            <a:latin typeface="Cambria Math" panose="02040503050406030204" pitchFamily="18" charset="0"/>
                          </a:rPr>
                          <m:t>𝐪</m:t>
                        </m:r>
                      </m:e>
                      <m:sup>
                        <m:d>
                          <m:dPr>
                            <m:ctrlPr>
                              <a:rPr lang="en-US" altLang="zh-CN" b="0" i="1" dirty="0" smtClean="0">
                                <a:latin typeface="Cambria Math" panose="02040503050406030204" pitchFamily="18" charset="0"/>
                              </a:rPr>
                            </m:ctrlPr>
                          </m:dPr>
                          <m:e>
                            <m:r>
                              <a:rPr lang="en-US" altLang="zh-CN" i="1" dirty="0" smtClean="0">
                                <a:latin typeface="Cambria Math" panose="02040503050406030204" pitchFamily="18" charset="0"/>
                              </a:rPr>
                              <m:t>𝑡</m:t>
                            </m:r>
                          </m:e>
                        </m:d>
                      </m:sup>
                    </m:sSup>
                    <m:r>
                      <a:rPr lang="en-US" altLang="zh-CN" i="1" dirty="0" smtClean="0">
                        <a:latin typeface="Cambria Math" panose="02040503050406030204" pitchFamily="18" charset="0"/>
                      </a:rPr>
                      <m:t>=(</m:t>
                    </m:r>
                    <m:r>
                      <a:rPr lang="en-US" altLang="zh-CN" i="1" dirty="0" smtClean="0">
                        <a:latin typeface="Cambria Math" panose="02040503050406030204" pitchFamily="18" charset="0"/>
                      </a:rPr>
                      <m:t>𝐶𝑙𝑜𝑢𝑑𝑦</m:t>
                    </m:r>
                    <m:r>
                      <a:rPr lang="en-US" altLang="zh-CN" i="1" dirty="0" smtClean="0">
                        <a:latin typeface="Cambria Math" panose="02040503050406030204" pitchFamily="18" charset="0"/>
                      </a:rPr>
                      <m:t> = </m:t>
                    </m:r>
                    <m:sSub>
                      <m:sSubPr>
                        <m:ctrlPr>
                          <a:rPr lang="en-US" altLang="zh-CN" b="0" i="1" dirty="0" smtClean="0">
                            <a:latin typeface="Cambria Math" panose="02040503050406030204" pitchFamily="18" charset="0"/>
                          </a:rPr>
                        </m:ctrlPr>
                      </m:sSubPr>
                      <m:e>
                        <m:d>
                          <m:dPr>
                            <m:begChr m:val="["/>
                            <m:endChr m:val="]"/>
                            <m:ctrlPr>
                              <a:rPr lang="en-US" altLang="zh-CN" i="1" dirty="0" smtClean="0">
                                <a:latin typeface="Cambria Math" panose="02040503050406030204" pitchFamily="18" charset="0"/>
                              </a:rPr>
                            </m:ctrlPr>
                          </m:dPr>
                          <m:e>
                            <m:r>
                              <a:rPr lang="en-US" altLang="zh-CN" i="1" dirty="0" smtClean="0">
                                <a:latin typeface="Cambria Math" panose="02040503050406030204" pitchFamily="18" charset="0"/>
                              </a:rPr>
                              <m:t>𝑣𝑎𝑙𝑢𝑒</m:t>
                            </m:r>
                          </m:e>
                        </m:d>
                      </m:e>
                      <m:sub>
                        <m:r>
                          <a:rPr lang="en-US" altLang="zh-CN" b="0" i="1" dirty="0" smtClean="0">
                            <a:latin typeface="Cambria Math" panose="02040503050406030204" pitchFamily="18" charset="0"/>
                          </a:rPr>
                          <m:t>𝑡</m:t>
                        </m:r>
                      </m:sub>
                    </m:sSub>
                    <m:r>
                      <a:rPr lang="en-US" altLang="zh-CN" i="1" dirty="0" smtClean="0">
                        <a:latin typeface="Cambria Math" panose="02040503050406030204" pitchFamily="18" charset="0"/>
                      </a:rPr>
                      <m:t> , </m:t>
                    </m:r>
                    <m:r>
                      <a:rPr lang="en-US" altLang="zh-CN" i="1" dirty="0" smtClean="0">
                        <a:latin typeface="Cambria Math" panose="02040503050406030204" pitchFamily="18" charset="0"/>
                      </a:rPr>
                      <m:t>𝑅𝑎𝑖𝑛</m:t>
                    </m:r>
                    <m:r>
                      <a:rPr lang="en-US" altLang="zh-CN" i="1" dirty="0" smtClean="0">
                        <a:latin typeface="Cambria Math" panose="02040503050406030204" pitchFamily="18" charset="0"/>
                      </a:rPr>
                      <m:t> = </m:t>
                    </m:r>
                    <m:sSub>
                      <m:sSubPr>
                        <m:ctrlPr>
                          <a:rPr lang="en-US" altLang="zh-CN" b="0" i="1" dirty="0" smtClean="0">
                            <a:latin typeface="Cambria Math" panose="02040503050406030204" pitchFamily="18" charset="0"/>
                          </a:rPr>
                        </m:ctrlPr>
                      </m:sSubPr>
                      <m:e>
                        <m:d>
                          <m:dPr>
                            <m:begChr m:val="["/>
                            <m:endChr m:val="]"/>
                            <m:ctrlPr>
                              <a:rPr lang="en-US" altLang="zh-CN" i="1" dirty="0" smtClean="0">
                                <a:latin typeface="Cambria Math" panose="02040503050406030204" pitchFamily="18" charset="0"/>
                              </a:rPr>
                            </m:ctrlPr>
                          </m:dPr>
                          <m:e>
                            <m:r>
                              <a:rPr lang="en-US" altLang="zh-CN" i="1" dirty="0" smtClean="0">
                                <a:latin typeface="Cambria Math" panose="02040503050406030204" pitchFamily="18" charset="0"/>
                              </a:rPr>
                              <m:t>𝑣𝑎𝑙𝑢𝑒</m:t>
                            </m:r>
                          </m:e>
                        </m:d>
                      </m:e>
                      <m:sub>
                        <m:r>
                          <a:rPr lang="en-US" altLang="zh-CN" i="1" dirty="0" smtClean="0">
                            <a:latin typeface="Cambria Math" panose="02040503050406030204" pitchFamily="18" charset="0"/>
                          </a:rPr>
                          <m:t>𝑡</m:t>
                        </m:r>
                        <m:r>
                          <a:rPr lang="en-US" altLang="zh-CN" i="1" dirty="0" smtClean="0">
                            <a:latin typeface="Cambria Math" panose="02040503050406030204" pitchFamily="18" charset="0"/>
                          </a:rPr>
                          <m:t>−1</m:t>
                        </m:r>
                      </m:sub>
                    </m:sSub>
                    <m:r>
                      <a:rPr lang="en-US" altLang="zh-CN" i="1" dirty="0" smtClean="0">
                        <a:latin typeface="Cambria Math" panose="02040503050406030204" pitchFamily="18" charset="0"/>
                      </a:rPr>
                      <m:t>)</m:t>
                    </m:r>
                  </m:oMath>
                </a14:m>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r="-304"/>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12/16/2020</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47</a:t>
            </a:fld>
            <a:endParaRPr lang="en-US"/>
          </a:p>
        </p:txBody>
      </p:sp>
    </p:spTree>
    <p:extLst>
      <p:ext uri="{BB962C8B-B14F-4D97-AF65-F5344CB8AC3E}">
        <p14:creationId xmlns:p14="http://schemas.microsoft.com/office/powerpoint/2010/main" val="209838087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2"/>
          <a:stretch>
            <a:fillRect/>
          </a:stretch>
        </p:blipFill>
        <p:spPr>
          <a:xfrm>
            <a:off x="688823" y="2100078"/>
            <a:ext cx="7768734" cy="2696307"/>
          </a:xfrm>
          <a:prstGeom prst="rect">
            <a:avLst/>
          </a:prstGeom>
        </p:spPr>
      </p:pic>
      <p:sp>
        <p:nvSpPr>
          <p:cNvPr id="2" name="标题 1"/>
          <p:cNvSpPr>
            <a:spLocks noGrp="1"/>
          </p:cNvSpPr>
          <p:nvPr>
            <p:ph type="title"/>
          </p:nvPr>
        </p:nvSpPr>
        <p:spPr/>
        <p:txBody>
          <a:bodyPr/>
          <a:lstStyle/>
          <a:p>
            <a:r>
              <a:rPr lang="en-US" altLang="zh-CN" dirty="0"/>
              <a:t>Approximate inference: Sampling</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587829" y="856988"/>
                <a:ext cx="8020594" cy="5602797"/>
              </a:xfrm>
            </p:spPr>
            <p:txBody>
              <a:bodyPr>
                <a:normAutofit/>
              </a:bodyPr>
              <a:lstStyle/>
              <a:p>
                <a:r>
                  <a:rPr lang="en-US" altLang="zh-CN" dirty="0" smtClean="0"/>
                  <a:t>For convenience, we denote </a:t>
                </a:r>
                <a14:m>
                  <m:oMath xmlns:m="http://schemas.openxmlformats.org/officeDocument/2006/math">
                    <m:r>
                      <a:rPr lang="en-US" altLang="zh-CN" i="1" dirty="0" smtClean="0">
                        <a:latin typeface="Cambria Math" panose="02040503050406030204" pitchFamily="18" charset="0"/>
                      </a:rPr>
                      <m:t>𝑆𝑝𝑟𝑖𝑛𝑘𝑙𝑒𝑟</m:t>
                    </m:r>
                    <m:r>
                      <a:rPr lang="en-US" altLang="zh-CN" i="1" dirty="0" smtClean="0">
                        <a:latin typeface="Cambria Math" panose="02040503050406030204" pitchFamily="18" charset="0"/>
                      </a:rPr>
                      <m:t> = </m:t>
                    </m:r>
                    <m:r>
                      <a:rPr lang="en-US" altLang="zh-CN" i="1" dirty="0" smtClean="0">
                        <a:latin typeface="Cambria Math" panose="02040503050406030204" pitchFamily="18" charset="0"/>
                      </a:rPr>
                      <m:t>𝑡𝑟𝑢𝑒</m:t>
                    </m:r>
                    <m:r>
                      <a:rPr lang="en-US" altLang="zh-CN" i="1" dirty="0" smtClean="0">
                        <a:latin typeface="Cambria Math" panose="02040503050406030204" pitchFamily="18" charset="0"/>
                      </a:rPr>
                      <m:t> </m:t>
                    </m:r>
                  </m:oMath>
                </a14:m>
                <a:r>
                  <a:rPr lang="en-US" altLang="zh-CN" dirty="0"/>
                  <a:t>by </a:t>
                </a:r>
                <a14:m>
                  <m:oMath xmlns:m="http://schemas.openxmlformats.org/officeDocument/2006/math">
                    <m:r>
                      <a:rPr lang="en-US" altLang="zh-CN" i="1" dirty="0" smtClean="0">
                        <a:latin typeface="Cambria Math" panose="02040503050406030204" pitchFamily="18" charset="0"/>
                      </a:rPr>
                      <m:t>𝑠</m:t>
                    </m:r>
                  </m:oMath>
                </a14:m>
                <a:r>
                  <a:rPr lang="en-US" altLang="zh-CN" dirty="0"/>
                  <a:t>, </a:t>
                </a:r>
                <a14:m>
                  <m:oMath xmlns:m="http://schemas.openxmlformats.org/officeDocument/2006/math">
                    <m:r>
                      <a:rPr lang="en-US" altLang="zh-CN" i="1" dirty="0" smtClean="0">
                        <a:latin typeface="Cambria Math" panose="02040503050406030204" pitchFamily="18" charset="0"/>
                      </a:rPr>
                      <m:t>𝑊𝑒𝑡𝐺𝑟𝑎𝑠𝑠</m:t>
                    </m:r>
                    <m:r>
                      <a:rPr lang="en-US" altLang="zh-CN" i="1" dirty="0">
                        <a:latin typeface="Cambria Math" panose="02040503050406030204" pitchFamily="18" charset="0"/>
                      </a:rPr>
                      <m:t> = </m:t>
                    </m:r>
                    <m:r>
                      <a:rPr lang="en-US" altLang="zh-CN" i="1" dirty="0">
                        <a:latin typeface="Cambria Math" panose="02040503050406030204" pitchFamily="18" charset="0"/>
                      </a:rPr>
                      <m:t>𝑡𝑟𝑢𝑒</m:t>
                    </m:r>
                  </m:oMath>
                </a14:m>
                <a:r>
                  <a:rPr lang="en-US" altLang="zh-CN" dirty="0"/>
                  <a:t> by </a:t>
                </a:r>
                <a14:m>
                  <m:oMath xmlns:m="http://schemas.openxmlformats.org/officeDocument/2006/math">
                    <m:r>
                      <a:rPr lang="en-US" altLang="zh-CN" i="1" dirty="0" smtClean="0">
                        <a:latin typeface="Cambria Math" panose="02040503050406030204" pitchFamily="18" charset="0"/>
                      </a:rPr>
                      <m:t>𝑤</m:t>
                    </m:r>
                  </m:oMath>
                </a14:m>
                <a:r>
                  <a:rPr lang="en-US" altLang="zh-CN" dirty="0"/>
                  <a:t>, </a:t>
                </a:r>
                <a14:m>
                  <m:oMath xmlns:m="http://schemas.openxmlformats.org/officeDocument/2006/math">
                    <m:r>
                      <a:rPr lang="en-US" altLang="zh-CN" i="1" dirty="0" smtClean="0">
                        <a:latin typeface="Cambria Math" panose="02040503050406030204" pitchFamily="18" charset="0"/>
                      </a:rPr>
                      <m:t>𝑅𝑎𝑖𝑛</m:t>
                    </m:r>
                    <m:r>
                      <a:rPr lang="en-US" altLang="zh-CN" i="1" dirty="0" smtClean="0">
                        <a:latin typeface="Cambria Math" panose="02040503050406030204" pitchFamily="18" charset="0"/>
                      </a:rPr>
                      <m:t> = </m:t>
                    </m:r>
                    <m:r>
                      <a:rPr lang="en-US" altLang="zh-CN" i="1" dirty="0" smtClean="0">
                        <a:latin typeface="Cambria Math" panose="02040503050406030204" pitchFamily="18" charset="0"/>
                      </a:rPr>
                      <m:t>𝑡𝑟𝑢𝑒</m:t>
                    </m:r>
                    <m:r>
                      <a:rPr lang="en-US" altLang="zh-CN" i="1" dirty="0" smtClean="0">
                        <a:latin typeface="Cambria Math" panose="02040503050406030204" pitchFamily="18" charset="0"/>
                      </a:rPr>
                      <m:t> </m:t>
                    </m:r>
                  </m:oMath>
                </a14:m>
                <a:r>
                  <a:rPr lang="en-US" altLang="zh-CN" dirty="0"/>
                  <a:t>by </a:t>
                </a:r>
                <a14:m>
                  <m:oMath xmlns:m="http://schemas.openxmlformats.org/officeDocument/2006/math">
                    <m:r>
                      <a:rPr lang="en-US" altLang="zh-CN" i="1" dirty="0" smtClean="0">
                        <a:latin typeface="Cambria Math" panose="02040503050406030204" pitchFamily="18" charset="0"/>
                      </a:rPr>
                      <m:t>𝑟</m:t>
                    </m:r>
                  </m:oMath>
                </a14:m>
                <a:r>
                  <a:rPr lang="en-US" altLang="zh-CN" dirty="0"/>
                  <a:t>, </a:t>
                </a:r>
                <a14:m>
                  <m:oMath xmlns:m="http://schemas.openxmlformats.org/officeDocument/2006/math">
                    <m:r>
                      <a:rPr lang="en-US" altLang="zh-CN" i="1" dirty="0" smtClean="0">
                        <a:latin typeface="Cambria Math" panose="02040503050406030204" pitchFamily="18" charset="0"/>
                      </a:rPr>
                      <m:t>𝑅𝑎𝑖𝑛</m:t>
                    </m:r>
                    <m:r>
                      <a:rPr lang="en-US" altLang="zh-CN" i="1" dirty="0" smtClean="0">
                        <a:latin typeface="Cambria Math" panose="02040503050406030204" pitchFamily="18" charset="0"/>
                      </a:rPr>
                      <m:t> = </m:t>
                    </m:r>
                    <m:r>
                      <a:rPr lang="en-US" altLang="zh-CN" i="1" dirty="0" smtClean="0">
                        <a:latin typeface="Cambria Math" panose="02040503050406030204" pitchFamily="18" charset="0"/>
                      </a:rPr>
                      <m:t>𝑓𝑎𝑙𝑠𝑒</m:t>
                    </m:r>
                    <m:r>
                      <a:rPr lang="en-US" altLang="zh-CN" i="1" dirty="0" smtClean="0">
                        <a:latin typeface="Cambria Math" panose="02040503050406030204" pitchFamily="18" charset="0"/>
                      </a:rPr>
                      <m:t> </m:t>
                    </m:r>
                  </m:oMath>
                </a14:m>
                <a:r>
                  <a:rPr lang="en-US" altLang="zh-CN" dirty="0"/>
                  <a:t>by </a:t>
                </a:r>
                <a14:m>
                  <m:oMath xmlns:m="http://schemas.openxmlformats.org/officeDocument/2006/math">
                    <m:r>
                      <a:rPr lang="en-US" altLang="zh-CN" i="1" dirty="0" smtClean="0">
                        <a:latin typeface="Cambria Math" panose="02040503050406030204" pitchFamily="18" charset="0"/>
                      </a:rPr>
                      <m:t>¬</m:t>
                    </m:r>
                    <m:r>
                      <a:rPr lang="en-US" altLang="zh-CN" i="1" dirty="0" smtClean="0">
                        <a:latin typeface="Cambria Math" panose="02040503050406030204" pitchFamily="18" charset="0"/>
                      </a:rPr>
                      <m:t>𝑟</m:t>
                    </m:r>
                  </m:oMath>
                </a14:m>
                <a:r>
                  <a:rPr lang="en-US" altLang="zh-CN" dirty="0"/>
                  <a:t>, </a:t>
                </a:r>
                <a14:m>
                  <m:oMath xmlns:m="http://schemas.openxmlformats.org/officeDocument/2006/math">
                    <m:r>
                      <a:rPr lang="en-US" altLang="zh-CN" i="1" dirty="0" smtClean="0">
                        <a:latin typeface="Cambria Math" panose="02040503050406030204" pitchFamily="18" charset="0"/>
                      </a:rPr>
                      <m:t>𝐶𝑙𝑜𝑢𝑑𝑦</m:t>
                    </m:r>
                    <m:r>
                      <a:rPr lang="en-US" altLang="zh-CN" i="1" dirty="0" smtClean="0">
                        <a:latin typeface="Cambria Math" panose="02040503050406030204" pitchFamily="18" charset="0"/>
                      </a:rPr>
                      <m:t> = </m:t>
                    </m:r>
                    <m:r>
                      <a:rPr lang="en-US" altLang="zh-CN" i="1" dirty="0" smtClean="0">
                        <a:latin typeface="Cambria Math" panose="02040503050406030204" pitchFamily="18" charset="0"/>
                      </a:rPr>
                      <m:t>𝑡𝑟𝑢𝑒</m:t>
                    </m:r>
                    <m:r>
                      <a:rPr lang="en-US" altLang="zh-CN" i="1" dirty="0" smtClean="0">
                        <a:latin typeface="Cambria Math" panose="02040503050406030204" pitchFamily="18" charset="0"/>
                      </a:rPr>
                      <m:t> </m:t>
                    </m:r>
                  </m:oMath>
                </a14:m>
                <a:r>
                  <a:rPr lang="en-US" altLang="zh-CN" dirty="0"/>
                  <a:t>by </a:t>
                </a:r>
                <a14:m>
                  <m:oMath xmlns:m="http://schemas.openxmlformats.org/officeDocument/2006/math">
                    <m:r>
                      <a:rPr lang="en-US" altLang="zh-CN" i="1" dirty="0" smtClean="0">
                        <a:latin typeface="Cambria Math" panose="02040503050406030204" pitchFamily="18" charset="0"/>
                      </a:rPr>
                      <m:t>𝑐</m:t>
                    </m:r>
                  </m:oMath>
                </a14:m>
                <a:r>
                  <a:rPr lang="en-US" altLang="zh-CN" dirty="0"/>
                  <a:t> and </a:t>
                </a:r>
                <a14:m>
                  <m:oMath xmlns:m="http://schemas.openxmlformats.org/officeDocument/2006/math">
                    <m:r>
                      <a:rPr lang="en-US" altLang="zh-CN" i="1" dirty="0" smtClean="0">
                        <a:latin typeface="Cambria Math" panose="02040503050406030204" pitchFamily="18" charset="0"/>
                      </a:rPr>
                      <m:t>𝐶𝑙𝑜𝑢𝑑𝑦</m:t>
                    </m:r>
                    <m:r>
                      <a:rPr lang="en-US" altLang="zh-CN" i="1" dirty="0" smtClean="0">
                        <a:latin typeface="Cambria Math" panose="02040503050406030204" pitchFamily="18" charset="0"/>
                      </a:rPr>
                      <m:t> = </m:t>
                    </m:r>
                    <m:r>
                      <a:rPr lang="en-US" altLang="zh-CN" i="1" dirty="0" smtClean="0">
                        <a:latin typeface="Cambria Math" panose="02040503050406030204" pitchFamily="18" charset="0"/>
                      </a:rPr>
                      <m:t>𝑓𝑎𝑙𝑠𝑒</m:t>
                    </m:r>
                    <m:r>
                      <a:rPr lang="en-US" altLang="zh-CN" i="1" dirty="0" smtClean="0">
                        <a:latin typeface="Cambria Math" panose="02040503050406030204" pitchFamily="18" charset="0"/>
                      </a:rPr>
                      <m:t> </m:t>
                    </m:r>
                  </m:oMath>
                </a14:m>
                <a:r>
                  <a:rPr lang="en-US" altLang="zh-CN" dirty="0"/>
                  <a:t>by </a:t>
                </a:r>
                <a14:m>
                  <m:oMath xmlns:m="http://schemas.openxmlformats.org/officeDocument/2006/math">
                    <m:r>
                      <a:rPr lang="en-US" altLang="zh-CN" i="1" dirty="0" smtClean="0">
                        <a:latin typeface="Cambria Math" panose="02040503050406030204" pitchFamily="18" charset="0"/>
                      </a:rPr>
                      <m:t>¬</m:t>
                    </m:r>
                    <m:r>
                      <a:rPr lang="en-US" altLang="zh-CN" i="1" dirty="0" smtClean="0">
                        <a:latin typeface="Cambria Math" panose="02040503050406030204" pitchFamily="18" charset="0"/>
                      </a:rPr>
                      <m:t>𝑐</m:t>
                    </m:r>
                  </m:oMath>
                </a14:m>
                <a:endParaRPr lang="en-US" altLang="zh-CN" dirty="0"/>
              </a:p>
              <a:p>
                <a:endParaRPr lang="en-US" altLang="zh-CN" sz="3600" dirty="0" smtClean="0"/>
              </a:p>
              <a:p>
                <a:endParaRPr lang="en-US" altLang="zh-CN" dirty="0"/>
              </a:p>
              <a:p>
                <a:endParaRPr lang="en-US" altLang="zh-CN" dirty="0" smtClean="0"/>
              </a:p>
              <a:p>
                <a:endParaRPr lang="en-US" altLang="zh-CN" dirty="0"/>
              </a:p>
              <a:p>
                <a:endParaRPr lang="en-US" altLang="zh-CN" dirty="0" smtClean="0"/>
              </a:p>
              <a:p>
                <a14:m>
                  <m:oMath xmlns:m="http://schemas.openxmlformats.org/officeDocument/2006/math">
                    <m:r>
                      <a:rPr lang="en-US" altLang="zh-CN" b="0" i="1" smtClean="0">
                        <a:latin typeface="Cambria Math" panose="02040503050406030204" pitchFamily="18" charset="0"/>
                      </a:rPr>
                      <m:t>𝑃</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𝑐</m:t>
                        </m:r>
                      </m:e>
                      <m:e>
                        <m:r>
                          <a:rPr lang="en-US" altLang="zh-CN" b="0" i="1" smtClean="0">
                            <a:latin typeface="Cambria Math" panose="02040503050406030204" pitchFamily="18" charset="0"/>
                            <a:ea typeface="Cambria Math" panose="02040503050406030204" pitchFamily="18" charset="0"/>
                          </a:rPr>
                          <m:t>𝑟</m:t>
                        </m:r>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𝑠</m:t>
                        </m:r>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𝑤</m:t>
                        </m:r>
                      </m:e>
                    </m:d>
                    <m:r>
                      <a:rPr lang="en-US" altLang="zh-CN" b="0" i="1" smtClean="0">
                        <a:latin typeface="Cambria Math" panose="02040503050406030204" pitchFamily="18" charset="0"/>
                      </a:rPr>
                      <m:t>=1−</m:t>
                    </m:r>
                    <m:r>
                      <a:rPr lang="en-US" altLang="zh-CN" b="0" i="1" smtClean="0">
                        <a:latin typeface="Cambria Math" panose="02040503050406030204" pitchFamily="18" charset="0"/>
                      </a:rPr>
                      <m:t>𝑃</m:t>
                    </m:r>
                    <m:d>
                      <m:dPr>
                        <m:ctrlPr>
                          <a:rPr lang="en-US" altLang="zh-CN" i="1">
                            <a:latin typeface="Cambria Math" panose="02040503050406030204" pitchFamily="18" charset="0"/>
                          </a:rPr>
                        </m:ctrlPr>
                      </m:dPr>
                      <m:e>
                        <m:r>
                          <a:rPr lang="en-US" altLang="zh-CN" i="1">
                            <a:latin typeface="Cambria Math" panose="02040503050406030204" pitchFamily="18" charset="0"/>
                            <a:ea typeface="Cambria Math" panose="02040503050406030204" pitchFamily="18" charset="0"/>
                          </a:rPr>
                          <m:t>𝑐</m:t>
                        </m:r>
                      </m:e>
                      <m:e>
                        <m:r>
                          <a:rPr lang="en-US" altLang="zh-CN" i="1">
                            <a:latin typeface="Cambria Math" panose="02040503050406030204" pitchFamily="18" charset="0"/>
                            <a:ea typeface="Cambria Math" panose="02040503050406030204" pitchFamily="18" charset="0"/>
                          </a:rPr>
                          <m:t>𝑟</m:t>
                        </m:r>
                        <m:r>
                          <a:rPr lang="en-US" altLang="zh-CN" i="1">
                            <a:latin typeface="Cambria Math" panose="02040503050406030204" pitchFamily="18" charset="0"/>
                            <a:ea typeface="Cambria Math" panose="02040503050406030204" pitchFamily="18" charset="0"/>
                          </a:rPr>
                          <m:t>,</m:t>
                        </m:r>
                        <m:r>
                          <a:rPr lang="en-US" altLang="zh-CN" i="1">
                            <a:latin typeface="Cambria Math" panose="02040503050406030204" pitchFamily="18" charset="0"/>
                            <a:ea typeface="Cambria Math" panose="02040503050406030204" pitchFamily="18" charset="0"/>
                          </a:rPr>
                          <m:t>𝑠</m:t>
                        </m:r>
                        <m:r>
                          <a:rPr lang="en-US" altLang="zh-CN" i="1">
                            <a:latin typeface="Cambria Math" panose="02040503050406030204" pitchFamily="18" charset="0"/>
                            <a:ea typeface="Cambria Math" panose="02040503050406030204" pitchFamily="18" charset="0"/>
                          </a:rPr>
                          <m:t>,</m:t>
                        </m:r>
                        <m:r>
                          <a:rPr lang="en-US" altLang="zh-CN" i="1">
                            <a:latin typeface="Cambria Math" panose="02040503050406030204" pitchFamily="18" charset="0"/>
                            <a:ea typeface="Cambria Math" panose="02040503050406030204" pitchFamily="18" charset="0"/>
                          </a:rPr>
                          <m:t>𝑤</m:t>
                        </m:r>
                      </m:e>
                    </m:d>
                    <m:r>
                      <a:rPr lang="en-US" altLang="zh-CN" b="0" i="1" smtClean="0">
                        <a:latin typeface="Cambria Math" panose="02040503050406030204" pitchFamily="18" charset="0"/>
                        <a:ea typeface="Cambria Math" panose="02040503050406030204" pitchFamily="18" charset="0"/>
                      </a:rPr>
                      <m:t>=0.6923</m:t>
                    </m:r>
                  </m:oMath>
                </a14:m>
                <a:endParaRPr lang="en-US" altLang="zh-CN" dirty="0" smtClean="0"/>
              </a:p>
              <a:p>
                <a:r>
                  <a:rPr lang="en-US" altLang="zh-CN" dirty="0"/>
                  <a:t>The probabilities </a:t>
                </a:r>
                <a14:m>
                  <m:oMath xmlns:m="http://schemas.openxmlformats.org/officeDocument/2006/math">
                    <m:r>
                      <a:rPr lang="en-US" altLang="zh-CN" i="1" dirty="0">
                        <a:latin typeface="Cambria Math" panose="02040503050406030204" pitchFamily="18" charset="0"/>
                      </a:rPr>
                      <m:t>𝑃</m:t>
                    </m:r>
                    <m:r>
                      <a:rPr lang="en-US" altLang="zh-CN" i="1" dirty="0">
                        <a:latin typeface="Cambria Math" panose="02040503050406030204" pitchFamily="18" charset="0"/>
                      </a:rPr>
                      <m:t>(</m:t>
                    </m:r>
                    <m:r>
                      <a:rPr lang="en-US" altLang="zh-CN" i="1" dirty="0">
                        <a:latin typeface="Cambria Math" panose="02040503050406030204" pitchFamily="18" charset="0"/>
                      </a:rPr>
                      <m:t>𝑐</m:t>
                    </m:r>
                    <m:r>
                      <a:rPr lang="en-US" altLang="zh-CN" i="1" dirty="0">
                        <a:latin typeface="Cambria Math" panose="02040503050406030204" pitchFamily="18" charset="0"/>
                      </a:rPr>
                      <m:t>|¬</m:t>
                    </m:r>
                    <m:r>
                      <a:rPr lang="en-US" altLang="zh-CN" i="1" dirty="0">
                        <a:latin typeface="Cambria Math" panose="02040503050406030204" pitchFamily="18" charset="0"/>
                      </a:rPr>
                      <m:t>𝑟</m:t>
                    </m:r>
                    <m:r>
                      <a:rPr lang="en-US" altLang="zh-CN" i="1" dirty="0">
                        <a:latin typeface="Cambria Math" panose="02040503050406030204" pitchFamily="18" charset="0"/>
                      </a:rPr>
                      <m:t>, </m:t>
                    </m:r>
                    <m:r>
                      <a:rPr lang="en-US" altLang="zh-CN" i="1" dirty="0">
                        <a:latin typeface="Cambria Math" panose="02040503050406030204" pitchFamily="18" charset="0"/>
                      </a:rPr>
                      <m:t>𝑠</m:t>
                    </m:r>
                    <m:r>
                      <a:rPr lang="en-US" altLang="zh-CN" i="1" dirty="0">
                        <a:latin typeface="Cambria Math" panose="02040503050406030204" pitchFamily="18" charset="0"/>
                      </a:rPr>
                      <m:t>, </m:t>
                    </m:r>
                    <m:r>
                      <a:rPr lang="en-US" altLang="zh-CN" i="1" dirty="0">
                        <a:latin typeface="Cambria Math" panose="02040503050406030204" pitchFamily="18" charset="0"/>
                      </a:rPr>
                      <m:t>𝑤</m:t>
                    </m:r>
                    <m:r>
                      <a:rPr lang="en-US" altLang="zh-CN" i="1" dirty="0">
                        <a:latin typeface="Cambria Math" panose="02040503050406030204" pitchFamily="18" charset="0"/>
                      </a:rPr>
                      <m:t>) </m:t>
                    </m:r>
                  </m:oMath>
                </a14:m>
                <a:r>
                  <a:rPr lang="en-US" altLang="zh-CN" dirty="0"/>
                  <a:t>and </a:t>
                </a:r>
                <a14:m>
                  <m:oMath xmlns:m="http://schemas.openxmlformats.org/officeDocument/2006/math">
                    <m:r>
                      <a:rPr lang="en-US" altLang="zh-CN" i="1" dirty="0">
                        <a:latin typeface="Cambria Math" panose="02040503050406030204" pitchFamily="18" charset="0"/>
                      </a:rPr>
                      <m:t>𝑃</m:t>
                    </m:r>
                    <m:r>
                      <a:rPr lang="en-US" altLang="zh-CN" i="1" dirty="0">
                        <a:latin typeface="Cambria Math" panose="02040503050406030204" pitchFamily="18" charset="0"/>
                      </a:rPr>
                      <m:t>(¬</m:t>
                    </m:r>
                    <m:r>
                      <a:rPr lang="en-US" altLang="zh-CN" i="1" dirty="0">
                        <a:latin typeface="Cambria Math" panose="02040503050406030204" pitchFamily="18" charset="0"/>
                      </a:rPr>
                      <m:t>𝑐</m:t>
                    </m:r>
                    <m:r>
                      <a:rPr lang="en-US" altLang="zh-CN" i="1" dirty="0">
                        <a:latin typeface="Cambria Math" panose="02040503050406030204" pitchFamily="18" charset="0"/>
                      </a:rPr>
                      <m:t>|¬</m:t>
                    </m:r>
                    <m:r>
                      <a:rPr lang="en-US" altLang="zh-CN" i="1" dirty="0">
                        <a:latin typeface="Cambria Math" panose="02040503050406030204" pitchFamily="18" charset="0"/>
                      </a:rPr>
                      <m:t>𝑟</m:t>
                    </m:r>
                    <m:r>
                      <a:rPr lang="en-US" altLang="zh-CN" i="1" dirty="0">
                        <a:latin typeface="Cambria Math" panose="02040503050406030204" pitchFamily="18" charset="0"/>
                      </a:rPr>
                      <m:t>, </m:t>
                    </m:r>
                    <m:r>
                      <a:rPr lang="en-US" altLang="zh-CN" i="1" dirty="0">
                        <a:latin typeface="Cambria Math" panose="02040503050406030204" pitchFamily="18" charset="0"/>
                      </a:rPr>
                      <m:t>𝑠</m:t>
                    </m:r>
                    <m:r>
                      <a:rPr lang="en-US" altLang="zh-CN" i="1" dirty="0">
                        <a:latin typeface="Cambria Math" panose="02040503050406030204" pitchFamily="18" charset="0"/>
                      </a:rPr>
                      <m:t>, </m:t>
                    </m:r>
                    <m:r>
                      <a:rPr lang="en-US" altLang="zh-CN" i="1" dirty="0">
                        <a:latin typeface="Cambria Math" panose="02040503050406030204" pitchFamily="18" charset="0"/>
                      </a:rPr>
                      <m:t>𝑤</m:t>
                    </m:r>
                    <m:r>
                      <a:rPr lang="en-US" altLang="zh-CN" i="1" dirty="0">
                        <a:latin typeface="Cambria Math" panose="02040503050406030204" pitchFamily="18" charset="0"/>
                      </a:rPr>
                      <m:t>) </m:t>
                    </m:r>
                  </m:oMath>
                </a14:m>
                <a:r>
                  <a:rPr lang="en-US" altLang="zh-CN" dirty="0"/>
                  <a:t>can be similarly computed.</a:t>
                </a:r>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587829" y="856988"/>
                <a:ext cx="8020594" cy="5602797"/>
              </a:xfrm>
              <a:blipFill>
                <a:blip r:embed="rId3"/>
                <a:stretch>
                  <a:fillRect l="-2280" t="-1523"/>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12/16/2020</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48</a:t>
            </a:fld>
            <a:endParaRPr lang="en-US"/>
          </a:p>
        </p:txBody>
      </p:sp>
    </p:spTree>
    <p:extLst>
      <p:ext uri="{BB962C8B-B14F-4D97-AF65-F5344CB8AC3E}">
        <p14:creationId xmlns:p14="http://schemas.microsoft.com/office/powerpoint/2010/main" val="174361806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Approximate inference: Sampling</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smtClean="0"/>
                  <a:t>Also</a:t>
                </a:r>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14:m>
                  <m:oMath xmlns:m="http://schemas.openxmlformats.org/officeDocument/2006/math">
                    <m:r>
                      <a:rPr lang="pl-PL" altLang="zh-CN" i="1" dirty="0" smtClean="0">
                        <a:latin typeface="Cambria Math" panose="02040503050406030204" pitchFamily="18" charset="0"/>
                      </a:rPr>
                      <m:t>𝑃</m:t>
                    </m:r>
                    <m:r>
                      <a:rPr lang="pl-PL" altLang="zh-CN" i="1" dirty="0" smtClean="0">
                        <a:latin typeface="Cambria Math" panose="02040503050406030204" pitchFamily="18" charset="0"/>
                      </a:rPr>
                      <m:t>(¬</m:t>
                    </m:r>
                    <m:r>
                      <a:rPr lang="pl-PL" altLang="zh-CN" i="1" dirty="0" smtClean="0">
                        <a:latin typeface="Cambria Math" panose="02040503050406030204" pitchFamily="18" charset="0"/>
                      </a:rPr>
                      <m:t>𝑟</m:t>
                    </m:r>
                    <m:r>
                      <a:rPr lang="pl-PL" altLang="zh-CN" i="1" dirty="0" smtClean="0">
                        <a:latin typeface="Cambria Math" panose="02040503050406030204" pitchFamily="18" charset="0"/>
                      </a:rPr>
                      <m:t>|</m:t>
                    </m:r>
                    <m:r>
                      <a:rPr lang="pl-PL" altLang="zh-CN" i="1" dirty="0" smtClean="0">
                        <a:latin typeface="Cambria Math" panose="02040503050406030204" pitchFamily="18" charset="0"/>
                      </a:rPr>
                      <m:t>𝑐</m:t>
                    </m:r>
                    <m:r>
                      <a:rPr lang="pl-PL" altLang="zh-CN" i="1" dirty="0" smtClean="0">
                        <a:latin typeface="Cambria Math" panose="02040503050406030204" pitchFamily="18" charset="0"/>
                      </a:rPr>
                      <m:t>, </m:t>
                    </m:r>
                    <m:r>
                      <a:rPr lang="pl-PL" altLang="zh-CN" i="1" dirty="0" smtClean="0">
                        <a:latin typeface="Cambria Math" panose="02040503050406030204" pitchFamily="18" charset="0"/>
                      </a:rPr>
                      <m:t>𝑠</m:t>
                    </m:r>
                    <m:r>
                      <a:rPr lang="pl-PL" altLang="zh-CN" i="1" dirty="0" smtClean="0">
                        <a:latin typeface="Cambria Math" panose="02040503050406030204" pitchFamily="18" charset="0"/>
                      </a:rPr>
                      <m:t>, </m:t>
                    </m:r>
                    <m:r>
                      <a:rPr lang="pl-PL" altLang="zh-CN" i="1" dirty="0" smtClean="0">
                        <a:latin typeface="Cambria Math" panose="02040503050406030204" pitchFamily="18" charset="0"/>
                      </a:rPr>
                      <m:t>𝑤</m:t>
                    </m:r>
                    <m:r>
                      <a:rPr lang="pl-PL" altLang="zh-CN" i="1" dirty="0" smtClean="0">
                        <a:latin typeface="Cambria Math" panose="02040503050406030204" pitchFamily="18" charset="0"/>
                      </a:rPr>
                      <m:t>) = 1−</m:t>
                    </m:r>
                    <m:r>
                      <a:rPr lang="pl-PL" altLang="zh-CN" i="1" dirty="0" smtClean="0">
                        <a:latin typeface="Cambria Math" panose="02040503050406030204" pitchFamily="18" charset="0"/>
                      </a:rPr>
                      <m:t>𝑃</m:t>
                    </m:r>
                    <m:r>
                      <a:rPr lang="pl-PL" altLang="zh-CN" i="1" dirty="0" smtClean="0">
                        <a:latin typeface="Cambria Math" panose="02040503050406030204" pitchFamily="18" charset="0"/>
                      </a:rPr>
                      <m:t>(</m:t>
                    </m:r>
                    <m:r>
                      <a:rPr lang="pl-PL" altLang="zh-CN" i="1" dirty="0" smtClean="0">
                        <a:latin typeface="Cambria Math" panose="02040503050406030204" pitchFamily="18" charset="0"/>
                      </a:rPr>
                      <m:t>𝑟</m:t>
                    </m:r>
                    <m:r>
                      <a:rPr lang="pl-PL" altLang="zh-CN" i="1" dirty="0" smtClean="0">
                        <a:latin typeface="Cambria Math" panose="02040503050406030204" pitchFamily="18" charset="0"/>
                      </a:rPr>
                      <m:t>|</m:t>
                    </m:r>
                    <m:r>
                      <a:rPr lang="pl-PL" altLang="zh-CN" i="1" dirty="0" smtClean="0">
                        <a:latin typeface="Cambria Math" panose="02040503050406030204" pitchFamily="18" charset="0"/>
                      </a:rPr>
                      <m:t>𝑐</m:t>
                    </m:r>
                    <m:r>
                      <a:rPr lang="pl-PL" altLang="zh-CN" i="1" dirty="0" smtClean="0">
                        <a:latin typeface="Cambria Math" panose="02040503050406030204" pitchFamily="18" charset="0"/>
                      </a:rPr>
                      <m:t>, </m:t>
                    </m:r>
                    <m:r>
                      <a:rPr lang="pl-PL" altLang="zh-CN" i="1" dirty="0" smtClean="0">
                        <a:latin typeface="Cambria Math" panose="02040503050406030204" pitchFamily="18" charset="0"/>
                      </a:rPr>
                      <m:t>𝑠</m:t>
                    </m:r>
                    <m:r>
                      <a:rPr lang="pl-PL" altLang="zh-CN" i="1" dirty="0" smtClean="0">
                        <a:latin typeface="Cambria Math" panose="02040503050406030204" pitchFamily="18" charset="0"/>
                      </a:rPr>
                      <m:t>, </m:t>
                    </m:r>
                    <m:r>
                      <a:rPr lang="pl-PL" altLang="zh-CN" i="1" dirty="0" smtClean="0">
                        <a:latin typeface="Cambria Math" panose="02040503050406030204" pitchFamily="18" charset="0"/>
                      </a:rPr>
                      <m:t>𝑤</m:t>
                    </m:r>
                    <m:r>
                      <a:rPr lang="pl-PL" altLang="zh-CN" i="1" dirty="0" smtClean="0">
                        <a:latin typeface="Cambria Math" panose="02040503050406030204" pitchFamily="18" charset="0"/>
                      </a:rPr>
                      <m:t>) = 0.1852</m:t>
                    </m:r>
                  </m:oMath>
                </a14:m>
                <a:endParaRPr lang="en-US" altLang="zh-CN" dirty="0" smtClean="0"/>
              </a:p>
              <a:p>
                <a:r>
                  <a:rPr lang="en-US" altLang="zh-CN" dirty="0"/>
                  <a:t>The probabilities </a:t>
                </a:r>
                <a14:m>
                  <m:oMath xmlns:m="http://schemas.openxmlformats.org/officeDocument/2006/math">
                    <m:r>
                      <a:rPr lang="en-US" altLang="zh-CN" i="1" dirty="0" smtClean="0">
                        <a:latin typeface="Cambria Math" panose="02040503050406030204" pitchFamily="18" charset="0"/>
                      </a:rPr>
                      <m:t>𝑃</m:t>
                    </m:r>
                    <m:r>
                      <a:rPr lang="en-US" altLang="zh-CN" i="1" dirty="0" smtClean="0">
                        <a:latin typeface="Cambria Math" panose="02040503050406030204" pitchFamily="18" charset="0"/>
                      </a:rPr>
                      <m:t>(</m:t>
                    </m:r>
                    <m:r>
                      <a:rPr lang="en-US" altLang="zh-CN" i="1" dirty="0" smtClean="0">
                        <a:latin typeface="Cambria Math" panose="02040503050406030204" pitchFamily="18" charset="0"/>
                      </a:rPr>
                      <m:t>𝑟</m:t>
                    </m:r>
                    <m:r>
                      <a:rPr lang="en-US" altLang="zh-CN" i="1" dirty="0" smtClean="0">
                        <a:latin typeface="Cambria Math" panose="02040503050406030204" pitchFamily="18" charset="0"/>
                      </a:rPr>
                      <m:t>|¬</m:t>
                    </m:r>
                    <m:r>
                      <a:rPr lang="en-US" altLang="zh-CN" i="1" dirty="0" smtClean="0">
                        <a:latin typeface="Cambria Math" panose="02040503050406030204" pitchFamily="18" charset="0"/>
                      </a:rPr>
                      <m:t>𝑐</m:t>
                    </m:r>
                    <m:r>
                      <a:rPr lang="en-US" altLang="zh-CN" i="1" dirty="0" smtClean="0">
                        <a:latin typeface="Cambria Math" panose="02040503050406030204" pitchFamily="18" charset="0"/>
                      </a:rPr>
                      <m:t>, </m:t>
                    </m:r>
                    <m:r>
                      <a:rPr lang="en-US" altLang="zh-CN" i="1" dirty="0" smtClean="0">
                        <a:latin typeface="Cambria Math" panose="02040503050406030204" pitchFamily="18" charset="0"/>
                      </a:rPr>
                      <m:t>𝑠</m:t>
                    </m:r>
                    <m:r>
                      <a:rPr lang="en-US" altLang="zh-CN" i="1" dirty="0" smtClean="0">
                        <a:latin typeface="Cambria Math" panose="02040503050406030204" pitchFamily="18" charset="0"/>
                      </a:rPr>
                      <m:t>, </m:t>
                    </m:r>
                    <m:r>
                      <a:rPr lang="en-US" altLang="zh-CN" i="1" dirty="0" smtClean="0">
                        <a:latin typeface="Cambria Math" panose="02040503050406030204" pitchFamily="18" charset="0"/>
                      </a:rPr>
                      <m:t>𝑤</m:t>
                    </m:r>
                    <m:r>
                      <a:rPr lang="en-US" altLang="zh-CN" i="1" dirty="0" smtClean="0">
                        <a:latin typeface="Cambria Math" panose="02040503050406030204" pitchFamily="18" charset="0"/>
                      </a:rPr>
                      <m:t>)</m:t>
                    </m:r>
                  </m:oMath>
                </a14:m>
                <a:r>
                  <a:rPr lang="en-US" altLang="zh-CN" dirty="0"/>
                  <a:t> and </a:t>
                </a:r>
                <a14:m>
                  <m:oMath xmlns:m="http://schemas.openxmlformats.org/officeDocument/2006/math">
                    <m:r>
                      <a:rPr lang="en-US" altLang="zh-CN" i="1" dirty="0" smtClean="0">
                        <a:latin typeface="Cambria Math" panose="02040503050406030204" pitchFamily="18" charset="0"/>
                      </a:rPr>
                      <m:t>𝑃</m:t>
                    </m:r>
                    <m:r>
                      <a:rPr lang="en-US" altLang="zh-CN" i="1" dirty="0" smtClean="0">
                        <a:latin typeface="Cambria Math" panose="02040503050406030204" pitchFamily="18" charset="0"/>
                      </a:rPr>
                      <m:t>(¬</m:t>
                    </m:r>
                    <m:r>
                      <a:rPr lang="en-US" altLang="zh-CN" i="1" dirty="0" smtClean="0">
                        <a:latin typeface="Cambria Math" panose="02040503050406030204" pitchFamily="18" charset="0"/>
                      </a:rPr>
                      <m:t>𝑟</m:t>
                    </m:r>
                    <m:r>
                      <a:rPr lang="en-US" altLang="zh-CN" i="1" dirty="0" smtClean="0">
                        <a:latin typeface="Cambria Math" panose="02040503050406030204" pitchFamily="18" charset="0"/>
                      </a:rPr>
                      <m:t>|¬</m:t>
                    </m:r>
                    <m:r>
                      <a:rPr lang="en-US" altLang="zh-CN" i="1" dirty="0" smtClean="0">
                        <a:latin typeface="Cambria Math" panose="02040503050406030204" pitchFamily="18" charset="0"/>
                      </a:rPr>
                      <m:t>𝑐</m:t>
                    </m:r>
                    <m:r>
                      <a:rPr lang="en-US" altLang="zh-CN" i="1" dirty="0" smtClean="0">
                        <a:latin typeface="Cambria Math" panose="02040503050406030204" pitchFamily="18" charset="0"/>
                      </a:rPr>
                      <m:t>, </m:t>
                    </m:r>
                    <m:r>
                      <a:rPr lang="en-US" altLang="zh-CN" i="1" dirty="0" smtClean="0">
                        <a:latin typeface="Cambria Math" panose="02040503050406030204" pitchFamily="18" charset="0"/>
                      </a:rPr>
                      <m:t>𝑠</m:t>
                    </m:r>
                    <m:r>
                      <a:rPr lang="en-US" altLang="zh-CN" i="1" dirty="0" smtClean="0">
                        <a:latin typeface="Cambria Math" panose="02040503050406030204" pitchFamily="18" charset="0"/>
                      </a:rPr>
                      <m:t>, </m:t>
                    </m:r>
                    <m:r>
                      <a:rPr lang="en-US" altLang="zh-CN" i="1" dirty="0" smtClean="0">
                        <a:latin typeface="Cambria Math" panose="02040503050406030204" pitchFamily="18" charset="0"/>
                      </a:rPr>
                      <m:t>𝑤</m:t>
                    </m:r>
                    <m:r>
                      <a:rPr lang="en-US" altLang="zh-CN" i="1" dirty="0" smtClean="0">
                        <a:latin typeface="Cambria Math" panose="02040503050406030204" pitchFamily="18" charset="0"/>
                      </a:rPr>
                      <m:t>) </m:t>
                    </m:r>
                  </m:oMath>
                </a14:m>
                <a:r>
                  <a:rPr lang="en-US" altLang="zh-CN" dirty="0"/>
                  <a:t>can be similarly computed.</a:t>
                </a: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2280" t="-1568"/>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12/16/2020</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49</a:t>
            </a:fld>
            <a:endParaRPr lang="en-US"/>
          </a:p>
        </p:txBody>
      </p:sp>
      <p:pic>
        <p:nvPicPr>
          <p:cNvPr id="8" name="图片 7"/>
          <p:cNvPicPr>
            <a:picLocks noChangeAspect="1"/>
          </p:cNvPicPr>
          <p:nvPr/>
        </p:nvPicPr>
        <p:blipFill>
          <a:blip r:embed="rId3"/>
          <a:stretch>
            <a:fillRect/>
          </a:stretch>
        </p:blipFill>
        <p:spPr>
          <a:xfrm>
            <a:off x="715027" y="1409433"/>
            <a:ext cx="7766198" cy="2904505"/>
          </a:xfrm>
          <a:prstGeom prst="rect">
            <a:avLst/>
          </a:prstGeom>
        </p:spPr>
      </p:pic>
    </p:spTree>
    <p:extLst>
      <p:ext uri="{BB962C8B-B14F-4D97-AF65-F5344CB8AC3E}">
        <p14:creationId xmlns:p14="http://schemas.microsoft.com/office/powerpoint/2010/main" val="9692694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en-US" dirty="0"/>
              <a:t>Probabilistic Classification	</a:t>
            </a:r>
            <a:endParaRPr lang="en-US" dirty="0"/>
          </a:p>
        </p:txBody>
      </p:sp>
      <p:sp>
        <p:nvSpPr>
          <p:cNvPr id="3" name="内容占位符 2"/>
          <p:cNvSpPr>
            <a:spLocks noGrp="1"/>
          </p:cNvSpPr>
          <p:nvPr>
            <p:ph idx="1"/>
          </p:nvPr>
        </p:nvSpPr>
        <p:spPr/>
        <p:txBody>
          <a:bodyPr/>
          <a:lstStyle/>
          <a:p>
            <a:pPr>
              <a:lnSpc>
                <a:spcPct val="110000"/>
              </a:lnSpc>
            </a:pPr>
            <a:r>
              <a:rPr lang="en-US" altLang="en-US" dirty="0"/>
              <a:t>Establishing a probabilistic model for classification</a:t>
            </a:r>
          </a:p>
          <a:p>
            <a:pPr lvl="1">
              <a:lnSpc>
                <a:spcPct val="110000"/>
              </a:lnSpc>
            </a:pPr>
            <a:r>
              <a:rPr lang="en-US" altLang="en-US" b="1" dirty="0">
                <a:solidFill>
                  <a:srgbClr val="FF0000"/>
                </a:solidFill>
              </a:rPr>
              <a:t>Discriminative </a:t>
            </a:r>
            <a:r>
              <a:rPr lang="en-US" altLang="en-US" b="1" dirty="0" smtClean="0">
                <a:solidFill>
                  <a:srgbClr val="FF0000"/>
                </a:solidFill>
              </a:rPr>
              <a:t>model</a:t>
            </a:r>
          </a:p>
          <a:p>
            <a:pPr>
              <a:lnSpc>
                <a:spcPct val="110000"/>
              </a:lnSpc>
            </a:pPr>
            <a:endParaRPr lang="en-US" altLang="en-US" dirty="0"/>
          </a:p>
        </p:txBody>
      </p:sp>
      <p:sp>
        <p:nvSpPr>
          <p:cNvPr id="4" name="日期占位符 3"/>
          <p:cNvSpPr>
            <a:spLocks noGrp="1"/>
          </p:cNvSpPr>
          <p:nvPr>
            <p:ph type="dt" sz="half" idx="10"/>
          </p:nvPr>
        </p:nvSpPr>
        <p:spPr/>
        <p:txBody>
          <a:bodyPr/>
          <a:lstStyle/>
          <a:p>
            <a:fld id="{568E3CEA-F198-483E-B136-E6DE4D19DBBA}" type="datetime1">
              <a:rPr lang="en-US" smtClean="0"/>
              <a:t>12/16/2020</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5</a:t>
            </a:fld>
            <a:endParaRPr lang="en-US"/>
          </a:p>
        </p:txBody>
      </p:sp>
      <mc:AlternateContent xmlns:mc="http://schemas.openxmlformats.org/markup-compatibility/2006" xmlns:a14="http://schemas.microsoft.com/office/drawing/2010/main">
        <mc:Choice Requires="a14">
          <p:sp>
            <p:nvSpPr>
              <p:cNvPr id="8" name="矩形 7"/>
              <p:cNvSpPr/>
              <p:nvPr/>
            </p:nvSpPr>
            <p:spPr>
              <a:xfrm>
                <a:off x="4380271" y="2696778"/>
                <a:ext cx="4572000" cy="3447098"/>
              </a:xfrm>
              <a:prstGeom prst="rect">
                <a:avLst/>
              </a:prstGeom>
            </p:spPr>
            <p:txBody>
              <a:bodyPr>
                <a:spAutoFit/>
              </a:bodyPr>
              <a:lstStyle/>
              <a:p>
                <a:pPr marL="285750" indent="-285750">
                  <a:buFont typeface="Arial" panose="020B0604020202020204" pitchFamily="34" charset="0"/>
                  <a:buChar char="•"/>
                </a:pPr>
                <a:r>
                  <a:rPr lang="en-US" sz="2000" dirty="0"/>
                  <a:t>To train a discriminative classifier regardless its probabilistic or non-probabilistic nature, all training examples of different classes must be jointly used to build up a single discriminative classifier.</a:t>
                </a:r>
              </a:p>
              <a:p>
                <a:pPr marL="285750" indent="-285750">
                  <a:buFont typeface="Arial" panose="020B0604020202020204" pitchFamily="34" charset="0"/>
                  <a:buChar char="•"/>
                </a:pPr>
                <a:r>
                  <a:rPr lang="en-US" sz="2000" dirty="0"/>
                  <a:t>Output  </a:t>
                </a:r>
                <a14:m>
                  <m:oMath xmlns:m="http://schemas.openxmlformats.org/officeDocument/2006/math">
                    <m:r>
                      <a:rPr lang="en-US" sz="2000" i="1" dirty="0" smtClean="0">
                        <a:latin typeface="Cambria Math" panose="02040503050406030204" pitchFamily="18" charset="0"/>
                      </a:rPr>
                      <m:t>𝐿</m:t>
                    </m:r>
                  </m:oMath>
                </a14:m>
                <a:r>
                  <a:rPr lang="en-US" sz="2000" dirty="0"/>
                  <a:t> probabilities for </a:t>
                </a:r>
                <a14:m>
                  <m:oMath xmlns:m="http://schemas.openxmlformats.org/officeDocument/2006/math">
                    <m:r>
                      <a:rPr lang="en-US" sz="2000" i="1" dirty="0" smtClean="0">
                        <a:latin typeface="Cambria Math" panose="02040503050406030204" pitchFamily="18" charset="0"/>
                      </a:rPr>
                      <m:t>𝐿</m:t>
                    </m:r>
                  </m:oMath>
                </a14:m>
                <a:r>
                  <a:rPr lang="en-US" sz="2000" dirty="0"/>
                  <a:t> class labels in a probabilistic classifier while a single label is achieved by a non-probabilistic classifier .</a:t>
                </a:r>
              </a:p>
              <a:p>
                <a:pPr marL="285750" indent="-285750">
                  <a:buFont typeface="Arial" panose="020B0604020202020204" pitchFamily="34" charset="0"/>
                  <a:buChar char="•"/>
                </a:pPr>
                <a:endParaRPr lang="en-US" sz="2000" dirty="0"/>
              </a:p>
            </p:txBody>
          </p:sp>
        </mc:Choice>
        <mc:Fallback xmlns="">
          <p:sp>
            <p:nvSpPr>
              <p:cNvPr id="8" name="矩形 7"/>
              <p:cNvSpPr>
                <a:spLocks noRot="1" noChangeAspect="1" noMove="1" noResize="1" noEditPoints="1" noAdjustHandles="1" noChangeArrowheads="1" noChangeShapeType="1" noTextEdit="1"/>
              </p:cNvSpPr>
              <p:nvPr/>
            </p:nvSpPr>
            <p:spPr>
              <a:xfrm>
                <a:off x="4380271" y="2696778"/>
                <a:ext cx="4572000" cy="3447098"/>
              </a:xfrm>
              <a:prstGeom prst="rect">
                <a:avLst/>
              </a:prstGeom>
              <a:blipFill>
                <a:blip r:embed="rId3"/>
                <a:stretch>
                  <a:fillRect l="-1200" t="-883" r="-24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7" name="文本框 66"/>
              <p:cNvSpPr txBox="1"/>
              <p:nvPr/>
            </p:nvSpPr>
            <p:spPr>
              <a:xfrm>
                <a:off x="1932622" y="1853721"/>
                <a:ext cx="527586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𝑃</m:t>
                      </m:r>
                      <m:d>
                        <m:dPr>
                          <m:ctrlPr>
                            <a:rPr lang="en-US" sz="2400" b="0" i="1" smtClean="0">
                              <a:latin typeface="Cambria Math" panose="02040503050406030204" pitchFamily="18" charset="0"/>
                            </a:rPr>
                          </m:ctrlPr>
                        </m:dPr>
                        <m:e>
                          <m:r>
                            <a:rPr lang="en-US" altLang="zh-CN" sz="2400" b="1" i="1" smtClean="0">
                              <a:latin typeface="Cambria Math" panose="02040503050406030204" pitchFamily="18" charset="0"/>
                            </a:rPr>
                            <m:t>𝒄</m:t>
                          </m:r>
                        </m:e>
                        <m:e>
                          <m:r>
                            <a:rPr lang="en-US" sz="2400" b="1" i="1" smtClean="0">
                              <a:latin typeface="Cambria Math" panose="02040503050406030204" pitchFamily="18" charset="0"/>
                            </a:rPr>
                            <m:t>𝒙</m:t>
                          </m:r>
                        </m:e>
                      </m:d>
                      <m:r>
                        <a:rPr lang="en-US" sz="2400" b="0" i="1" smtClean="0">
                          <a:latin typeface="Cambria Math" panose="02040503050406030204" pitchFamily="18" charset="0"/>
                        </a:rPr>
                        <m:t>       </m:t>
                      </m:r>
                      <m:r>
                        <a:rPr lang="en-US" sz="2400" b="1" i="1" smtClean="0">
                          <a:latin typeface="Cambria Math" panose="02040503050406030204" pitchFamily="18" charset="0"/>
                          <a:ea typeface="Cambria Math" panose="02040503050406030204" pitchFamily="18" charset="0"/>
                        </a:rPr>
                        <m:t>𝒄</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𝑐</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𝑐</m:t>
                          </m:r>
                        </m:e>
                        <m:sub>
                          <m:r>
                            <a:rPr lang="en-US" sz="2400" b="0" i="1" smtClean="0">
                              <a:latin typeface="Cambria Math" panose="02040503050406030204" pitchFamily="18" charset="0"/>
                            </a:rPr>
                            <m:t>𝐿</m:t>
                          </m:r>
                        </m:sub>
                      </m:sSub>
                      <m:r>
                        <a:rPr lang="en-US" sz="2400" b="0" i="1" smtClean="0">
                          <a:latin typeface="Cambria Math" panose="02040503050406030204" pitchFamily="18" charset="0"/>
                        </a:rPr>
                        <m:t>, </m:t>
                      </m:r>
                      <m:r>
                        <a:rPr lang="en-US" sz="2400" b="1" i="1" smtClean="0">
                          <a:latin typeface="Cambria Math" panose="02040503050406030204" pitchFamily="18" charset="0"/>
                        </a:rPr>
                        <m:t>𝒙</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𝑑</m:t>
                          </m:r>
                        </m:sub>
                      </m:sSub>
                      <m:r>
                        <a:rPr lang="en-US" sz="2400" b="0" i="1" smtClean="0">
                          <a:latin typeface="Cambria Math" panose="02040503050406030204" pitchFamily="18" charset="0"/>
                        </a:rPr>
                        <m:t>)</m:t>
                      </m:r>
                    </m:oMath>
                  </m:oMathPara>
                </a14:m>
                <a:endParaRPr lang="en-US" dirty="0"/>
              </a:p>
            </p:txBody>
          </p:sp>
        </mc:Choice>
        <mc:Fallback xmlns="">
          <p:sp>
            <p:nvSpPr>
              <p:cNvPr id="67" name="文本框 66"/>
              <p:cNvSpPr txBox="1">
                <a:spLocks noRot="1" noChangeAspect="1" noMove="1" noResize="1" noEditPoints="1" noAdjustHandles="1" noChangeArrowheads="1" noChangeShapeType="1" noTextEdit="1"/>
              </p:cNvSpPr>
              <p:nvPr/>
            </p:nvSpPr>
            <p:spPr>
              <a:xfrm>
                <a:off x="1932622" y="1853721"/>
                <a:ext cx="5275868" cy="369332"/>
              </a:xfrm>
              <a:prstGeom prst="rect">
                <a:avLst/>
              </a:prstGeom>
              <a:blipFill>
                <a:blip r:embed="rId4"/>
                <a:stretch>
                  <a:fillRect r="-231" b="-3442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文本框 6"/>
              <p:cNvSpPr txBox="1"/>
              <p:nvPr/>
            </p:nvSpPr>
            <p:spPr>
              <a:xfrm>
                <a:off x="1028936" y="5176033"/>
                <a:ext cx="2444002"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b="1" i="1" smtClean="0">
                          <a:latin typeface="Cambria Math" panose="02040503050406030204" pitchFamily="18" charset="0"/>
                        </a:rPr>
                        <m:t>𝒙</m:t>
                      </m:r>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1</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2</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𝑑</m:t>
                          </m:r>
                        </m:sub>
                      </m:sSub>
                      <m:r>
                        <a:rPr lang="en-US" altLang="zh-CN" sz="2400" b="0" i="1" smtClean="0">
                          <a:latin typeface="Cambria Math" panose="02040503050406030204" pitchFamily="18" charset="0"/>
                        </a:rPr>
                        <m:t>)</m:t>
                      </m:r>
                    </m:oMath>
                  </m:oMathPara>
                </a14:m>
                <a:endParaRPr lang="zh-CN" altLang="en-US" sz="2400" dirty="0"/>
              </a:p>
            </p:txBody>
          </p:sp>
        </mc:Choice>
        <mc:Fallback xmlns="">
          <p:sp>
            <p:nvSpPr>
              <p:cNvPr id="7" name="文本框 6"/>
              <p:cNvSpPr txBox="1">
                <a:spLocks noRot="1" noChangeAspect="1" noMove="1" noResize="1" noEditPoints="1" noAdjustHandles="1" noChangeArrowheads="1" noChangeShapeType="1" noTextEdit="1"/>
              </p:cNvSpPr>
              <p:nvPr/>
            </p:nvSpPr>
            <p:spPr>
              <a:xfrm>
                <a:off x="1028936" y="5176033"/>
                <a:ext cx="2444002" cy="369332"/>
              </a:xfrm>
              <a:prstGeom prst="rect">
                <a:avLst/>
              </a:prstGeom>
              <a:blipFill>
                <a:blip r:embed="rId5"/>
                <a:stretch>
                  <a:fillRect l="-1496" r="-4239" b="-34426"/>
                </a:stretch>
              </a:blipFill>
            </p:spPr>
            <p:txBody>
              <a:bodyPr/>
              <a:lstStyle/>
              <a:p>
                <a:r>
                  <a:rPr lang="zh-CN" altLang="en-US">
                    <a:noFill/>
                  </a:rPr>
                  <a:t> </a:t>
                </a:r>
              </a:p>
            </p:txBody>
          </p:sp>
        </mc:Fallback>
      </mc:AlternateContent>
      <p:grpSp>
        <p:nvGrpSpPr>
          <p:cNvPr id="10" name="组合 9"/>
          <p:cNvGrpSpPr/>
          <p:nvPr/>
        </p:nvGrpSpPr>
        <p:grpSpPr>
          <a:xfrm>
            <a:off x="120138" y="2658376"/>
            <a:ext cx="4089255" cy="2364815"/>
            <a:chOff x="120138" y="2658376"/>
            <a:chExt cx="4089255" cy="2364815"/>
          </a:xfrm>
        </p:grpSpPr>
        <p:sp>
          <p:nvSpPr>
            <p:cNvPr id="48" name="TextBox 10"/>
            <p:cNvSpPr txBox="1"/>
            <p:nvPr/>
          </p:nvSpPr>
          <p:spPr bwMode="auto">
            <a:xfrm>
              <a:off x="120138" y="3312426"/>
              <a:ext cx="4089255" cy="954107"/>
            </a:xfrm>
            <a:prstGeom prst="rect">
              <a:avLst/>
            </a:prstGeom>
            <a:noFill/>
            <a:ln w="28575">
              <a:solidFill>
                <a:schemeClr val="accent1"/>
              </a:solidFill>
            </a:ln>
          </p:spPr>
          <p:txBody>
            <a:bodyPr wrap="squar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800" b="1"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endParaRP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8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grpSp>
          <p:nvGrpSpPr>
            <p:cNvPr id="49" name="Group 15"/>
            <p:cNvGrpSpPr>
              <a:grpSpLocks/>
            </p:cNvGrpSpPr>
            <p:nvPr/>
          </p:nvGrpSpPr>
          <p:grpSpPr bwMode="auto">
            <a:xfrm>
              <a:off x="654050" y="4306393"/>
              <a:ext cx="345166" cy="716287"/>
              <a:chOff x="4037524" y="5838031"/>
              <a:chExt cx="345166" cy="716246"/>
            </a:xfrm>
          </p:grpSpPr>
          <p:sp>
            <p:nvSpPr>
              <p:cNvPr id="64" name="Up Arrow 13"/>
              <p:cNvSpPr>
                <a:spLocks noChangeArrowheads="1"/>
              </p:cNvSpPr>
              <p:nvPr/>
            </p:nvSpPr>
            <p:spPr bwMode="auto">
              <a:xfrm>
                <a:off x="4127500" y="5838031"/>
                <a:ext cx="152400" cy="304800"/>
              </a:xfrm>
              <a:prstGeom prst="upArrow">
                <a:avLst>
                  <a:gd name="adj1" fmla="val 50000"/>
                  <a:gd name="adj2" fmla="val 50000"/>
                </a:avLst>
              </a:prstGeom>
              <a:solidFill>
                <a:srgbClr val="BBE0E3"/>
              </a:solidFill>
              <a:ln w="9525" algn="ctr">
                <a:solidFill>
                  <a:srgbClr val="000000"/>
                </a:solidFill>
                <a:round/>
                <a:headEnd/>
                <a:tailEnd/>
              </a:ln>
            </p:spPr>
            <p:txBody>
              <a:bodyPr/>
              <a:lstStyle>
                <a:lvl1pPr defTabSz="1042988">
                  <a:spcBef>
                    <a:spcPct val="20000"/>
                  </a:spcBef>
                  <a:buChar char="•"/>
                  <a:defRPr sz="2800">
                    <a:solidFill>
                      <a:schemeClr val="tx1"/>
                    </a:solidFill>
                    <a:latin typeface="Tahoma" panose="020B0604030504040204" pitchFamily="34" charset="0"/>
                  </a:defRPr>
                </a:lvl1pPr>
                <a:lvl2pPr marL="742950" indent="-285750" defTabSz="1042988">
                  <a:spcBef>
                    <a:spcPct val="20000"/>
                  </a:spcBef>
                  <a:buChar char="–"/>
                  <a:defRPr sz="2400">
                    <a:solidFill>
                      <a:schemeClr val="tx1"/>
                    </a:solidFill>
                    <a:latin typeface="Tahoma" panose="020B0604030504040204" pitchFamily="34" charset="0"/>
                  </a:defRPr>
                </a:lvl2pPr>
                <a:lvl3pPr marL="1143000" indent="-228600" defTabSz="1042988">
                  <a:spcBef>
                    <a:spcPct val="20000"/>
                  </a:spcBef>
                  <a:buChar char="•"/>
                  <a:defRPr sz="2000">
                    <a:solidFill>
                      <a:schemeClr val="tx1"/>
                    </a:solidFill>
                    <a:latin typeface="Tahoma" panose="020B0604030504040204" pitchFamily="34" charset="0"/>
                  </a:defRPr>
                </a:lvl3pPr>
                <a:lvl4pPr marL="1600200" indent="-228600" defTabSz="1042988">
                  <a:spcBef>
                    <a:spcPct val="20000"/>
                  </a:spcBef>
                  <a:buChar char="–"/>
                  <a:defRPr sz="2000">
                    <a:solidFill>
                      <a:schemeClr val="tx1"/>
                    </a:solidFill>
                    <a:latin typeface="Tahoma" panose="020B0604030504040204" pitchFamily="34" charset="0"/>
                  </a:defRPr>
                </a:lvl4pPr>
                <a:lvl5pPr marL="2057400" indent="-228600" defTabSz="1042988">
                  <a:spcBef>
                    <a:spcPct val="20000"/>
                  </a:spcBef>
                  <a:buChar char="»"/>
                  <a:defRPr sz="1600">
                    <a:solidFill>
                      <a:schemeClr val="tx1"/>
                    </a:solidFill>
                    <a:latin typeface="Tahoma" panose="020B0604030504040204" pitchFamily="34" charset="0"/>
                  </a:defRPr>
                </a:lvl5pPr>
                <a:lvl6pPr marL="25146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6pPr>
                <a:lvl7pPr marL="29718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7pPr>
                <a:lvl8pPr marL="34290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8pPr>
                <a:lvl9pPr marL="38862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9pPr>
              </a:lstStyle>
              <a:p>
                <a:pPr marL="0" marR="0" lvl="0" indent="0" defTabSz="1042988" eaLnBrk="1" fontAlgn="base" latinLnBrk="0" hangingPunct="1">
                  <a:lnSpc>
                    <a:spcPct val="100000"/>
                  </a:lnSpc>
                  <a:spcBef>
                    <a:spcPct val="0"/>
                  </a:spcBef>
                  <a:spcAft>
                    <a:spcPct val="0"/>
                  </a:spcAft>
                  <a:buClrTx/>
                  <a:buSzTx/>
                  <a:buFontTx/>
                  <a:buNone/>
                  <a:tabLst/>
                  <a:defRPr/>
                </a:pPr>
                <a:endParaRPr kumimoji="0" lang="en-US" altLang="en-US" sz="50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graphicFrame>
            <p:nvGraphicFramePr>
              <p:cNvPr id="65" name="Object 9"/>
              <p:cNvGraphicFramePr>
                <a:graphicFrameLocks noChangeAspect="1"/>
              </p:cNvGraphicFramePr>
              <p:nvPr>
                <p:extLst>
                  <p:ext uri="{D42A27DB-BD31-4B8C-83A1-F6EECF244321}">
                    <p14:modId xmlns:p14="http://schemas.microsoft.com/office/powerpoint/2010/main" val="505545233"/>
                  </p:ext>
                </p:extLst>
              </p:nvPr>
            </p:nvGraphicFramePr>
            <p:xfrm>
              <a:off x="4037524" y="6128735"/>
              <a:ext cx="345166" cy="425542"/>
            </p:xfrm>
            <a:graphic>
              <a:graphicData uri="http://schemas.openxmlformats.org/presentationml/2006/ole">
                <mc:AlternateContent xmlns:mc="http://schemas.openxmlformats.org/markup-compatibility/2006">
                  <mc:Choice xmlns:v="urn:schemas-microsoft-com:vml" Requires="v">
                    <p:oleObj spid="_x0000_s11835" name="公式" r:id="rId6" imgW="164957" imgH="203024" progId="Equation.3">
                      <p:embed/>
                    </p:oleObj>
                  </mc:Choice>
                  <mc:Fallback>
                    <p:oleObj name="公式" r:id="rId6" imgW="164957" imgH="203024" progId="Equation.3">
                      <p:embed/>
                      <p:pic>
                        <p:nvPicPr>
                          <p:cNvPr id="7195"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37524" y="6128735"/>
                            <a:ext cx="345166" cy="425542"/>
                          </a:xfrm>
                          <a:prstGeom prst="rect">
                            <a:avLst/>
                          </a:prstGeom>
                          <a:noFill/>
                          <a:ln>
                            <a:noFill/>
                          </a:ln>
                          <a:effectLst/>
                        </p:spPr>
                      </p:pic>
                    </p:oleObj>
                  </mc:Fallback>
                </mc:AlternateContent>
              </a:graphicData>
            </a:graphic>
          </p:graphicFrame>
        </p:grpSp>
        <p:grpSp>
          <p:nvGrpSpPr>
            <p:cNvPr id="50" name="Group 16"/>
            <p:cNvGrpSpPr>
              <a:grpSpLocks/>
            </p:cNvGrpSpPr>
            <p:nvPr/>
          </p:nvGrpSpPr>
          <p:grpSpPr bwMode="auto">
            <a:xfrm>
              <a:off x="1323463" y="4306393"/>
              <a:ext cx="348047" cy="716798"/>
              <a:chOff x="4021137" y="5838031"/>
              <a:chExt cx="348047" cy="716757"/>
            </a:xfrm>
          </p:grpSpPr>
          <p:sp>
            <p:nvSpPr>
              <p:cNvPr id="62" name="Up Arrow 17"/>
              <p:cNvSpPr>
                <a:spLocks noChangeArrowheads="1"/>
              </p:cNvSpPr>
              <p:nvPr/>
            </p:nvSpPr>
            <p:spPr bwMode="auto">
              <a:xfrm>
                <a:off x="4127500" y="5838031"/>
                <a:ext cx="152400" cy="304800"/>
              </a:xfrm>
              <a:prstGeom prst="upArrow">
                <a:avLst>
                  <a:gd name="adj1" fmla="val 50000"/>
                  <a:gd name="adj2" fmla="val 50000"/>
                </a:avLst>
              </a:prstGeom>
              <a:solidFill>
                <a:srgbClr val="BBE0E3"/>
              </a:solidFill>
              <a:ln w="9525" algn="ctr">
                <a:solidFill>
                  <a:srgbClr val="000000"/>
                </a:solidFill>
                <a:round/>
                <a:headEnd/>
                <a:tailEnd/>
              </a:ln>
            </p:spPr>
            <p:txBody>
              <a:bodyPr/>
              <a:lstStyle>
                <a:lvl1pPr defTabSz="1042988">
                  <a:spcBef>
                    <a:spcPct val="20000"/>
                  </a:spcBef>
                  <a:buChar char="•"/>
                  <a:defRPr sz="2800">
                    <a:solidFill>
                      <a:schemeClr val="tx1"/>
                    </a:solidFill>
                    <a:latin typeface="Tahoma" panose="020B0604030504040204" pitchFamily="34" charset="0"/>
                  </a:defRPr>
                </a:lvl1pPr>
                <a:lvl2pPr marL="742950" indent="-285750" defTabSz="1042988">
                  <a:spcBef>
                    <a:spcPct val="20000"/>
                  </a:spcBef>
                  <a:buChar char="–"/>
                  <a:defRPr sz="2400">
                    <a:solidFill>
                      <a:schemeClr val="tx1"/>
                    </a:solidFill>
                    <a:latin typeface="Tahoma" panose="020B0604030504040204" pitchFamily="34" charset="0"/>
                  </a:defRPr>
                </a:lvl2pPr>
                <a:lvl3pPr marL="1143000" indent="-228600" defTabSz="1042988">
                  <a:spcBef>
                    <a:spcPct val="20000"/>
                  </a:spcBef>
                  <a:buChar char="•"/>
                  <a:defRPr sz="2000">
                    <a:solidFill>
                      <a:schemeClr val="tx1"/>
                    </a:solidFill>
                    <a:latin typeface="Tahoma" panose="020B0604030504040204" pitchFamily="34" charset="0"/>
                  </a:defRPr>
                </a:lvl3pPr>
                <a:lvl4pPr marL="1600200" indent="-228600" defTabSz="1042988">
                  <a:spcBef>
                    <a:spcPct val="20000"/>
                  </a:spcBef>
                  <a:buChar char="–"/>
                  <a:defRPr sz="2000">
                    <a:solidFill>
                      <a:schemeClr val="tx1"/>
                    </a:solidFill>
                    <a:latin typeface="Tahoma" panose="020B0604030504040204" pitchFamily="34" charset="0"/>
                  </a:defRPr>
                </a:lvl4pPr>
                <a:lvl5pPr marL="2057400" indent="-228600" defTabSz="1042988">
                  <a:spcBef>
                    <a:spcPct val="20000"/>
                  </a:spcBef>
                  <a:buChar char="»"/>
                  <a:defRPr sz="1600">
                    <a:solidFill>
                      <a:schemeClr val="tx1"/>
                    </a:solidFill>
                    <a:latin typeface="Tahoma" panose="020B0604030504040204" pitchFamily="34" charset="0"/>
                  </a:defRPr>
                </a:lvl5pPr>
                <a:lvl6pPr marL="25146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6pPr>
                <a:lvl7pPr marL="29718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7pPr>
                <a:lvl8pPr marL="34290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8pPr>
                <a:lvl9pPr marL="38862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9pPr>
              </a:lstStyle>
              <a:p>
                <a:pPr marL="0" marR="0" lvl="0" indent="0" defTabSz="1042988" eaLnBrk="1" fontAlgn="base" latinLnBrk="0" hangingPunct="1">
                  <a:lnSpc>
                    <a:spcPct val="100000"/>
                  </a:lnSpc>
                  <a:spcBef>
                    <a:spcPct val="0"/>
                  </a:spcBef>
                  <a:spcAft>
                    <a:spcPct val="0"/>
                  </a:spcAft>
                  <a:buClrTx/>
                  <a:buSzTx/>
                  <a:buFontTx/>
                  <a:buNone/>
                  <a:tabLst/>
                  <a:defRPr/>
                </a:pPr>
                <a:endParaRPr kumimoji="0" lang="en-US" altLang="en-US" sz="50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graphicFrame>
            <p:nvGraphicFramePr>
              <p:cNvPr id="63" name="Object 11"/>
              <p:cNvGraphicFramePr>
                <a:graphicFrameLocks noChangeAspect="1"/>
              </p:cNvGraphicFramePr>
              <p:nvPr>
                <p:extLst>
                  <p:ext uri="{D42A27DB-BD31-4B8C-83A1-F6EECF244321}">
                    <p14:modId xmlns:p14="http://schemas.microsoft.com/office/powerpoint/2010/main" val="2810037714"/>
                  </p:ext>
                </p:extLst>
              </p:nvPr>
            </p:nvGraphicFramePr>
            <p:xfrm>
              <a:off x="4021137" y="6156281"/>
              <a:ext cx="348047" cy="398507"/>
            </p:xfrm>
            <a:graphic>
              <a:graphicData uri="http://schemas.openxmlformats.org/presentationml/2006/ole">
                <mc:AlternateContent xmlns:mc="http://schemas.openxmlformats.org/markup-compatibility/2006">
                  <mc:Choice xmlns:v="urn:schemas-microsoft-com:vml" Requires="v">
                    <p:oleObj spid="_x0000_s11836" name="Equation" r:id="rId8" imgW="177569" imgH="202936" progId="Equation.3">
                      <p:embed/>
                    </p:oleObj>
                  </mc:Choice>
                  <mc:Fallback>
                    <p:oleObj name="Equation" r:id="rId8" imgW="177569" imgH="202936" progId="Equation.3">
                      <p:embed/>
                      <p:pic>
                        <p:nvPicPr>
                          <p:cNvPr id="7193" name="Object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21137" y="6156281"/>
                            <a:ext cx="348047" cy="398507"/>
                          </a:xfrm>
                          <a:prstGeom prst="rect">
                            <a:avLst/>
                          </a:prstGeom>
                          <a:noFill/>
                          <a:ln>
                            <a:noFill/>
                          </a:ln>
                          <a:effectLst/>
                        </p:spPr>
                      </p:pic>
                    </p:oleObj>
                  </mc:Fallback>
                </mc:AlternateContent>
              </a:graphicData>
            </a:graphic>
          </p:graphicFrame>
        </p:grpSp>
        <p:sp>
          <p:nvSpPr>
            <p:cNvPr id="60" name="Up Arrow 20"/>
            <p:cNvSpPr>
              <a:spLocks noChangeArrowheads="1"/>
            </p:cNvSpPr>
            <p:nvPr/>
          </p:nvSpPr>
          <p:spPr bwMode="auto">
            <a:xfrm>
              <a:off x="3549138" y="4306384"/>
              <a:ext cx="152400" cy="304817"/>
            </a:xfrm>
            <a:prstGeom prst="upArrow">
              <a:avLst>
                <a:gd name="adj1" fmla="val 50000"/>
                <a:gd name="adj2" fmla="val 50000"/>
              </a:avLst>
            </a:prstGeom>
            <a:solidFill>
              <a:srgbClr val="BBE0E3"/>
            </a:solidFill>
            <a:ln w="9525" algn="ctr">
              <a:solidFill>
                <a:srgbClr val="000000"/>
              </a:solidFill>
              <a:round/>
              <a:headEnd/>
              <a:tailEnd/>
            </a:ln>
          </p:spPr>
          <p:txBody>
            <a:bodyPr/>
            <a:lstStyle>
              <a:lvl1pPr defTabSz="1042988">
                <a:spcBef>
                  <a:spcPct val="20000"/>
                </a:spcBef>
                <a:buChar char="•"/>
                <a:defRPr sz="2800">
                  <a:solidFill>
                    <a:schemeClr val="tx1"/>
                  </a:solidFill>
                  <a:latin typeface="Tahoma" panose="020B0604030504040204" pitchFamily="34" charset="0"/>
                </a:defRPr>
              </a:lvl1pPr>
              <a:lvl2pPr marL="742950" indent="-285750" defTabSz="1042988">
                <a:spcBef>
                  <a:spcPct val="20000"/>
                </a:spcBef>
                <a:buChar char="–"/>
                <a:defRPr sz="2400">
                  <a:solidFill>
                    <a:schemeClr val="tx1"/>
                  </a:solidFill>
                  <a:latin typeface="Tahoma" panose="020B0604030504040204" pitchFamily="34" charset="0"/>
                </a:defRPr>
              </a:lvl2pPr>
              <a:lvl3pPr marL="1143000" indent="-228600" defTabSz="1042988">
                <a:spcBef>
                  <a:spcPct val="20000"/>
                </a:spcBef>
                <a:buChar char="•"/>
                <a:defRPr sz="2000">
                  <a:solidFill>
                    <a:schemeClr val="tx1"/>
                  </a:solidFill>
                  <a:latin typeface="Tahoma" panose="020B0604030504040204" pitchFamily="34" charset="0"/>
                </a:defRPr>
              </a:lvl3pPr>
              <a:lvl4pPr marL="1600200" indent="-228600" defTabSz="1042988">
                <a:spcBef>
                  <a:spcPct val="20000"/>
                </a:spcBef>
                <a:buChar char="–"/>
                <a:defRPr sz="2000">
                  <a:solidFill>
                    <a:schemeClr val="tx1"/>
                  </a:solidFill>
                  <a:latin typeface="Tahoma" panose="020B0604030504040204" pitchFamily="34" charset="0"/>
                </a:defRPr>
              </a:lvl4pPr>
              <a:lvl5pPr marL="2057400" indent="-228600" defTabSz="1042988">
                <a:spcBef>
                  <a:spcPct val="20000"/>
                </a:spcBef>
                <a:buChar char="»"/>
                <a:defRPr sz="1600">
                  <a:solidFill>
                    <a:schemeClr val="tx1"/>
                  </a:solidFill>
                  <a:latin typeface="Tahoma" panose="020B0604030504040204" pitchFamily="34" charset="0"/>
                </a:defRPr>
              </a:lvl5pPr>
              <a:lvl6pPr marL="25146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6pPr>
              <a:lvl7pPr marL="29718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7pPr>
              <a:lvl8pPr marL="34290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8pPr>
              <a:lvl9pPr marL="38862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9pPr>
            </a:lstStyle>
            <a:p>
              <a:pPr marL="0" marR="0" lvl="0" indent="0" defTabSz="1042988" eaLnBrk="1" fontAlgn="base" latinLnBrk="0" hangingPunct="1">
                <a:lnSpc>
                  <a:spcPct val="100000"/>
                </a:lnSpc>
                <a:spcBef>
                  <a:spcPct val="0"/>
                </a:spcBef>
                <a:spcAft>
                  <a:spcPct val="0"/>
                </a:spcAft>
                <a:buClrTx/>
                <a:buSzTx/>
                <a:buFontTx/>
                <a:buNone/>
                <a:tabLst/>
                <a:defRPr/>
              </a:pPr>
              <a:endParaRPr kumimoji="0" lang="en-US" altLang="en-US" sz="50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52" name="Up Arrow 24"/>
            <p:cNvSpPr>
              <a:spLocks noChangeArrowheads="1"/>
            </p:cNvSpPr>
            <p:nvPr/>
          </p:nvSpPr>
          <p:spPr bwMode="auto">
            <a:xfrm>
              <a:off x="577338" y="3008254"/>
              <a:ext cx="152400" cy="304818"/>
            </a:xfrm>
            <a:prstGeom prst="upArrow">
              <a:avLst>
                <a:gd name="adj1" fmla="val 50000"/>
                <a:gd name="adj2" fmla="val 50000"/>
              </a:avLst>
            </a:prstGeom>
            <a:solidFill>
              <a:srgbClr val="BBE0E3"/>
            </a:solidFill>
            <a:ln w="9525" algn="ctr">
              <a:solidFill>
                <a:srgbClr val="000000"/>
              </a:solidFill>
              <a:round/>
              <a:headEnd/>
              <a:tailEnd/>
            </a:ln>
          </p:spPr>
          <p:txBody>
            <a:bodyPr/>
            <a:lstStyle>
              <a:lvl1pPr defTabSz="1042988">
                <a:spcBef>
                  <a:spcPct val="20000"/>
                </a:spcBef>
                <a:buChar char="•"/>
                <a:defRPr sz="2800">
                  <a:solidFill>
                    <a:schemeClr val="tx1"/>
                  </a:solidFill>
                  <a:latin typeface="Tahoma" panose="020B0604030504040204" pitchFamily="34" charset="0"/>
                </a:defRPr>
              </a:lvl1pPr>
              <a:lvl2pPr marL="742950" indent="-285750" defTabSz="1042988">
                <a:spcBef>
                  <a:spcPct val="20000"/>
                </a:spcBef>
                <a:buChar char="–"/>
                <a:defRPr sz="2400">
                  <a:solidFill>
                    <a:schemeClr val="tx1"/>
                  </a:solidFill>
                  <a:latin typeface="Tahoma" panose="020B0604030504040204" pitchFamily="34" charset="0"/>
                </a:defRPr>
              </a:lvl2pPr>
              <a:lvl3pPr marL="1143000" indent="-228600" defTabSz="1042988">
                <a:spcBef>
                  <a:spcPct val="20000"/>
                </a:spcBef>
                <a:buChar char="•"/>
                <a:defRPr sz="2000">
                  <a:solidFill>
                    <a:schemeClr val="tx1"/>
                  </a:solidFill>
                  <a:latin typeface="Tahoma" panose="020B0604030504040204" pitchFamily="34" charset="0"/>
                </a:defRPr>
              </a:lvl3pPr>
              <a:lvl4pPr marL="1600200" indent="-228600" defTabSz="1042988">
                <a:spcBef>
                  <a:spcPct val="20000"/>
                </a:spcBef>
                <a:buChar char="–"/>
                <a:defRPr sz="2000">
                  <a:solidFill>
                    <a:schemeClr val="tx1"/>
                  </a:solidFill>
                  <a:latin typeface="Tahoma" panose="020B0604030504040204" pitchFamily="34" charset="0"/>
                </a:defRPr>
              </a:lvl4pPr>
              <a:lvl5pPr marL="2057400" indent="-228600" defTabSz="1042988">
                <a:spcBef>
                  <a:spcPct val="20000"/>
                </a:spcBef>
                <a:buChar char="»"/>
                <a:defRPr sz="1600">
                  <a:solidFill>
                    <a:schemeClr val="tx1"/>
                  </a:solidFill>
                  <a:latin typeface="Tahoma" panose="020B0604030504040204" pitchFamily="34" charset="0"/>
                </a:defRPr>
              </a:lvl5pPr>
              <a:lvl6pPr marL="25146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6pPr>
              <a:lvl7pPr marL="29718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7pPr>
              <a:lvl8pPr marL="34290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8pPr>
              <a:lvl9pPr marL="38862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9pPr>
            </a:lstStyle>
            <a:p>
              <a:pPr marL="0" marR="0" lvl="0" indent="0" defTabSz="1042988" eaLnBrk="1" fontAlgn="base" latinLnBrk="0" hangingPunct="1">
                <a:lnSpc>
                  <a:spcPct val="100000"/>
                </a:lnSpc>
                <a:spcBef>
                  <a:spcPct val="0"/>
                </a:spcBef>
                <a:spcAft>
                  <a:spcPct val="0"/>
                </a:spcAft>
                <a:buClrTx/>
                <a:buSzTx/>
                <a:buFontTx/>
                <a:buNone/>
                <a:tabLst/>
                <a:defRPr/>
              </a:pPr>
              <a:endParaRPr kumimoji="0" lang="en-US" altLang="en-US" sz="50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graphicFrame>
          <p:nvGraphicFramePr>
            <p:cNvPr id="53" name="Object 14"/>
            <p:cNvGraphicFramePr>
              <a:graphicFrameLocks noChangeAspect="1"/>
            </p:cNvGraphicFramePr>
            <p:nvPr>
              <p:extLst>
                <p:ext uri="{D42A27DB-BD31-4B8C-83A1-F6EECF244321}">
                  <p14:modId xmlns:p14="http://schemas.microsoft.com/office/powerpoint/2010/main" val="2323528275"/>
                </p:ext>
              </p:extLst>
            </p:nvPr>
          </p:nvGraphicFramePr>
          <p:xfrm>
            <a:off x="120138" y="2658376"/>
            <a:ext cx="914400" cy="349877"/>
          </p:xfrm>
          <a:graphic>
            <a:graphicData uri="http://schemas.openxmlformats.org/presentationml/2006/ole">
              <mc:AlternateContent xmlns:mc="http://schemas.openxmlformats.org/markup-compatibility/2006">
                <mc:Choice xmlns:v="urn:schemas-microsoft-com:vml" Requires="v">
                  <p:oleObj spid="_x0000_s11837" name="Equation" r:id="rId10" imgW="533169" imgH="203112" progId="Equation.3">
                    <p:embed/>
                  </p:oleObj>
                </mc:Choice>
                <mc:Fallback>
                  <p:oleObj name="Equation" r:id="rId10" imgW="533169" imgH="203112" progId="Equation.3">
                    <p:embed/>
                    <p:pic>
                      <p:nvPicPr>
                        <p:cNvPr id="7183" name="Object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0138" y="2658376"/>
                          <a:ext cx="914400" cy="349877"/>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4" name="Up Arrow 26"/>
            <p:cNvSpPr>
              <a:spLocks noChangeArrowheads="1"/>
            </p:cNvSpPr>
            <p:nvPr/>
          </p:nvSpPr>
          <p:spPr bwMode="auto">
            <a:xfrm>
              <a:off x="1567938" y="3008254"/>
              <a:ext cx="152400" cy="304818"/>
            </a:xfrm>
            <a:prstGeom prst="upArrow">
              <a:avLst>
                <a:gd name="adj1" fmla="val 50000"/>
                <a:gd name="adj2" fmla="val 50000"/>
              </a:avLst>
            </a:prstGeom>
            <a:solidFill>
              <a:srgbClr val="BBE0E3"/>
            </a:solidFill>
            <a:ln w="9525" algn="ctr">
              <a:solidFill>
                <a:srgbClr val="000000"/>
              </a:solidFill>
              <a:round/>
              <a:headEnd/>
              <a:tailEnd/>
            </a:ln>
          </p:spPr>
          <p:txBody>
            <a:bodyPr/>
            <a:lstStyle>
              <a:lvl1pPr defTabSz="1042988">
                <a:spcBef>
                  <a:spcPct val="20000"/>
                </a:spcBef>
                <a:buChar char="•"/>
                <a:defRPr sz="2800">
                  <a:solidFill>
                    <a:schemeClr val="tx1"/>
                  </a:solidFill>
                  <a:latin typeface="Tahoma" panose="020B0604030504040204" pitchFamily="34" charset="0"/>
                </a:defRPr>
              </a:lvl1pPr>
              <a:lvl2pPr marL="742950" indent="-285750" defTabSz="1042988">
                <a:spcBef>
                  <a:spcPct val="20000"/>
                </a:spcBef>
                <a:buChar char="–"/>
                <a:defRPr sz="2400">
                  <a:solidFill>
                    <a:schemeClr val="tx1"/>
                  </a:solidFill>
                  <a:latin typeface="Tahoma" panose="020B0604030504040204" pitchFamily="34" charset="0"/>
                </a:defRPr>
              </a:lvl2pPr>
              <a:lvl3pPr marL="1143000" indent="-228600" defTabSz="1042988">
                <a:spcBef>
                  <a:spcPct val="20000"/>
                </a:spcBef>
                <a:buChar char="•"/>
                <a:defRPr sz="2000">
                  <a:solidFill>
                    <a:schemeClr val="tx1"/>
                  </a:solidFill>
                  <a:latin typeface="Tahoma" panose="020B0604030504040204" pitchFamily="34" charset="0"/>
                </a:defRPr>
              </a:lvl3pPr>
              <a:lvl4pPr marL="1600200" indent="-228600" defTabSz="1042988">
                <a:spcBef>
                  <a:spcPct val="20000"/>
                </a:spcBef>
                <a:buChar char="–"/>
                <a:defRPr sz="2000">
                  <a:solidFill>
                    <a:schemeClr val="tx1"/>
                  </a:solidFill>
                  <a:latin typeface="Tahoma" panose="020B0604030504040204" pitchFamily="34" charset="0"/>
                </a:defRPr>
              </a:lvl4pPr>
              <a:lvl5pPr marL="2057400" indent="-228600" defTabSz="1042988">
                <a:spcBef>
                  <a:spcPct val="20000"/>
                </a:spcBef>
                <a:buChar char="»"/>
                <a:defRPr sz="1600">
                  <a:solidFill>
                    <a:schemeClr val="tx1"/>
                  </a:solidFill>
                  <a:latin typeface="Tahoma" panose="020B0604030504040204" pitchFamily="34" charset="0"/>
                </a:defRPr>
              </a:lvl5pPr>
              <a:lvl6pPr marL="25146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6pPr>
              <a:lvl7pPr marL="29718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7pPr>
              <a:lvl8pPr marL="34290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8pPr>
              <a:lvl9pPr marL="38862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9pPr>
            </a:lstStyle>
            <a:p>
              <a:pPr marL="0" marR="0" lvl="0" indent="0" defTabSz="1042988" eaLnBrk="1" fontAlgn="base" latinLnBrk="0" hangingPunct="1">
                <a:lnSpc>
                  <a:spcPct val="100000"/>
                </a:lnSpc>
                <a:spcBef>
                  <a:spcPct val="0"/>
                </a:spcBef>
                <a:spcAft>
                  <a:spcPct val="0"/>
                </a:spcAft>
                <a:buClrTx/>
                <a:buSzTx/>
                <a:buFontTx/>
                <a:buNone/>
                <a:tabLst/>
                <a:defRPr/>
              </a:pPr>
              <a:endParaRPr kumimoji="0" lang="en-US" altLang="en-US" sz="50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55" name="Up Arrow 27"/>
            <p:cNvSpPr>
              <a:spLocks noChangeArrowheads="1"/>
            </p:cNvSpPr>
            <p:nvPr/>
          </p:nvSpPr>
          <p:spPr bwMode="auto">
            <a:xfrm>
              <a:off x="3472938" y="3008254"/>
              <a:ext cx="152400" cy="304818"/>
            </a:xfrm>
            <a:prstGeom prst="upArrow">
              <a:avLst>
                <a:gd name="adj1" fmla="val 50000"/>
                <a:gd name="adj2" fmla="val 50000"/>
              </a:avLst>
            </a:prstGeom>
            <a:solidFill>
              <a:srgbClr val="BBE0E3"/>
            </a:solidFill>
            <a:ln w="9525" algn="ctr">
              <a:solidFill>
                <a:srgbClr val="000000"/>
              </a:solidFill>
              <a:round/>
              <a:headEnd/>
              <a:tailEnd/>
            </a:ln>
          </p:spPr>
          <p:txBody>
            <a:bodyPr/>
            <a:lstStyle>
              <a:lvl1pPr defTabSz="1042988">
                <a:spcBef>
                  <a:spcPct val="20000"/>
                </a:spcBef>
                <a:buChar char="•"/>
                <a:defRPr sz="2800">
                  <a:solidFill>
                    <a:schemeClr val="tx1"/>
                  </a:solidFill>
                  <a:latin typeface="Tahoma" panose="020B0604030504040204" pitchFamily="34" charset="0"/>
                </a:defRPr>
              </a:lvl1pPr>
              <a:lvl2pPr marL="742950" indent="-285750" defTabSz="1042988">
                <a:spcBef>
                  <a:spcPct val="20000"/>
                </a:spcBef>
                <a:buChar char="–"/>
                <a:defRPr sz="2400">
                  <a:solidFill>
                    <a:schemeClr val="tx1"/>
                  </a:solidFill>
                  <a:latin typeface="Tahoma" panose="020B0604030504040204" pitchFamily="34" charset="0"/>
                </a:defRPr>
              </a:lvl2pPr>
              <a:lvl3pPr marL="1143000" indent="-228600" defTabSz="1042988">
                <a:spcBef>
                  <a:spcPct val="20000"/>
                </a:spcBef>
                <a:buChar char="•"/>
                <a:defRPr sz="2000">
                  <a:solidFill>
                    <a:schemeClr val="tx1"/>
                  </a:solidFill>
                  <a:latin typeface="Tahoma" panose="020B0604030504040204" pitchFamily="34" charset="0"/>
                </a:defRPr>
              </a:lvl3pPr>
              <a:lvl4pPr marL="1600200" indent="-228600" defTabSz="1042988">
                <a:spcBef>
                  <a:spcPct val="20000"/>
                </a:spcBef>
                <a:buChar char="–"/>
                <a:defRPr sz="2000">
                  <a:solidFill>
                    <a:schemeClr val="tx1"/>
                  </a:solidFill>
                  <a:latin typeface="Tahoma" panose="020B0604030504040204" pitchFamily="34" charset="0"/>
                </a:defRPr>
              </a:lvl4pPr>
              <a:lvl5pPr marL="2057400" indent="-228600" defTabSz="1042988">
                <a:spcBef>
                  <a:spcPct val="20000"/>
                </a:spcBef>
                <a:buChar char="»"/>
                <a:defRPr sz="1600">
                  <a:solidFill>
                    <a:schemeClr val="tx1"/>
                  </a:solidFill>
                  <a:latin typeface="Tahoma" panose="020B0604030504040204" pitchFamily="34" charset="0"/>
                </a:defRPr>
              </a:lvl5pPr>
              <a:lvl6pPr marL="25146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6pPr>
              <a:lvl7pPr marL="29718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7pPr>
              <a:lvl8pPr marL="34290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8pPr>
              <a:lvl9pPr marL="38862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9pPr>
            </a:lstStyle>
            <a:p>
              <a:pPr marL="0" marR="0" lvl="0" indent="0" defTabSz="1042988" eaLnBrk="1" fontAlgn="base" latinLnBrk="0" hangingPunct="1">
                <a:lnSpc>
                  <a:spcPct val="100000"/>
                </a:lnSpc>
                <a:spcBef>
                  <a:spcPct val="0"/>
                </a:spcBef>
                <a:spcAft>
                  <a:spcPct val="0"/>
                </a:spcAft>
                <a:buClrTx/>
                <a:buSzTx/>
                <a:buFontTx/>
                <a:buNone/>
                <a:tabLst/>
                <a:defRPr/>
              </a:pPr>
              <a:endParaRPr kumimoji="0" lang="en-US" altLang="en-US" sz="50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graphicFrame>
          <p:nvGraphicFramePr>
            <p:cNvPr id="56" name="Object 15"/>
            <p:cNvGraphicFramePr>
              <a:graphicFrameLocks noChangeAspect="1"/>
            </p:cNvGraphicFramePr>
            <p:nvPr>
              <p:extLst>
                <p:ext uri="{D42A27DB-BD31-4B8C-83A1-F6EECF244321}">
                  <p14:modId xmlns:p14="http://schemas.microsoft.com/office/powerpoint/2010/main" val="2963085178"/>
                </p:ext>
              </p:extLst>
            </p:nvPr>
          </p:nvGraphicFramePr>
          <p:xfrm>
            <a:off x="1186938" y="2661697"/>
            <a:ext cx="927101" cy="346557"/>
          </p:xfrm>
          <a:graphic>
            <a:graphicData uri="http://schemas.openxmlformats.org/presentationml/2006/ole">
              <mc:AlternateContent xmlns:mc="http://schemas.openxmlformats.org/markup-compatibility/2006">
                <mc:Choice xmlns:v="urn:schemas-microsoft-com:vml" Requires="v">
                  <p:oleObj spid="_x0000_s11838" name="Equation" r:id="rId12" imgW="545626" imgH="203024" progId="Equation.3">
                    <p:embed/>
                  </p:oleObj>
                </mc:Choice>
                <mc:Fallback>
                  <p:oleObj name="Equation" r:id="rId12" imgW="545626" imgH="203024" progId="Equation.3">
                    <p:embed/>
                    <p:pic>
                      <p:nvPicPr>
                        <p:cNvPr id="7186" name="Object 1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86938" y="2661697"/>
                          <a:ext cx="927101" cy="346557"/>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7" name="Object 16"/>
            <p:cNvGraphicFramePr>
              <a:graphicFrameLocks noChangeAspect="1"/>
            </p:cNvGraphicFramePr>
            <p:nvPr>
              <p:extLst>
                <p:ext uri="{D42A27DB-BD31-4B8C-83A1-F6EECF244321}">
                  <p14:modId xmlns:p14="http://schemas.microsoft.com/office/powerpoint/2010/main" val="3553730322"/>
                </p:ext>
              </p:extLst>
            </p:nvPr>
          </p:nvGraphicFramePr>
          <p:xfrm>
            <a:off x="3091938" y="2666444"/>
            <a:ext cx="914400" cy="341810"/>
          </p:xfrm>
          <a:graphic>
            <a:graphicData uri="http://schemas.openxmlformats.org/presentationml/2006/ole">
              <mc:AlternateContent xmlns:mc="http://schemas.openxmlformats.org/markup-compatibility/2006">
                <mc:Choice xmlns:v="urn:schemas-microsoft-com:vml" Requires="v">
                  <p:oleObj spid="_x0000_s11839" name="Equation" r:id="rId14" imgW="545626" imgH="203024" progId="Equation.3">
                    <p:embed/>
                  </p:oleObj>
                </mc:Choice>
                <mc:Fallback>
                  <p:oleObj name="Equation" r:id="rId14" imgW="545626" imgH="203024" progId="Equation.3">
                    <p:embed/>
                    <p:pic>
                      <p:nvPicPr>
                        <p:cNvPr id="7187" name="Object 1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091938" y="2666444"/>
                          <a:ext cx="914400" cy="34181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8" name="Object 17"/>
            <p:cNvGraphicFramePr>
              <a:graphicFrameLocks noChangeAspect="1"/>
            </p:cNvGraphicFramePr>
            <p:nvPr>
              <p:extLst>
                <p:ext uri="{D42A27DB-BD31-4B8C-83A1-F6EECF244321}">
                  <p14:modId xmlns:p14="http://schemas.microsoft.com/office/powerpoint/2010/main" val="714728648"/>
                </p:ext>
              </p:extLst>
            </p:nvPr>
          </p:nvGraphicFramePr>
          <p:xfrm>
            <a:off x="2177538" y="4454046"/>
            <a:ext cx="838200" cy="233368"/>
          </p:xfrm>
          <a:graphic>
            <a:graphicData uri="http://schemas.openxmlformats.org/presentationml/2006/ole">
              <mc:AlternateContent xmlns:mc="http://schemas.openxmlformats.org/markup-compatibility/2006">
                <mc:Choice xmlns:v="urn:schemas-microsoft-com:vml" Requires="v">
                  <p:oleObj spid="_x0000_s11840" name="Equation" r:id="rId16" imgW="291847" imgH="114201" progId="Equation.3">
                    <p:embed/>
                  </p:oleObj>
                </mc:Choice>
                <mc:Fallback>
                  <p:oleObj name="Equation" r:id="rId16" imgW="291847" imgH="114201" progId="Equation.3">
                    <p:embed/>
                    <p:pic>
                      <p:nvPicPr>
                        <p:cNvPr id="7188" name="Object 1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177538" y="4454046"/>
                          <a:ext cx="838200" cy="233368"/>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9" name="Object 18"/>
            <p:cNvGraphicFramePr>
              <a:graphicFrameLocks noChangeAspect="1"/>
            </p:cNvGraphicFramePr>
            <p:nvPr>
              <p:extLst>
                <p:ext uri="{D42A27DB-BD31-4B8C-83A1-F6EECF244321}">
                  <p14:modId xmlns:p14="http://schemas.microsoft.com/office/powerpoint/2010/main" val="616118033"/>
                </p:ext>
              </p:extLst>
            </p:nvPr>
          </p:nvGraphicFramePr>
          <p:xfrm>
            <a:off x="2177538" y="3008254"/>
            <a:ext cx="838200" cy="233375"/>
          </p:xfrm>
          <a:graphic>
            <a:graphicData uri="http://schemas.openxmlformats.org/presentationml/2006/ole">
              <mc:AlternateContent xmlns:mc="http://schemas.openxmlformats.org/markup-compatibility/2006">
                <mc:Choice xmlns:v="urn:schemas-microsoft-com:vml" Requires="v">
                  <p:oleObj spid="_x0000_s11841" name="Equation" r:id="rId18" imgW="291847" imgH="114201" progId="Equation.3">
                    <p:embed/>
                  </p:oleObj>
                </mc:Choice>
                <mc:Fallback>
                  <p:oleObj name="Equation" r:id="rId18" imgW="291847" imgH="114201" progId="Equation.3">
                    <p:embed/>
                    <p:pic>
                      <p:nvPicPr>
                        <p:cNvPr id="7189" name="Object 1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177538" y="3008254"/>
                          <a:ext cx="838200" cy="23337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 name="矩形 8"/>
            <p:cNvSpPr/>
            <p:nvPr/>
          </p:nvSpPr>
          <p:spPr>
            <a:xfrm>
              <a:off x="243981" y="3456006"/>
              <a:ext cx="3915016" cy="707886"/>
            </a:xfrm>
            <a:prstGeom prst="rect">
              <a:avLst/>
            </a:prstGeom>
          </p:spPr>
          <p:txBody>
            <a:bodyPr wrap="square">
              <a:spAutoFit/>
            </a:bodyPr>
            <a:lstStyle/>
            <a:p>
              <a:pPr lvl="0" algn="ctr" fontAlgn="base">
                <a:spcBef>
                  <a:spcPct val="0"/>
                </a:spcBef>
                <a:spcAft>
                  <a:spcPct val="0"/>
                </a:spcAft>
                <a:defRPr/>
              </a:pPr>
              <a:r>
                <a:rPr lang="en-GB" altLang="zh-CN" sz="2000" b="1" kern="0" dirty="0">
                  <a:solidFill>
                    <a:srgbClr val="000000"/>
                  </a:solidFill>
                  <a:latin typeface="Arial" panose="020B0604020202020204" pitchFamily="34" charset="0"/>
                  <a:cs typeface="Arial" panose="020B0604020202020204" pitchFamily="34" charset="0"/>
                </a:rPr>
                <a:t>Discriminative </a:t>
              </a:r>
            </a:p>
            <a:p>
              <a:pPr lvl="0" algn="ctr" fontAlgn="base">
                <a:spcBef>
                  <a:spcPct val="0"/>
                </a:spcBef>
                <a:spcAft>
                  <a:spcPct val="0"/>
                </a:spcAft>
                <a:defRPr/>
              </a:pPr>
              <a:r>
                <a:rPr lang="en-GB" altLang="zh-CN" sz="2000" b="1" kern="0" dirty="0">
                  <a:solidFill>
                    <a:srgbClr val="000000"/>
                  </a:solidFill>
                  <a:latin typeface="Arial" panose="020B0604020202020204" pitchFamily="34" charset="0"/>
                  <a:cs typeface="Arial" panose="020B0604020202020204" pitchFamily="34" charset="0"/>
                </a:rPr>
                <a:t>Probabilistic Classifier</a:t>
              </a:r>
              <a:endParaRPr lang="en-US" altLang="zh-CN" sz="2000" b="1" kern="0" dirty="0">
                <a:solidFill>
                  <a:srgbClr val="000000"/>
                </a:solidFill>
                <a:latin typeface="Arial" panose="020B060402020202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32" name="矩形 31"/>
              <p:cNvSpPr/>
              <p:nvPr/>
            </p:nvSpPr>
            <p:spPr>
              <a:xfrm>
                <a:off x="3407850" y="4570705"/>
                <a:ext cx="512961"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𝑥</m:t>
                          </m:r>
                        </m:e>
                        <m:sub>
                          <m:r>
                            <a:rPr lang="en-US" altLang="zh-CN" sz="2000" i="1">
                              <a:latin typeface="Cambria Math" panose="02040503050406030204" pitchFamily="18" charset="0"/>
                            </a:rPr>
                            <m:t>𝑑</m:t>
                          </m:r>
                        </m:sub>
                      </m:sSub>
                    </m:oMath>
                  </m:oMathPara>
                </a14:m>
                <a:endParaRPr lang="zh-CN" altLang="en-US" sz="2000" dirty="0"/>
              </a:p>
            </p:txBody>
          </p:sp>
        </mc:Choice>
        <mc:Fallback xmlns="">
          <p:sp>
            <p:nvSpPr>
              <p:cNvPr id="32" name="矩形 31"/>
              <p:cNvSpPr>
                <a:spLocks noRot="1" noChangeAspect="1" noMove="1" noResize="1" noEditPoints="1" noAdjustHandles="1" noChangeArrowheads="1" noChangeShapeType="1" noTextEdit="1"/>
              </p:cNvSpPr>
              <p:nvPr/>
            </p:nvSpPr>
            <p:spPr>
              <a:xfrm>
                <a:off x="3407850" y="4570705"/>
                <a:ext cx="512961" cy="400110"/>
              </a:xfrm>
              <a:prstGeom prst="rect">
                <a:avLst/>
              </a:prstGeom>
              <a:blipFill>
                <a:blip r:embed="rId19"/>
                <a:stretch>
                  <a:fillRect b="-153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18394665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Approximate inference: Sampling</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smtClean="0"/>
                  <a:t>Suppose we drew </a:t>
                </a:r>
                <a14:m>
                  <m:oMath xmlns:m="http://schemas.openxmlformats.org/officeDocument/2006/math">
                    <m:r>
                      <a:rPr lang="en-US" altLang="zh-CN" i="1" dirty="0" smtClean="0">
                        <a:latin typeface="Cambria Math" panose="02040503050406030204" pitchFamily="18" charset="0"/>
                      </a:rPr>
                      <m:t>𝑁</m:t>
                    </m:r>
                  </m:oMath>
                </a14:m>
                <a:r>
                  <a:rPr lang="en-US" altLang="zh-CN" dirty="0" smtClean="0"/>
                  <a:t> </a:t>
                </a:r>
                <a:r>
                  <a:rPr lang="en-US" altLang="zh-CN" dirty="0"/>
                  <a:t>samples from the joint samples from the joint </a:t>
                </a:r>
                <a:r>
                  <a:rPr lang="en-US" altLang="zh-CN" dirty="0" smtClean="0"/>
                  <a:t>distribution</a:t>
                </a:r>
              </a:p>
              <a:p>
                <a:r>
                  <a:rPr lang="en-US" altLang="zh-CN" dirty="0"/>
                  <a:t>How do we </a:t>
                </a:r>
                <a:r>
                  <a:rPr lang="en-US" altLang="zh-CN" dirty="0" smtClean="0"/>
                  <a:t>compute </a:t>
                </a:r>
                <a14:m>
                  <m:oMath xmlns:m="http://schemas.openxmlformats.org/officeDocument/2006/math">
                    <m:r>
                      <a:rPr lang="en-US" altLang="zh-CN" b="0" i="1" smtClean="0">
                        <a:latin typeface="Cambria Math" panose="02040503050406030204" pitchFamily="18" charset="0"/>
                      </a:rPr>
                      <m:t>𝑃</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𝑄</m:t>
                        </m:r>
                        <m:r>
                          <a:rPr lang="en-US" altLang="zh-CN" b="0" i="1" smtClean="0">
                            <a:latin typeface="Cambria Math" panose="02040503050406030204" pitchFamily="18" charset="0"/>
                          </a:rPr>
                          <m:t>=</m:t>
                        </m:r>
                        <m:r>
                          <a:rPr lang="en-US" altLang="zh-CN" b="1" i="0" smtClean="0">
                            <a:latin typeface="Cambria Math" panose="02040503050406030204" pitchFamily="18" charset="0"/>
                          </a:rPr>
                          <m:t>𝐪</m:t>
                        </m:r>
                      </m:e>
                      <m:e>
                        <m:r>
                          <a:rPr lang="en-US" altLang="zh-CN" b="0" i="1" smtClean="0">
                            <a:latin typeface="Cambria Math" panose="02040503050406030204" pitchFamily="18" charset="0"/>
                          </a:rPr>
                          <m:t>𝐸</m:t>
                        </m:r>
                        <m:r>
                          <a:rPr lang="en-US" altLang="zh-CN" b="0" i="1" smtClean="0">
                            <a:latin typeface="Cambria Math" panose="02040503050406030204" pitchFamily="18" charset="0"/>
                          </a:rPr>
                          <m:t>=</m:t>
                        </m:r>
                        <m:r>
                          <a:rPr lang="en-US" altLang="zh-CN" b="1" i="0" smtClean="0">
                            <a:latin typeface="Cambria Math" panose="02040503050406030204" pitchFamily="18" charset="0"/>
                          </a:rPr>
                          <m:t>𝐞</m:t>
                        </m:r>
                      </m:e>
                    </m:d>
                    <m:r>
                      <a:rPr lang="en-US" altLang="zh-CN" b="0" i="1" smtClean="0">
                        <a:latin typeface="Cambria Math" panose="02040503050406030204" pitchFamily="18" charset="0"/>
                      </a:rPr>
                      <m:t>?</m:t>
                    </m:r>
                  </m:oMath>
                </a14:m>
                <a:endParaRPr lang="en-US" altLang="zh-CN" dirty="0" smtClean="0"/>
              </a:p>
              <a:p>
                <a:endParaRPr lang="en-US" altLang="zh-CN" dirty="0"/>
              </a:p>
              <a:p>
                <a:endParaRPr lang="en-US" altLang="zh-CN" dirty="0" smtClean="0"/>
              </a:p>
              <a:p>
                <a:endParaRPr lang="en-US" altLang="zh-CN" dirty="0"/>
              </a:p>
              <a:p>
                <a:r>
                  <a:rPr lang="en-US" altLang="zh-CN" dirty="0"/>
                  <a:t>Other approximate </a:t>
                </a:r>
                <a:r>
                  <a:rPr lang="en-US" altLang="zh-CN" dirty="0" smtClean="0"/>
                  <a:t>inference methods</a:t>
                </a:r>
              </a:p>
              <a:p>
                <a:pPr lvl="1"/>
                <a:r>
                  <a:rPr lang="en-US" altLang="zh-CN" dirty="0"/>
                  <a:t>Belief propagation</a:t>
                </a: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12/16/2020</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50</a:t>
            </a:fld>
            <a:endParaRPr lang="en-US"/>
          </a:p>
        </p:txBody>
      </p:sp>
      <mc:AlternateContent xmlns:mc="http://schemas.openxmlformats.org/markup-compatibility/2006" xmlns:a14="http://schemas.microsoft.com/office/drawing/2010/main">
        <mc:Choice Requires="a14">
          <p:sp>
            <p:nvSpPr>
              <p:cNvPr id="7" name="文本框 6"/>
              <p:cNvSpPr txBox="1"/>
              <p:nvPr/>
            </p:nvSpPr>
            <p:spPr>
              <a:xfrm>
                <a:off x="802029" y="2394623"/>
                <a:ext cx="7542321" cy="76899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rPr>
                        <m:t>𝑃</m:t>
                      </m:r>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𝑄</m:t>
                          </m:r>
                          <m:r>
                            <a:rPr lang="en-US" altLang="zh-CN" sz="2400" b="0" i="1" smtClean="0">
                              <a:latin typeface="Cambria Math" panose="02040503050406030204" pitchFamily="18" charset="0"/>
                            </a:rPr>
                            <m:t>=</m:t>
                          </m:r>
                          <m:r>
                            <a:rPr lang="en-US" altLang="zh-CN" sz="2400" b="1" i="0" smtClean="0">
                              <a:latin typeface="Cambria Math" panose="02040503050406030204" pitchFamily="18" charset="0"/>
                            </a:rPr>
                            <m:t>𝐪</m:t>
                          </m:r>
                        </m:e>
                        <m:e>
                          <m:r>
                            <a:rPr lang="en-US" altLang="zh-CN" sz="2400" b="0" i="1" smtClean="0">
                              <a:latin typeface="Cambria Math" panose="02040503050406030204" pitchFamily="18" charset="0"/>
                            </a:rPr>
                            <m:t>𝐸</m:t>
                          </m:r>
                          <m:r>
                            <a:rPr lang="en-US" altLang="zh-CN" sz="2400" b="0" i="1" smtClean="0">
                              <a:latin typeface="Cambria Math" panose="02040503050406030204" pitchFamily="18" charset="0"/>
                            </a:rPr>
                            <m:t>=</m:t>
                          </m:r>
                          <m:r>
                            <a:rPr lang="en-US" altLang="zh-CN" sz="2400" b="1" i="0" smtClean="0">
                              <a:latin typeface="Cambria Math" panose="02040503050406030204" pitchFamily="18" charset="0"/>
                            </a:rPr>
                            <m:t>𝐞</m:t>
                          </m:r>
                        </m:e>
                      </m:d>
                      <m:r>
                        <a:rPr lang="en-US" altLang="zh-CN" sz="2400" b="0" i="1" smtClean="0">
                          <a:latin typeface="Cambria Math" panose="02040503050406030204" pitchFamily="18" charset="0"/>
                        </a:rPr>
                        <m:t>=</m:t>
                      </m:r>
                      <m:f>
                        <m:fPr>
                          <m:ctrlPr>
                            <a:rPr lang="en-US" altLang="zh-CN" sz="2400" b="0" i="1" smtClean="0">
                              <a:latin typeface="Cambria Math" panose="02040503050406030204" pitchFamily="18" charset="0"/>
                            </a:rPr>
                          </m:ctrlPr>
                        </m:fPr>
                        <m:num>
                          <m:r>
                            <a:rPr lang="en-US" altLang="zh-CN" sz="2400" b="0" i="1" smtClean="0">
                              <a:latin typeface="Cambria Math" panose="02040503050406030204" pitchFamily="18" charset="0"/>
                            </a:rPr>
                            <m:t>𝑃</m:t>
                          </m:r>
                          <m:r>
                            <a:rPr lang="en-US" altLang="zh-CN" sz="2400" b="0" i="1" smtClean="0">
                              <a:latin typeface="Cambria Math" panose="02040503050406030204" pitchFamily="18" charset="0"/>
                            </a:rPr>
                            <m:t>(</m:t>
                          </m:r>
                          <m:r>
                            <a:rPr lang="en-US" altLang="zh-CN" sz="2400" b="1" i="0" smtClean="0">
                              <a:latin typeface="Cambria Math" panose="02040503050406030204" pitchFamily="18" charset="0"/>
                            </a:rPr>
                            <m:t>𝐪</m:t>
                          </m:r>
                          <m:r>
                            <a:rPr lang="en-US" altLang="zh-CN" sz="2400" b="0" i="1" smtClean="0">
                              <a:latin typeface="Cambria Math" panose="02040503050406030204" pitchFamily="18" charset="0"/>
                            </a:rPr>
                            <m:t>,</m:t>
                          </m:r>
                          <m:r>
                            <a:rPr lang="en-US" altLang="zh-CN" sz="2400" b="1" i="0" smtClean="0">
                              <a:latin typeface="Cambria Math" panose="02040503050406030204" pitchFamily="18" charset="0"/>
                            </a:rPr>
                            <m:t>𝐞</m:t>
                          </m:r>
                          <m:r>
                            <a:rPr lang="en-US" altLang="zh-CN" sz="2400" b="0" i="1" smtClean="0">
                              <a:latin typeface="Cambria Math" panose="02040503050406030204" pitchFamily="18" charset="0"/>
                            </a:rPr>
                            <m:t>)</m:t>
                          </m:r>
                        </m:num>
                        <m:den>
                          <m:r>
                            <a:rPr lang="en-US" altLang="zh-CN" sz="2400" b="0" i="1" smtClean="0">
                              <a:latin typeface="Cambria Math" panose="02040503050406030204" pitchFamily="18" charset="0"/>
                            </a:rPr>
                            <m:t>𝑃</m:t>
                          </m:r>
                          <m:r>
                            <a:rPr lang="en-US" altLang="zh-CN" sz="2400" b="0" i="1" smtClean="0">
                              <a:latin typeface="Cambria Math" panose="02040503050406030204" pitchFamily="18" charset="0"/>
                            </a:rPr>
                            <m:t>(</m:t>
                          </m:r>
                          <m:r>
                            <a:rPr lang="en-US" altLang="zh-CN" sz="2400" b="1" i="0" smtClean="0">
                              <a:latin typeface="Cambria Math" panose="02040503050406030204" pitchFamily="18" charset="0"/>
                            </a:rPr>
                            <m:t>𝐞</m:t>
                          </m:r>
                          <m:r>
                            <a:rPr lang="en-US" altLang="zh-CN" sz="2400" b="0" i="1" smtClean="0">
                              <a:latin typeface="Cambria Math" panose="02040503050406030204" pitchFamily="18" charset="0"/>
                            </a:rPr>
                            <m:t>)</m:t>
                          </m:r>
                        </m:den>
                      </m:f>
                      <m:r>
                        <a:rPr lang="en-US" altLang="zh-CN" sz="2400" b="0" i="1" smtClean="0">
                          <a:latin typeface="Cambria Math" panose="02040503050406030204" pitchFamily="18" charset="0"/>
                          <a:ea typeface="Cambria Math" panose="02040503050406030204" pitchFamily="18" charset="0"/>
                        </a:rPr>
                        <m:t>≈</m:t>
                      </m:r>
                      <m:f>
                        <m:fPr>
                          <m:ctrlPr>
                            <a:rPr lang="en-US" altLang="zh-CN" sz="2400" b="0" i="1" smtClean="0">
                              <a:latin typeface="Cambria Math" panose="02040503050406030204" pitchFamily="18" charset="0"/>
                              <a:ea typeface="Cambria Math" panose="02040503050406030204" pitchFamily="18" charset="0"/>
                            </a:rPr>
                          </m:ctrlPr>
                        </m:fPr>
                        <m:num>
                          <m:r>
                            <a:rPr lang="en-US" altLang="zh-CN" sz="2400" b="0" i="1" smtClean="0">
                              <a:latin typeface="Cambria Math" panose="02040503050406030204" pitchFamily="18" charset="0"/>
                              <a:ea typeface="Cambria Math" panose="02040503050406030204" pitchFamily="18" charset="0"/>
                            </a:rPr>
                            <m:t># </m:t>
                          </m:r>
                          <m:r>
                            <a:rPr lang="en-US" altLang="zh-CN" sz="2400" b="0" i="1" smtClean="0">
                              <a:latin typeface="Cambria Math" panose="02040503050406030204" pitchFamily="18" charset="0"/>
                              <a:ea typeface="Cambria Math" panose="02040503050406030204" pitchFamily="18" charset="0"/>
                            </a:rPr>
                            <m:t>𝑜𝑓</m:t>
                          </m:r>
                          <m:r>
                            <a:rPr lang="en-US" altLang="zh-CN" sz="2400" b="0" i="1" smtClean="0">
                              <a:latin typeface="Cambria Math" panose="02040503050406030204" pitchFamily="18" charset="0"/>
                              <a:ea typeface="Cambria Math" panose="02040503050406030204" pitchFamily="18" charset="0"/>
                            </a:rPr>
                            <m:t> </m:t>
                          </m:r>
                          <m:r>
                            <a:rPr lang="en-US" altLang="zh-CN" sz="2400" b="0" i="1" smtClean="0">
                              <a:latin typeface="Cambria Math" panose="02040503050406030204" pitchFamily="18" charset="0"/>
                              <a:ea typeface="Cambria Math" panose="02040503050406030204" pitchFamily="18" charset="0"/>
                            </a:rPr>
                            <m:t>𝑡𝑖𝑚𝑒𝑠</m:t>
                          </m:r>
                          <m:r>
                            <a:rPr lang="en-US" altLang="zh-CN" sz="2400" b="0" i="1" smtClean="0">
                              <a:latin typeface="Cambria Math" panose="02040503050406030204" pitchFamily="18" charset="0"/>
                              <a:ea typeface="Cambria Math" panose="02040503050406030204" pitchFamily="18" charset="0"/>
                            </a:rPr>
                            <m:t> </m:t>
                          </m:r>
                          <m:r>
                            <a:rPr lang="en-US" altLang="zh-CN" sz="2400" b="1" i="0" smtClean="0">
                              <a:latin typeface="Cambria Math" panose="02040503050406030204" pitchFamily="18" charset="0"/>
                              <a:ea typeface="Cambria Math" panose="02040503050406030204" pitchFamily="18" charset="0"/>
                            </a:rPr>
                            <m:t>𝐪</m:t>
                          </m:r>
                          <m:r>
                            <a:rPr lang="en-US" altLang="zh-CN" sz="2400" b="0" i="1" smtClean="0">
                              <a:latin typeface="Cambria Math" panose="02040503050406030204" pitchFamily="18" charset="0"/>
                              <a:ea typeface="Cambria Math" panose="02040503050406030204" pitchFamily="18" charset="0"/>
                            </a:rPr>
                            <m:t> </m:t>
                          </m:r>
                          <m:r>
                            <a:rPr lang="en-US" altLang="zh-CN" sz="2400" b="0" i="1" smtClean="0">
                              <a:latin typeface="Cambria Math" panose="02040503050406030204" pitchFamily="18" charset="0"/>
                              <a:ea typeface="Cambria Math" panose="02040503050406030204" pitchFamily="18" charset="0"/>
                            </a:rPr>
                            <m:t>𝑎𝑛𝑑</m:t>
                          </m:r>
                          <m:r>
                            <a:rPr lang="en-US" altLang="zh-CN" sz="2400" b="0" i="1" smtClean="0">
                              <a:latin typeface="Cambria Math" panose="02040503050406030204" pitchFamily="18" charset="0"/>
                              <a:ea typeface="Cambria Math" panose="02040503050406030204" pitchFamily="18" charset="0"/>
                            </a:rPr>
                            <m:t> </m:t>
                          </m:r>
                          <m:r>
                            <a:rPr lang="en-US" altLang="zh-CN" sz="2400" b="1" i="0" smtClean="0">
                              <a:latin typeface="Cambria Math" panose="02040503050406030204" pitchFamily="18" charset="0"/>
                              <a:ea typeface="Cambria Math" panose="02040503050406030204" pitchFamily="18" charset="0"/>
                            </a:rPr>
                            <m:t>𝐞</m:t>
                          </m:r>
                          <m:r>
                            <a:rPr lang="en-US" altLang="zh-CN" sz="2400" b="0" i="1" smtClean="0">
                              <a:latin typeface="Cambria Math" panose="02040503050406030204" pitchFamily="18" charset="0"/>
                              <a:ea typeface="Cambria Math" panose="02040503050406030204" pitchFamily="18" charset="0"/>
                            </a:rPr>
                            <m:t> </m:t>
                          </m:r>
                          <m:r>
                            <a:rPr lang="en-US" altLang="zh-CN" sz="2400" b="0" i="1" smtClean="0">
                              <a:latin typeface="Cambria Math" panose="02040503050406030204" pitchFamily="18" charset="0"/>
                              <a:ea typeface="Cambria Math" panose="02040503050406030204" pitchFamily="18" charset="0"/>
                            </a:rPr>
                            <m:t>h𝑎𝑝𝑝𝑒𝑛</m:t>
                          </m:r>
                        </m:num>
                        <m:den>
                          <m:r>
                            <a:rPr lang="en-US" altLang="zh-CN" sz="2400" b="0" i="1" smtClean="0">
                              <a:latin typeface="Cambria Math" panose="02040503050406030204" pitchFamily="18" charset="0"/>
                              <a:ea typeface="Cambria Math" panose="02040503050406030204" pitchFamily="18" charset="0"/>
                            </a:rPr>
                            <m:t># </m:t>
                          </m:r>
                          <m:r>
                            <a:rPr lang="en-US" altLang="zh-CN" sz="2400" b="0" i="1" smtClean="0">
                              <a:latin typeface="Cambria Math" panose="02040503050406030204" pitchFamily="18" charset="0"/>
                              <a:ea typeface="Cambria Math" panose="02040503050406030204" pitchFamily="18" charset="0"/>
                            </a:rPr>
                            <m:t>𝑜𝑓</m:t>
                          </m:r>
                          <m:r>
                            <a:rPr lang="en-US" altLang="zh-CN" sz="2400" b="0" i="1" smtClean="0">
                              <a:latin typeface="Cambria Math" panose="02040503050406030204" pitchFamily="18" charset="0"/>
                              <a:ea typeface="Cambria Math" panose="02040503050406030204" pitchFamily="18" charset="0"/>
                            </a:rPr>
                            <m:t> </m:t>
                          </m:r>
                          <m:r>
                            <a:rPr lang="en-US" altLang="zh-CN" sz="2400" b="1" i="0" smtClean="0">
                              <a:latin typeface="Cambria Math" panose="02040503050406030204" pitchFamily="18" charset="0"/>
                              <a:ea typeface="Cambria Math" panose="02040503050406030204" pitchFamily="18" charset="0"/>
                            </a:rPr>
                            <m:t>𝐞</m:t>
                          </m:r>
                          <m:r>
                            <a:rPr lang="en-US" altLang="zh-CN" sz="2400" b="0" i="1" smtClean="0">
                              <a:latin typeface="Cambria Math" panose="02040503050406030204" pitchFamily="18" charset="0"/>
                              <a:ea typeface="Cambria Math" panose="02040503050406030204" pitchFamily="18" charset="0"/>
                            </a:rPr>
                            <m:t> </m:t>
                          </m:r>
                          <m:r>
                            <a:rPr lang="en-US" altLang="zh-CN" sz="2400" b="0" i="1" smtClean="0">
                              <a:latin typeface="Cambria Math" panose="02040503050406030204" pitchFamily="18" charset="0"/>
                              <a:ea typeface="Cambria Math" panose="02040503050406030204" pitchFamily="18" charset="0"/>
                            </a:rPr>
                            <m:t>h𝑎𝑝𝑝𝑒𝑛</m:t>
                          </m:r>
                        </m:den>
                      </m:f>
                    </m:oMath>
                  </m:oMathPara>
                </a14:m>
                <a:endParaRPr lang="zh-CN" altLang="en-US" dirty="0"/>
              </a:p>
            </p:txBody>
          </p:sp>
        </mc:Choice>
        <mc:Fallback xmlns="">
          <p:sp>
            <p:nvSpPr>
              <p:cNvPr id="7" name="文本框 6"/>
              <p:cNvSpPr txBox="1">
                <a:spLocks noRot="1" noChangeAspect="1" noMove="1" noResize="1" noEditPoints="1" noAdjustHandles="1" noChangeArrowheads="1" noChangeShapeType="1" noTextEdit="1"/>
              </p:cNvSpPr>
              <p:nvPr/>
            </p:nvSpPr>
            <p:spPr>
              <a:xfrm>
                <a:off x="802029" y="2394623"/>
                <a:ext cx="7542321" cy="768993"/>
              </a:xfrm>
              <a:prstGeom prst="rect">
                <a:avLst/>
              </a:prstGeom>
              <a:blipFill>
                <a:blip r:embed="rId3"/>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03458400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The </a:t>
            </a:r>
            <a:r>
              <a:rPr lang="en-US" altLang="zh-CN" dirty="0" smtClean="0"/>
              <a:t>expected value </a:t>
            </a:r>
            <a:r>
              <a:rPr lang="en-US" altLang="zh-CN" dirty="0"/>
              <a:t>of a </a:t>
            </a:r>
            <a:r>
              <a:rPr lang="en-US" altLang="zh-CN" dirty="0" smtClean="0"/>
              <a:t>function</a:t>
            </a:r>
            <a:endParaRPr lang="zh-CN" altLang="en-US" dirty="0"/>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p:txBody>
              <a:bodyPr/>
              <a:lstStyle/>
              <a:p>
                <a:r>
                  <a:rPr lang="zh-CN" altLang="zh-CN" dirty="0" smtClean="0"/>
                  <a:t>Let </a:t>
                </a:r>
                <a14:m>
                  <m:oMath xmlns:m="http://schemas.openxmlformats.org/officeDocument/2006/math">
                    <m:r>
                      <a:rPr lang="zh-CN" altLang="zh-CN" i="1" dirty="0" smtClean="0">
                        <a:latin typeface="Cambria Math" panose="02040503050406030204" pitchFamily="18" charset="0"/>
                      </a:rPr>
                      <m:t>𝑋</m:t>
                    </m:r>
                  </m:oMath>
                </a14:m>
                <a:r>
                  <a:rPr lang="zh-CN" altLang="zh-CN" dirty="0"/>
                  <a:t> be a random variable whose PDF is </a:t>
                </a:r>
                <a14:m>
                  <m:oMath xmlns:m="http://schemas.openxmlformats.org/officeDocument/2006/math">
                    <m:r>
                      <a:rPr lang="en-US" altLang="zh-CN" b="0" i="1" dirty="0" smtClean="0">
                        <a:latin typeface="Cambria Math" panose="02040503050406030204" pitchFamily="18" charset="0"/>
                      </a:rPr>
                      <m:t>𝑞</m:t>
                    </m:r>
                    <m:r>
                      <a:rPr lang="zh-CN" altLang="zh-CN" i="1" dirty="0" smtClean="0">
                        <a:latin typeface="Cambria Math" panose="02040503050406030204" pitchFamily="18" charset="0"/>
                      </a:rPr>
                      <m:t>(</m:t>
                    </m:r>
                    <m:r>
                      <a:rPr lang="zh-CN" altLang="zh-CN" i="1" dirty="0" smtClean="0">
                        <a:latin typeface="Cambria Math" panose="02040503050406030204" pitchFamily="18" charset="0"/>
                      </a:rPr>
                      <m:t>𝑥</m:t>
                    </m:r>
                    <m:r>
                      <a:rPr lang="zh-CN" altLang="zh-CN" i="1" dirty="0" smtClean="0">
                        <a:latin typeface="Cambria Math" panose="02040503050406030204" pitchFamily="18" charset="0"/>
                      </a:rPr>
                      <m:t>)</m:t>
                    </m:r>
                  </m:oMath>
                </a14:m>
                <a:r>
                  <a:rPr lang="zh-CN" altLang="zh-CN" dirty="0" smtClean="0"/>
                  <a:t>, </a:t>
                </a:r>
                <a:r>
                  <a:rPr lang="zh-CN" altLang="zh-CN" dirty="0"/>
                  <a:t>and </a:t>
                </a:r>
                <a14:m>
                  <m:oMath xmlns:m="http://schemas.openxmlformats.org/officeDocument/2006/math">
                    <m:r>
                      <a:rPr lang="zh-CN" altLang="zh-CN" i="1" dirty="0" smtClean="0">
                        <a:latin typeface="Cambria Math" panose="02040503050406030204" pitchFamily="18" charset="0"/>
                      </a:rPr>
                      <m:t>𝑔</m:t>
                    </m:r>
                  </m:oMath>
                </a14:m>
                <a:r>
                  <a:rPr lang="zh-CN" altLang="zh-CN" dirty="0"/>
                  <a:t> a function of random variable </a:t>
                </a:r>
                <a14:m>
                  <m:oMath xmlns:m="http://schemas.openxmlformats.org/officeDocument/2006/math">
                    <m:r>
                      <a:rPr lang="zh-CN" altLang="zh-CN" i="1" dirty="0" smtClean="0">
                        <a:latin typeface="Cambria Math" panose="02040503050406030204" pitchFamily="18" charset="0"/>
                      </a:rPr>
                      <m:t>𝑋</m:t>
                    </m:r>
                  </m:oMath>
                </a14:m>
                <a:r>
                  <a:rPr lang="zh-CN" altLang="zh-CN" dirty="0"/>
                  <a:t>. </a:t>
                </a:r>
                <a:endParaRPr lang="en-US" altLang="zh-CN" dirty="0" smtClean="0"/>
              </a:p>
              <a:p>
                <a:r>
                  <a:rPr lang="en-US" altLang="zh-CN" dirty="0" smtClean="0"/>
                  <a:t>The expected value of </a:t>
                </a:r>
                <a14:m>
                  <m:oMath xmlns:m="http://schemas.openxmlformats.org/officeDocument/2006/math">
                    <m:r>
                      <a:rPr lang="en-US" altLang="zh-CN" b="0" i="1" dirty="0" smtClean="0">
                        <a:latin typeface="Cambria Math" panose="02040503050406030204" pitchFamily="18" charset="0"/>
                      </a:rPr>
                      <m:t>𝑔</m:t>
                    </m:r>
                    <m:r>
                      <a:rPr lang="zh-CN" altLang="zh-CN" i="1" dirty="0">
                        <a:latin typeface="Cambria Math" panose="02040503050406030204" pitchFamily="18" charset="0"/>
                      </a:rPr>
                      <m:t>(</m:t>
                    </m:r>
                    <m:r>
                      <a:rPr lang="zh-CN" altLang="zh-CN" i="1" dirty="0">
                        <a:latin typeface="Cambria Math" panose="02040503050406030204" pitchFamily="18" charset="0"/>
                      </a:rPr>
                      <m:t>𝑥</m:t>
                    </m:r>
                    <m:r>
                      <a:rPr lang="zh-CN" altLang="zh-CN" i="1" dirty="0">
                        <a:latin typeface="Cambria Math" panose="02040503050406030204" pitchFamily="18" charset="0"/>
                      </a:rPr>
                      <m:t>)</m:t>
                    </m:r>
                  </m:oMath>
                </a14:m>
                <a:r>
                  <a:rPr lang="zh-CN" altLang="en-US" dirty="0" smtClean="0"/>
                  <a:t> </a:t>
                </a:r>
                <a:r>
                  <a:rPr lang="en-US" altLang="zh-CN" dirty="0" smtClean="0"/>
                  <a:t>is</a:t>
                </a:r>
              </a:p>
              <a:p>
                <a:pPr algn="ctr"/>
                <a:endParaRPr lang="zh-CN" altLang="en-US" dirty="0"/>
              </a:p>
            </p:txBody>
          </p:sp>
        </mc:Choice>
        <mc:Fallback>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r="-2584"/>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12/17/2020</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51</a:t>
            </a:fld>
            <a:endParaRPr lang="en-US"/>
          </a:p>
        </p:txBody>
      </p:sp>
      <mc:AlternateContent xmlns:mc="http://schemas.openxmlformats.org/markup-compatibility/2006" xmlns:a14="http://schemas.microsoft.com/office/drawing/2010/main">
        <mc:Choice Requires="a14">
          <p:sp>
            <p:nvSpPr>
              <p:cNvPr id="8" name="矩形 7"/>
              <p:cNvSpPr/>
              <p:nvPr/>
            </p:nvSpPr>
            <p:spPr>
              <a:xfrm>
                <a:off x="1761644" y="2350884"/>
                <a:ext cx="5672963" cy="95513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sz="2400" i="1" smtClean="0">
                          <a:latin typeface="Cambria Math" panose="02040503050406030204" pitchFamily="18" charset="0"/>
                        </a:rPr>
                        <m:t>𝐸</m:t>
                      </m:r>
                      <m:d>
                        <m:dPr>
                          <m:begChr m:val="["/>
                          <m:endChr m:val="]"/>
                          <m:ctrlPr>
                            <a:rPr lang="en-US" altLang="zh-CN" sz="2400" i="1">
                              <a:latin typeface="Cambria Math" panose="02040503050406030204" pitchFamily="18" charset="0"/>
                            </a:rPr>
                          </m:ctrlPr>
                        </m:dPr>
                        <m:e>
                          <m:r>
                            <a:rPr lang="en-US" altLang="zh-CN" sz="2400" i="1">
                              <a:latin typeface="Cambria Math" panose="02040503050406030204" pitchFamily="18" charset="0"/>
                            </a:rPr>
                            <m:t>𝑔</m:t>
                          </m:r>
                          <m:r>
                            <a:rPr lang="en-US" altLang="zh-CN" sz="2400" i="1">
                              <a:latin typeface="Cambria Math" panose="02040503050406030204" pitchFamily="18" charset="0"/>
                            </a:rPr>
                            <m:t>(</m:t>
                          </m:r>
                          <m:r>
                            <a:rPr lang="en-US" altLang="zh-CN" sz="2400" i="1">
                              <a:latin typeface="Cambria Math" panose="02040503050406030204" pitchFamily="18" charset="0"/>
                            </a:rPr>
                            <m:t>𝑋</m:t>
                          </m:r>
                          <m:r>
                            <a:rPr lang="en-US" altLang="zh-CN" sz="2400" i="1">
                              <a:latin typeface="Cambria Math" panose="02040503050406030204" pitchFamily="18" charset="0"/>
                            </a:rPr>
                            <m:t>)</m:t>
                          </m:r>
                        </m:e>
                      </m:d>
                      <m:r>
                        <a:rPr lang="en-US" altLang="zh-CN" sz="2400" i="1">
                          <a:latin typeface="Cambria Math" panose="02040503050406030204" pitchFamily="18" charset="0"/>
                        </a:rPr>
                        <m:t>=</m:t>
                      </m:r>
                      <m:nary>
                        <m:naryPr>
                          <m:ctrlPr>
                            <a:rPr lang="en-US" altLang="zh-CN" sz="2400" i="1">
                              <a:latin typeface="Cambria Math" panose="02040503050406030204" pitchFamily="18" charset="0"/>
                            </a:rPr>
                          </m:ctrlPr>
                        </m:naryPr>
                        <m:sub>
                          <m:r>
                            <m:rPr>
                              <m:brk m:alnAt="23"/>
                            </m:rPr>
                            <a:rPr lang="en-US" altLang="zh-CN" sz="2400" i="1">
                              <a:latin typeface="Cambria Math" panose="02040503050406030204" pitchFamily="18" charset="0"/>
                            </a:rPr>
                            <m:t>𝑥</m:t>
                          </m:r>
                        </m:sub>
                        <m:sup/>
                        <m:e>
                          <m:r>
                            <a:rPr lang="en-US" altLang="zh-CN" sz="2400" i="1">
                              <a:latin typeface="Cambria Math" panose="02040503050406030204" pitchFamily="18" charset="0"/>
                            </a:rPr>
                            <m:t>𝑔</m:t>
                          </m:r>
                          <m:d>
                            <m:dPr>
                              <m:ctrlPr>
                                <a:rPr lang="en-US" altLang="zh-CN" sz="2400" i="1">
                                  <a:latin typeface="Cambria Math" panose="02040503050406030204" pitchFamily="18" charset="0"/>
                                </a:rPr>
                              </m:ctrlPr>
                            </m:dPr>
                            <m:e>
                              <m:r>
                                <a:rPr lang="en-US" altLang="zh-CN" sz="2400" i="1">
                                  <a:latin typeface="Cambria Math" panose="02040503050406030204" pitchFamily="18" charset="0"/>
                                </a:rPr>
                                <m:t>𝑥</m:t>
                              </m:r>
                            </m:e>
                          </m:d>
                          <m:r>
                            <a:rPr lang="en-US" altLang="zh-CN" sz="2400" b="0" i="1" smtClean="0">
                              <a:latin typeface="Cambria Math" panose="02040503050406030204" pitchFamily="18" charset="0"/>
                            </a:rPr>
                            <m:t>𝑞</m:t>
                          </m:r>
                          <m:d>
                            <m:dPr>
                              <m:ctrlPr>
                                <a:rPr lang="en-US" altLang="zh-CN" sz="2400" i="1">
                                  <a:latin typeface="Cambria Math" panose="02040503050406030204" pitchFamily="18" charset="0"/>
                                </a:rPr>
                              </m:ctrlPr>
                            </m:dPr>
                            <m:e>
                              <m:r>
                                <a:rPr lang="en-US" altLang="zh-CN" sz="2400" i="1">
                                  <a:latin typeface="Cambria Math" panose="02040503050406030204" pitchFamily="18" charset="0"/>
                                </a:rPr>
                                <m:t>𝑥</m:t>
                              </m:r>
                            </m:e>
                          </m:d>
                          <m:r>
                            <a:rPr lang="en-US" altLang="zh-CN" sz="2400" i="1">
                              <a:latin typeface="Cambria Math" panose="02040503050406030204" pitchFamily="18" charset="0"/>
                            </a:rPr>
                            <m:t>𝑑𝑥</m:t>
                          </m:r>
                        </m:e>
                      </m:nary>
                      <m:r>
                        <a:rPr lang="en-US" altLang="zh-CN" sz="240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𝐸</m:t>
                          </m:r>
                        </m:e>
                        <m:sub>
                          <m:r>
                            <a:rPr lang="en-US" altLang="zh-CN" sz="2400" b="0" i="1" smtClean="0">
                              <a:latin typeface="Cambria Math" panose="02040503050406030204" pitchFamily="18" charset="0"/>
                            </a:rPr>
                            <m:t>𝑋</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𝑞</m:t>
                          </m:r>
                        </m:sub>
                      </m:sSub>
                      <m:d>
                        <m:dPr>
                          <m:begChr m:val="["/>
                          <m:endChr m:val="]"/>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𝑔</m:t>
                          </m:r>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𝑋</m:t>
                              </m:r>
                            </m:e>
                          </m:d>
                        </m:e>
                      </m:d>
                    </m:oMath>
                  </m:oMathPara>
                </a14:m>
                <a:endParaRPr lang="zh-CN" altLang="en-US" sz="2400" dirty="0"/>
              </a:p>
            </p:txBody>
          </p:sp>
        </mc:Choice>
        <mc:Fallback xmlns="">
          <p:sp>
            <p:nvSpPr>
              <p:cNvPr id="8" name="矩形 7"/>
              <p:cNvSpPr>
                <a:spLocks noRot="1" noChangeAspect="1" noMove="1" noResize="1" noEditPoints="1" noAdjustHandles="1" noChangeArrowheads="1" noChangeShapeType="1" noTextEdit="1"/>
              </p:cNvSpPr>
              <p:nvPr/>
            </p:nvSpPr>
            <p:spPr>
              <a:xfrm>
                <a:off x="1761644" y="2350884"/>
                <a:ext cx="5672963" cy="955133"/>
              </a:xfrm>
              <a:prstGeom prst="rect">
                <a:avLst/>
              </a:prstGeom>
              <a:blipFill>
                <a:blip r:embed="rId3"/>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16176281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Jensen’s inequality</a:t>
            </a:r>
            <a:endParaRPr lang="zh-CN" altLang="en-US" dirty="0"/>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p:txBody>
              <a:bodyPr>
                <a:normAutofit/>
              </a:bodyPr>
              <a:lstStyle/>
              <a:p>
                <a:r>
                  <a:rPr lang="en-US" altLang="zh-CN" dirty="0" smtClean="0"/>
                  <a:t>Finite Form: Suppose </a:t>
                </a:r>
                <a14:m>
                  <m:oMath xmlns:m="http://schemas.openxmlformats.org/officeDocument/2006/math">
                    <m:r>
                      <a:rPr lang="en-US" altLang="zh-CN" i="1" dirty="0" smtClean="0">
                        <a:latin typeface="Cambria Math" panose="02040503050406030204" pitchFamily="18" charset="0"/>
                      </a:rPr>
                      <m:t>𝑓</m:t>
                    </m:r>
                  </m:oMath>
                </a14:m>
                <a:r>
                  <a:rPr lang="en-US" altLang="zh-CN" dirty="0" smtClean="0"/>
                  <a:t> </a:t>
                </a:r>
                <a:r>
                  <a:rPr lang="en-US" altLang="zh-CN" dirty="0" smtClean="0"/>
                  <a:t>is a real  concave function, number </a:t>
                </a:r>
                <a14:m>
                  <m:oMath xmlns:m="http://schemas.openxmlformats.org/officeDocument/2006/math">
                    <m:sSub>
                      <m:sSubPr>
                        <m:ctrlPr>
                          <a:rPr lang="en-US" altLang="zh-CN" b="0" i="1" dirty="0" smtClean="0">
                            <a:latin typeface="Cambria Math" panose="02040503050406030204" pitchFamily="18" charset="0"/>
                          </a:rPr>
                        </m:ctrlPr>
                      </m:sSubPr>
                      <m:e>
                        <m:r>
                          <a:rPr lang="en-US" altLang="zh-CN" i="1" dirty="0" smtClean="0">
                            <a:latin typeface="Cambria Math" panose="02040503050406030204" pitchFamily="18" charset="0"/>
                          </a:rPr>
                          <m:t>𝑥</m:t>
                        </m:r>
                      </m:e>
                      <m:sub>
                        <m:r>
                          <a:rPr lang="en-US" altLang="zh-CN" i="1" dirty="0" smtClean="0">
                            <a:latin typeface="Cambria Math" panose="02040503050406030204" pitchFamily="18" charset="0"/>
                          </a:rPr>
                          <m:t>1</m:t>
                        </m:r>
                      </m:sub>
                    </m:sSub>
                    <m:r>
                      <a:rPr lang="en-US" altLang="zh-CN" i="1" dirty="0" smtClean="0">
                        <a:latin typeface="Cambria Math" panose="02040503050406030204" pitchFamily="18" charset="0"/>
                      </a:rPr>
                      <m:t>, </m:t>
                    </m:r>
                    <m:sSub>
                      <m:sSubPr>
                        <m:ctrlPr>
                          <a:rPr lang="en-US" altLang="zh-CN" b="0" i="1" dirty="0" smtClean="0">
                            <a:latin typeface="Cambria Math" panose="02040503050406030204" pitchFamily="18" charset="0"/>
                          </a:rPr>
                        </m:ctrlPr>
                      </m:sSubPr>
                      <m:e>
                        <m:r>
                          <a:rPr lang="en-US" altLang="zh-CN" i="1" dirty="0" smtClean="0">
                            <a:latin typeface="Cambria Math" panose="02040503050406030204" pitchFamily="18" charset="0"/>
                          </a:rPr>
                          <m:t>𝑥</m:t>
                        </m:r>
                      </m:e>
                      <m:sub>
                        <m:r>
                          <a:rPr lang="en-US" altLang="zh-CN" i="1" dirty="0" smtClean="0">
                            <a:latin typeface="Cambria Math" panose="02040503050406030204" pitchFamily="18" charset="0"/>
                          </a:rPr>
                          <m:t>2</m:t>
                        </m:r>
                      </m:sub>
                    </m:sSub>
                    <m:r>
                      <a:rPr lang="en-US" altLang="zh-CN" i="1" dirty="0" smtClean="0">
                        <a:latin typeface="Cambria Math" panose="02040503050406030204" pitchFamily="18" charset="0"/>
                      </a:rPr>
                      <m:t>, …, </m:t>
                    </m:r>
                    <m:sSub>
                      <m:sSubPr>
                        <m:ctrlPr>
                          <a:rPr lang="en-US" altLang="zh-CN" b="0" i="1" dirty="0" smtClean="0">
                            <a:latin typeface="Cambria Math" panose="02040503050406030204" pitchFamily="18" charset="0"/>
                          </a:rPr>
                        </m:ctrlPr>
                      </m:sSubPr>
                      <m:e>
                        <m:r>
                          <a:rPr lang="en-US" altLang="zh-CN" i="1" dirty="0" err="1" smtClean="0">
                            <a:latin typeface="Cambria Math" panose="02040503050406030204" pitchFamily="18" charset="0"/>
                          </a:rPr>
                          <m:t>𝑥</m:t>
                        </m:r>
                      </m:e>
                      <m:sub>
                        <m:r>
                          <a:rPr lang="en-US" altLang="zh-CN" i="1" dirty="0" err="1" smtClean="0">
                            <a:latin typeface="Cambria Math" panose="02040503050406030204" pitchFamily="18" charset="0"/>
                          </a:rPr>
                          <m:t>𝑛</m:t>
                        </m:r>
                      </m:sub>
                    </m:sSub>
                  </m:oMath>
                </a14:m>
                <a:r>
                  <a:rPr lang="en-US" altLang="zh-CN" dirty="0" smtClean="0"/>
                  <a:t> in its domain, and positive weights </a:t>
                </a:r>
                <a:r>
                  <a:rPr lang="en-US" altLang="zh-CN" dirty="0" err="1" smtClean="0"/>
                  <a:t>ai</a:t>
                </a:r>
                <a:r>
                  <a:rPr lang="en-US" altLang="zh-CN" dirty="0" smtClean="0"/>
                  <a:t>, Jensen’s inequality can be stated as:</a:t>
                </a:r>
                <a:endParaRPr lang="en-US" altLang="zh-CN" dirty="0" smtClean="0"/>
              </a:p>
              <a:p>
                <a:pPr algn="ctr"/>
                <a:endParaRPr lang="en-US" altLang="zh-CN" dirty="0"/>
              </a:p>
              <a:p>
                <a:endParaRPr lang="en-US" altLang="zh-CN" dirty="0" smtClean="0"/>
              </a:p>
              <a:p>
                <a:r>
                  <a:rPr lang="en-US" altLang="zh-CN" dirty="0" smtClean="0"/>
                  <a:t>with </a:t>
                </a:r>
                <a:r>
                  <a:rPr lang="en-US" altLang="zh-CN" dirty="0" smtClean="0"/>
                  <a:t>equality holding only if </a:t>
                </a:r>
                <a14:m>
                  <m:oMath xmlns:m="http://schemas.openxmlformats.org/officeDocument/2006/math">
                    <m:r>
                      <a:rPr lang="en-US" altLang="zh-CN" i="1" dirty="0" smtClean="0">
                        <a:latin typeface="Cambria Math" panose="02040503050406030204" pitchFamily="18" charset="0"/>
                      </a:rPr>
                      <m:t>𝑓</m:t>
                    </m:r>
                  </m:oMath>
                </a14:m>
                <a:r>
                  <a:rPr lang="en-US" altLang="zh-CN" dirty="0" smtClean="0"/>
                  <a:t> is an affine function</a:t>
                </a:r>
                <a:endParaRPr lang="zh-CN" altLang="en-US" dirty="0"/>
              </a:p>
            </p:txBody>
          </p:sp>
        </mc:Choice>
        <mc:Fallback>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1140" t="-1568"/>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12/17/2020</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a:xfrm>
            <a:off x="7425344" y="6365190"/>
            <a:ext cx="984019" cy="365125"/>
          </a:xfrm>
        </p:spPr>
        <p:txBody>
          <a:bodyPr/>
          <a:lstStyle/>
          <a:p>
            <a:fld id="{0E6D59EA-74EB-4426-9363-A4C6AA2DED66}" type="slidenum">
              <a:rPr lang="en-US" smtClean="0"/>
              <a:t>52</a:t>
            </a:fld>
            <a:endParaRPr lang="en-US"/>
          </a:p>
        </p:txBody>
      </p:sp>
      <p:pic>
        <p:nvPicPr>
          <p:cNvPr id="8" name="图片 7"/>
          <p:cNvPicPr>
            <a:picLocks noChangeAspect="1"/>
          </p:cNvPicPr>
          <p:nvPr/>
        </p:nvPicPr>
        <p:blipFill rotWithShape="1">
          <a:blip r:embed="rId4"/>
          <a:srcRect t="2273" b="-1883"/>
          <a:stretch/>
        </p:blipFill>
        <p:spPr>
          <a:xfrm>
            <a:off x="4684392" y="3405348"/>
            <a:ext cx="4422579" cy="3452651"/>
          </a:xfrm>
          <a:prstGeom prst="rect">
            <a:avLst/>
          </a:prstGeom>
        </p:spPr>
      </p:pic>
      <mc:AlternateContent xmlns:mc="http://schemas.openxmlformats.org/markup-compatibility/2006">
        <mc:Choice xmlns:a14="http://schemas.microsoft.com/office/drawing/2010/main" Requires="a14">
          <p:sp>
            <p:nvSpPr>
              <p:cNvPr id="10" name="文本框 9"/>
              <p:cNvSpPr txBox="1"/>
              <p:nvPr/>
            </p:nvSpPr>
            <p:spPr>
              <a:xfrm>
                <a:off x="7070799" y="4205607"/>
                <a:ext cx="195002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𝑓</m:t>
                      </m:r>
                      <m:r>
                        <a:rPr lang="en-US" altLang="zh-CN" b="0" i="1" smtClean="0">
                          <a:latin typeface="Cambria Math" panose="02040503050406030204" pitchFamily="18" charset="0"/>
                        </a:rPr>
                        <m:t>(</m:t>
                      </m:r>
                      <m:r>
                        <a:rPr lang="en-US" altLang="zh-CN" b="0" i="1" smtClean="0">
                          <a:latin typeface="Cambria Math" panose="02040503050406030204" pitchFamily="18" charset="0"/>
                        </a:rPr>
                        <m:t>𝜆</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1−</m:t>
                          </m:r>
                          <m:r>
                            <a:rPr lang="en-US" altLang="zh-CN" b="0" i="1" smtClean="0">
                              <a:latin typeface="Cambria Math" panose="02040503050406030204" pitchFamily="18" charset="0"/>
                            </a:rPr>
                            <m:t>𝜆</m:t>
                          </m:r>
                        </m:e>
                      </m:d>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2</m:t>
                          </m:r>
                        </m:sub>
                      </m:sSub>
                      <m:r>
                        <a:rPr lang="en-US" altLang="zh-CN" b="0" i="1" smtClean="0">
                          <a:latin typeface="Cambria Math" panose="02040503050406030204" pitchFamily="18" charset="0"/>
                        </a:rPr>
                        <m:t>)</m:t>
                      </m:r>
                    </m:oMath>
                  </m:oMathPara>
                </a14:m>
                <a:endParaRPr lang="zh-CN" altLang="en-US" dirty="0"/>
              </a:p>
            </p:txBody>
          </p:sp>
        </mc:Choice>
        <mc:Fallback>
          <p:sp>
            <p:nvSpPr>
              <p:cNvPr id="10" name="文本框 9"/>
              <p:cNvSpPr txBox="1">
                <a:spLocks noRot="1" noChangeAspect="1" noMove="1" noResize="1" noEditPoints="1" noAdjustHandles="1" noChangeArrowheads="1" noChangeShapeType="1" noTextEdit="1"/>
              </p:cNvSpPr>
              <p:nvPr/>
            </p:nvSpPr>
            <p:spPr>
              <a:xfrm>
                <a:off x="7070799" y="4205607"/>
                <a:ext cx="1950021" cy="276999"/>
              </a:xfrm>
              <a:prstGeom prst="rect">
                <a:avLst/>
              </a:prstGeom>
              <a:blipFill>
                <a:blip r:embed="rId5"/>
                <a:stretch>
                  <a:fillRect l="-3750" t="-2222" r="-4063" b="-35556"/>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1" name="文本框 10"/>
              <p:cNvSpPr txBox="1"/>
              <p:nvPr/>
            </p:nvSpPr>
            <p:spPr>
              <a:xfrm>
                <a:off x="5793957" y="5449547"/>
                <a:ext cx="227100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𝜆</m:t>
                      </m:r>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1</m:t>
                              </m:r>
                            </m:sub>
                          </m:sSub>
                        </m:e>
                      </m:d>
                      <m:r>
                        <a:rPr lang="en-US" altLang="zh-CN" b="0" i="1" smtClean="0">
                          <a:latin typeface="Cambria Math" panose="02040503050406030204" pitchFamily="18" charset="0"/>
                        </a:rPr>
                        <m:t>+</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1−</m:t>
                          </m:r>
                          <m:r>
                            <a:rPr lang="en-US" altLang="zh-CN" b="0" i="1" smtClean="0">
                              <a:latin typeface="Cambria Math" panose="02040503050406030204" pitchFamily="18" charset="0"/>
                            </a:rPr>
                            <m:t>𝜆</m:t>
                          </m:r>
                        </m:e>
                      </m:d>
                      <m:r>
                        <a:rPr lang="en-US" altLang="zh-CN" b="0" i="1" smtClean="0">
                          <a:latin typeface="Cambria Math" panose="02040503050406030204" pitchFamily="18" charset="0"/>
                        </a:rPr>
                        <m:t>𝑓</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2</m:t>
                          </m:r>
                        </m:sub>
                      </m:sSub>
                      <m:r>
                        <a:rPr lang="en-US" altLang="zh-CN" b="0" i="1" smtClean="0">
                          <a:latin typeface="Cambria Math" panose="02040503050406030204" pitchFamily="18" charset="0"/>
                        </a:rPr>
                        <m:t>)</m:t>
                      </m:r>
                    </m:oMath>
                  </m:oMathPara>
                </a14:m>
                <a:endParaRPr lang="zh-CN" altLang="en-US" dirty="0"/>
              </a:p>
            </p:txBody>
          </p:sp>
        </mc:Choice>
        <mc:Fallback>
          <p:sp>
            <p:nvSpPr>
              <p:cNvPr id="11" name="文本框 10"/>
              <p:cNvSpPr txBox="1">
                <a:spLocks noRot="1" noChangeAspect="1" noMove="1" noResize="1" noEditPoints="1" noAdjustHandles="1" noChangeArrowheads="1" noChangeShapeType="1" noTextEdit="1"/>
              </p:cNvSpPr>
              <p:nvPr/>
            </p:nvSpPr>
            <p:spPr>
              <a:xfrm>
                <a:off x="5793957" y="5449547"/>
                <a:ext cx="2271006" cy="276999"/>
              </a:xfrm>
              <a:prstGeom prst="rect">
                <a:avLst/>
              </a:prstGeom>
              <a:blipFill>
                <a:blip r:embed="rId6"/>
                <a:stretch>
                  <a:fillRect l="-3217" t="-2222" r="-3217" b="-35556"/>
                </a:stretch>
              </a:blipFill>
            </p:spPr>
            <p:txBody>
              <a:bodyPr/>
              <a:lstStyle/>
              <a:p>
                <a:r>
                  <a:rPr lang="zh-CN" altLang="en-US">
                    <a:noFill/>
                  </a:rPr>
                  <a:t> </a:t>
                </a:r>
              </a:p>
            </p:txBody>
          </p:sp>
        </mc:Fallback>
      </mc:AlternateContent>
      <p:cxnSp>
        <p:nvCxnSpPr>
          <p:cNvPr id="15" name="直接连接符 14"/>
          <p:cNvCxnSpPr/>
          <p:nvPr/>
        </p:nvCxnSpPr>
        <p:spPr>
          <a:xfrm flipV="1">
            <a:off x="5684860" y="4577263"/>
            <a:ext cx="0" cy="1846375"/>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V="1">
            <a:off x="8174060" y="5499146"/>
            <a:ext cx="0" cy="924493"/>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5682378" y="4577263"/>
            <a:ext cx="2489200" cy="921883"/>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V="1">
            <a:off x="7386660" y="4551796"/>
            <a:ext cx="0" cy="1846375"/>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8" name="矩形 27"/>
              <p:cNvSpPr/>
              <p:nvPr/>
            </p:nvSpPr>
            <p:spPr>
              <a:xfrm>
                <a:off x="1750062" y="5837317"/>
                <a:ext cx="3071675" cy="461665"/>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sSub>
                        <m:sSubPr>
                          <m:ctrlPr>
                            <a:rPr lang="en-US" altLang="zh-CN" sz="2400" b="0" i="1" dirty="0" smtClean="0">
                              <a:latin typeface="Cambria Math" panose="02040503050406030204" pitchFamily="18" charset="0"/>
                            </a:rPr>
                          </m:ctrlPr>
                        </m:sSubPr>
                        <m:e>
                          <m:r>
                            <a:rPr lang="en-US" altLang="zh-CN" sz="2400" b="0" i="1" dirty="0" smtClean="0">
                              <a:latin typeface="Cambria Math" panose="02040503050406030204" pitchFamily="18" charset="0"/>
                            </a:rPr>
                            <m:t>𝑎</m:t>
                          </m:r>
                        </m:e>
                        <m:sub>
                          <m:r>
                            <a:rPr lang="en-US" altLang="zh-CN" sz="2400" b="0" i="1" dirty="0" smtClean="0">
                              <a:latin typeface="Cambria Math" panose="02040503050406030204" pitchFamily="18" charset="0"/>
                            </a:rPr>
                            <m:t>1</m:t>
                          </m:r>
                        </m:sub>
                      </m:sSub>
                      <m:r>
                        <a:rPr lang="en-US" altLang="zh-CN" sz="2400" b="0" i="1" dirty="0" smtClean="0">
                          <a:latin typeface="Cambria Math" panose="02040503050406030204" pitchFamily="18" charset="0"/>
                        </a:rPr>
                        <m:t>=</m:t>
                      </m:r>
                      <m:r>
                        <a:rPr lang="en-US" altLang="zh-CN" sz="2400" i="1" dirty="0">
                          <a:latin typeface="Cambria Math" panose="02040503050406030204" pitchFamily="18" charset="0"/>
                        </a:rPr>
                        <m:t>𝜆</m:t>
                      </m:r>
                      <m:r>
                        <a:rPr lang="en-US" altLang="zh-CN" sz="2400" b="0" i="1" dirty="0" smtClean="0">
                          <a:latin typeface="Cambria Math" panose="02040503050406030204" pitchFamily="18" charset="0"/>
                        </a:rPr>
                        <m:t>,</m:t>
                      </m:r>
                      <m:sSub>
                        <m:sSubPr>
                          <m:ctrlPr>
                            <a:rPr lang="en-US" altLang="zh-CN" sz="2400" b="0" i="1" dirty="0" smtClean="0">
                              <a:latin typeface="Cambria Math" panose="02040503050406030204" pitchFamily="18" charset="0"/>
                            </a:rPr>
                          </m:ctrlPr>
                        </m:sSubPr>
                        <m:e>
                          <m:r>
                            <a:rPr lang="en-US" altLang="zh-CN" sz="2400" b="0" i="1" dirty="0" smtClean="0">
                              <a:latin typeface="Cambria Math" panose="02040503050406030204" pitchFamily="18" charset="0"/>
                            </a:rPr>
                            <m:t>𝑎</m:t>
                          </m:r>
                        </m:e>
                        <m:sub>
                          <m:r>
                            <a:rPr lang="en-US" altLang="zh-CN" sz="2400" b="0" i="1" dirty="0" smtClean="0">
                              <a:latin typeface="Cambria Math" panose="02040503050406030204" pitchFamily="18" charset="0"/>
                            </a:rPr>
                            <m:t>2</m:t>
                          </m:r>
                        </m:sub>
                      </m:sSub>
                      <m:r>
                        <a:rPr lang="en-US" altLang="zh-CN" sz="2400" b="0" i="1" dirty="0" smtClean="0">
                          <a:latin typeface="Cambria Math" panose="02040503050406030204" pitchFamily="18" charset="0"/>
                        </a:rPr>
                        <m:t>=</m:t>
                      </m:r>
                      <m:r>
                        <a:rPr lang="en-US" altLang="zh-CN" sz="2400" i="1" dirty="0">
                          <a:latin typeface="Cambria Math" panose="02040503050406030204" pitchFamily="18" charset="0"/>
                        </a:rPr>
                        <m:t> 1−</m:t>
                      </m:r>
                      <m:r>
                        <a:rPr lang="en-US" altLang="zh-CN" sz="2400" b="0" i="1" dirty="0" smtClean="0">
                          <a:latin typeface="Cambria Math" panose="02040503050406030204" pitchFamily="18" charset="0"/>
                        </a:rPr>
                        <m:t>𝜆</m:t>
                      </m:r>
                      <m:r>
                        <a:rPr lang="en-US" altLang="zh-CN" sz="2400" b="0" i="1" dirty="0" smtClean="0">
                          <a:latin typeface="Cambria Math" panose="02040503050406030204" pitchFamily="18" charset="0"/>
                        </a:rPr>
                        <m:t>⇒</m:t>
                      </m:r>
                    </m:oMath>
                  </m:oMathPara>
                </a14:m>
                <a:endParaRPr lang="en-US" altLang="zh-CN" sz="2400" b="0" dirty="0" smtClean="0"/>
              </a:p>
            </p:txBody>
          </p:sp>
        </mc:Choice>
        <mc:Fallback>
          <p:sp>
            <p:nvSpPr>
              <p:cNvPr id="28" name="矩形 27"/>
              <p:cNvSpPr>
                <a:spLocks noRot="1" noChangeAspect="1" noMove="1" noResize="1" noEditPoints="1" noAdjustHandles="1" noChangeArrowheads="1" noChangeShapeType="1" noTextEdit="1"/>
              </p:cNvSpPr>
              <p:nvPr/>
            </p:nvSpPr>
            <p:spPr>
              <a:xfrm>
                <a:off x="1750062" y="5837317"/>
                <a:ext cx="3071675" cy="461665"/>
              </a:xfrm>
              <a:prstGeom prst="rect">
                <a:avLst/>
              </a:prstGeom>
              <a:blipFill>
                <a:blip r:embed="rId7"/>
                <a:stretch>
                  <a:fillRect b="-1333"/>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3" name="矩形 12"/>
              <p:cNvSpPr/>
              <p:nvPr/>
            </p:nvSpPr>
            <p:spPr>
              <a:xfrm>
                <a:off x="3159276" y="1976060"/>
                <a:ext cx="3467551" cy="922176"/>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n-US" altLang="zh-CN" sz="2400" i="1" smtClean="0">
                          <a:latin typeface="Cambria Math" panose="02040503050406030204" pitchFamily="18" charset="0"/>
                        </a:rPr>
                        <m:t>𝑓</m:t>
                      </m:r>
                      <m:d>
                        <m:dPr>
                          <m:ctrlPr>
                            <a:rPr lang="en-US" altLang="zh-CN" sz="2400" i="1">
                              <a:latin typeface="Cambria Math" panose="02040503050406030204" pitchFamily="18" charset="0"/>
                            </a:rPr>
                          </m:ctrlPr>
                        </m:dPr>
                        <m:e>
                          <m:f>
                            <m:fPr>
                              <m:ctrlPr>
                                <a:rPr lang="en-US" altLang="zh-CN" sz="2400" i="1">
                                  <a:latin typeface="Cambria Math" panose="02040503050406030204" pitchFamily="18" charset="0"/>
                                </a:rPr>
                              </m:ctrlPr>
                            </m:fPr>
                            <m:num>
                              <m:nary>
                                <m:naryPr>
                                  <m:chr m:val="∑"/>
                                  <m:subHide m:val="on"/>
                                  <m:supHide m:val="on"/>
                                  <m:ctrlPr>
                                    <a:rPr lang="en-US" altLang="zh-CN" sz="2400" b="0" i="1" smtClean="0">
                                      <a:latin typeface="Cambria Math" panose="02040503050406030204" pitchFamily="18" charset="0"/>
                                    </a:rPr>
                                  </m:ctrlPr>
                                </m:naryPr>
                                <m:sub/>
                                <m:sup/>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𝑎</m:t>
                                      </m:r>
                                    </m:e>
                                    <m:sub>
                                      <m:r>
                                        <a:rPr lang="en-US" altLang="zh-CN" sz="2400" b="0" i="1" smtClean="0">
                                          <a:latin typeface="Cambria Math" panose="02040503050406030204" pitchFamily="18" charset="0"/>
                                        </a:rPr>
                                        <m:t>𝑖</m:t>
                                      </m:r>
                                    </m:sub>
                                  </m:sSub>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𝑖</m:t>
                                      </m:r>
                                    </m:sub>
                                  </m:sSub>
                                </m:e>
                              </m:nary>
                            </m:num>
                            <m:den>
                              <m:nary>
                                <m:naryPr>
                                  <m:chr m:val="∑"/>
                                  <m:subHide m:val="on"/>
                                  <m:supHide m:val="on"/>
                                  <m:ctrlPr>
                                    <a:rPr lang="en-US" altLang="zh-CN" sz="2400" b="0" i="1" smtClean="0">
                                      <a:latin typeface="Cambria Math" panose="02040503050406030204" pitchFamily="18" charset="0"/>
                                    </a:rPr>
                                  </m:ctrlPr>
                                </m:naryPr>
                                <m:sub/>
                                <m:sup/>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𝑎</m:t>
                                      </m:r>
                                    </m:e>
                                    <m:sub>
                                      <m:r>
                                        <a:rPr lang="en-US" altLang="zh-CN" sz="2400" b="0" i="1" smtClean="0">
                                          <a:latin typeface="Cambria Math" panose="02040503050406030204" pitchFamily="18" charset="0"/>
                                        </a:rPr>
                                        <m:t>𝑖</m:t>
                                      </m:r>
                                    </m:sub>
                                  </m:sSub>
                                </m:e>
                              </m:nary>
                            </m:den>
                          </m:f>
                        </m:e>
                      </m:d>
                      <m:r>
                        <a:rPr lang="en-US" altLang="zh-CN" sz="2400" i="1">
                          <a:latin typeface="Cambria Math" panose="02040503050406030204" pitchFamily="18" charset="0"/>
                        </a:rPr>
                        <m:t>≥</m:t>
                      </m:r>
                      <m:f>
                        <m:fPr>
                          <m:ctrlPr>
                            <a:rPr lang="en-US" altLang="zh-CN" sz="2400" i="1">
                              <a:latin typeface="Cambria Math" panose="02040503050406030204" pitchFamily="18" charset="0"/>
                            </a:rPr>
                          </m:ctrlPr>
                        </m:fPr>
                        <m:num>
                          <m:nary>
                            <m:naryPr>
                              <m:chr m:val="∑"/>
                              <m:subHide m:val="on"/>
                              <m:supHide m:val="on"/>
                              <m:ctrlPr>
                                <a:rPr lang="en-US" altLang="zh-CN" sz="2400" b="0" i="1">
                                  <a:latin typeface="Cambria Math" panose="02040503050406030204" pitchFamily="18" charset="0"/>
                                </a:rPr>
                              </m:ctrlPr>
                            </m:naryPr>
                            <m:sub/>
                            <m:sup/>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𝑎</m:t>
                                  </m:r>
                                </m:e>
                                <m:sub>
                                  <m:r>
                                    <a:rPr lang="en-US" altLang="zh-CN" sz="2400" b="0" i="1" smtClean="0">
                                      <a:latin typeface="Cambria Math" panose="02040503050406030204" pitchFamily="18" charset="0"/>
                                    </a:rPr>
                                    <m:t>𝑖</m:t>
                                  </m:r>
                                </m:sub>
                              </m:sSub>
                              <m:r>
                                <a:rPr lang="en-US" altLang="zh-CN" sz="2400" b="0" i="1" smtClean="0">
                                  <a:latin typeface="Cambria Math" panose="02040503050406030204" pitchFamily="18" charset="0"/>
                                </a:rPr>
                                <m:t>𝑓</m:t>
                              </m:r>
                              <m:d>
                                <m:dPr>
                                  <m:ctrlPr>
                                    <a:rPr lang="en-US" altLang="zh-CN" sz="2400" b="0" i="1" smtClean="0">
                                      <a:latin typeface="Cambria Math" panose="02040503050406030204" pitchFamily="18" charset="0"/>
                                    </a:rPr>
                                  </m:ctrlPr>
                                </m:dPr>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𝑖</m:t>
                                      </m:r>
                                    </m:sub>
                                  </m:sSub>
                                </m:e>
                              </m:d>
                            </m:e>
                          </m:nary>
                          <m:r>
                            <a:rPr lang="en-US" altLang="zh-CN" sz="2400" i="1">
                              <a:latin typeface="Cambria Math" panose="02040503050406030204" pitchFamily="18" charset="0"/>
                            </a:rPr>
                            <m:t> </m:t>
                          </m:r>
                        </m:num>
                        <m:den>
                          <m:nary>
                            <m:naryPr>
                              <m:chr m:val="∑"/>
                              <m:subHide m:val="on"/>
                              <m:supHide m:val="on"/>
                              <m:ctrlPr>
                                <a:rPr lang="en-US" altLang="zh-CN" sz="2400" b="0" i="1">
                                  <a:latin typeface="Cambria Math" panose="02040503050406030204" pitchFamily="18" charset="0"/>
                                </a:rPr>
                              </m:ctrlPr>
                            </m:naryPr>
                            <m:sub/>
                            <m:sup/>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𝑎</m:t>
                                  </m:r>
                                </m:e>
                                <m:sub>
                                  <m:r>
                                    <a:rPr lang="en-US" altLang="zh-CN" sz="2400" b="0" i="1" smtClean="0">
                                      <a:latin typeface="Cambria Math" panose="02040503050406030204" pitchFamily="18" charset="0"/>
                                    </a:rPr>
                                    <m:t>𝑖</m:t>
                                  </m:r>
                                </m:sub>
                              </m:sSub>
                            </m:e>
                          </m:nary>
                        </m:den>
                      </m:f>
                    </m:oMath>
                  </m:oMathPara>
                </a14:m>
                <a:endParaRPr lang="zh-CN" altLang="en-US" sz="2400" dirty="0"/>
              </a:p>
            </p:txBody>
          </p:sp>
        </mc:Choice>
        <mc:Fallback>
          <p:sp>
            <p:nvSpPr>
              <p:cNvPr id="13" name="矩形 12"/>
              <p:cNvSpPr>
                <a:spLocks noRot="1" noChangeAspect="1" noMove="1" noResize="1" noEditPoints="1" noAdjustHandles="1" noChangeArrowheads="1" noChangeShapeType="1" noTextEdit="1"/>
              </p:cNvSpPr>
              <p:nvPr/>
            </p:nvSpPr>
            <p:spPr>
              <a:xfrm>
                <a:off x="3159276" y="1976060"/>
                <a:ext cx="3467551" cy="922176"/>
              </a:xfrm>
              <a:prstGeom prst="rect">
                <a:avLst/>
              </a:prstGeom>
              <a:blipFill>
                <a:blip r:embed="rId8"/>
                <a:stretch>
                  <a:fillRect/>
                </a:stretch>
              </a:blipFill>
            </p:spPr>
            <p:txBody>
              <a:bodyPr/>
              <a:lstStyle/>
              <a:p>
                <a:r>
                  <a:rPr lang="zh-CN" altLang="en-US">
                    <a:noFill/>
                  </a:rPr>
                  <a:t> </a:t>
                </a:r>
              </a:p>
            </p:txBody>
          </p:sp>
        </mc:Fallback>
      </mc:AlternateContent>
      <p:sp>
        <p:nvSpPr>
          <p:cNvPr id="21" name="矩形 20"/>
          <p:cNvSpPr/>
          <p:nvPr/>
        </p:nvSpPr>
        <p:spPr>
          <a:xfrm>
            <a:off x="450046" y="3524641"/>
            <a:ext cx="4272455" cy="2020095"/>
          </a:xfrm>
          <a:prstGeom prst="rect">
            <a:avLst/>
          </a:prstGeom>
          <a:noFill/>
          <a:ln w="28575">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mc:Choice xmlns:a14="http://schemas.microsoft.com/office/drawing/2010/main" Requires="a14">
          <p:sp>
            <p:nvSpPr>
              <p:cNvPr id="22" name="文本框 21"/>
              <p:cNvSpPr txBox="1"/>
              <p:nvPr/>
            </p:nvSpPr>
            <p:spPr>
              <a:xfrm>
                <a:off x="576171" y="3598435"/>
                <a:ext cx="4028192" cy="1862048"/>
              </a:xfrm>
              <a:prstGeom prst="rect">
                <a:avLst/>
              </a:prstGeom>
              <a:noFill/>
            </p:spPr>
            <p:txBody>
              <a:bodyPr wrap="square" rtlCol="0">
                <a:spAutoFit/>
              </a:bodyPr>
              <a:lstStyle/>
              <a:p>
                <a:pPr algn="just">
                  <a:spcAft>
                    <a:spcPts val="600"/>
                  </a:spcAft>
                </a:pPr>
                <a:r>
                  <a:rPr lang="en-US" altLang="zh-CN" sz="2000" dirty="0" smtClean="0">
                    <a:cs typeface="Arial" panose="020B0604020202020204" pitchFamily="34" charset="0"/>
                  </a:rPr>
                  <a:t>If</a:t>
                </a:r>
                <a:r>
                  <a:rPr lang="en-US" altLang="zh-CN" sz="2000" dirty="0" smtClean="0">
                    <a:latin typeface="Arial" panose="020B0604020202020204" pitchFamily="34" charset="0"/>
                    <a:cs typeface="Arial" panose="020B0604020202020204" pitchFamily="34" charset="0"/>
                  </a:rPr>
                  <a:t> </a:t>
                </a:r>
                <a14:m>
                  <m:oMath xmlns:m="http://schemas.openxmlformats.org/officeDocument/2006/math">
                    <m:r>
                      <a:rPr lang="en-US" altLang="zh-CN" sz="2000" i="1" dirty="0" smtClean="0">
                        <a:latin typeface="Cambria Math" panose="02040503050406030204" pitchFamily="18" charset="0"/>
                        <a:cs typeface="Arial" panose="020B0604020202020204" pitchFamily="34" charset="0"/>
                      </a:rPr>
                      <m:t>𝑓</m:t>
                    </m:r>
                    <m:r>
                      <a:rPr lang="en-US" altLang="zh-CN" sz="2000" i="1" dirty="0" smtClean="0">
                        <a:latin typeface="Cambria Math" panose="02040503050406030204" pitchFamily="18" charset="0"/>
                        <a:cs typeface="Arial" panose="020B0604020202020204" pitchFamily="34" charset="0"/>
                      </a:rPr>
                      <m:t>: </m:t>
                    </m:r>
                    <m:sSup>
                      <m:sSupPr>
                        <m:ctrlPr>
                          <a:rPr lang="en-US" altLang="zh-CN" sz="2000" b="0" i="1" dirty="0" smtClean="0">
                            <a:latin typeface="Cambria Math" panose="02040503050406030204" pitchFamily="18" charset="0"/>
                            <a:ea typeface="Cambria Math" panose="02040503050406030204" pitchFamily="18" charset="0"/>
                            <a:cs typeface="Arial" panose="020B0604020202020204" pitchFamily="34" charset="0"/>
                          </a:rPr>
                        </m:ctrlPr>
                      </m:sSupPr>
                      <m:e>
                        <m:r>
                          <a:rPr lang="en-US" altLang="zh-CN" sz="2000" i="1" dirty="0" smtClean="0">
                            <a:latin typeface="Cambria Math" panose="02040503050406030204" pitchFamily="18" charset="0"/>
                            <a:ea typeface="Cambria Math" panose="02040503050406030204" pitchFamily="18" charset="0"/>
                            <a:cs typeface="Arial" panose="020B0604020202020204" pitchFamily="34" charset="0"/>
                          </a:rPr>
                          <m:t>ℝ</m:t>
                        </m:r>
                      </m:e>
                      <m:sup>
                        <m:r>
                          <a:rPr lang="en-US" altLang="zh-CN" sz="2000" b="0" i="1" dirty="0" smtClean="0">
                            <a:latin typeface="Cambria Math" panose="02040503050406030204" pitchFamily="18" charset="0"/>
                            <a:ea typeface="Cambria Math" panose="02040503050406030204" pitchFamily="18" charset="0"/>
                            <a:cs typeface="Arial" panose="020B0604020202020204" pitchFamily="34" charset="0"/>
                          </a:rPr>
                          <m:t>𝑚</m:t>
                        </m:r>
                      </m:sup>
                    </m:sSup>
                    <m:r>
                      <a:rPr lang="en-US" altLang="zh-CN" sz="2000" b="0" i="1" dirty="0" smtClean="0">
                        <a:latin typeface="Cambria Math" panose="02040503050406030204" pitchFamily="18" charset="0"/>
                        <a:ea typeface="Cambria Math" panose="02040503050406030204" pitchFamily="18" charset="0"/>
                        <a:cs typeface="Arial" panose="020B0604020202020204" pitchFamily="34" charset="0"/>
                      </a:rPr>
                      <m:t>→</m:t>
                    </m:r>
                    <m:sSup>
                      <m:sSupPr>
                        <m:ctrlPr>
                          <a:rPr lang="en-US" altLang="zh-CN" sz="2000" b="0" i="1" dirty="0" smtClean="0">
                            <a:latin typeface="Cambria Math" panose="02040503050406030204" pitchFamily="18" charset="0"/>
                            <a:ea typeface="Cambria Math" panose="02040503050406030204" pitchFamily="18" charset="0"/>
                            <a:cs typeface="Arial" panose="020B0604020202020204" pitchFamily="34" charset="0"/>
                          </a:rPr>
                        </m:ctrlPr>
                      </m:sSupPr>
                      <m:e>
                        <m:r>
                          <a:rPr lang="en-US" altLang="zh-CN" sz="2000" b="0" i="1" dirty="0" smtClean="0">
                            <a:latin typeface="Cambria Math" panose="02040503050406030204" pitchFamily="18" charset="0"/>
                            <a:ea typeface="Cambria Math" panose="02040503050406030204" pitchFamily="18" charset="0"/>
                            <a:cs typeface="Arial" panose="020B0604020202020204" pitchFamily="34" charset="0"/>
                          </a:rPr>
                          <m:t>ℝ</m:t>
                        </m:r>
                      </m:e>
                      <m:sup>
                        <m:r>
                          <a:rPr lang="en-US" altLang="zh-CN" sz="2000" b="0" i="1" dirty="0" smtClean="0">
                            <a:latin typeface="Cambria Math" panose="02040503050406030204" pitchFamily="18" charset="0"/>
                            <a:ea typeface="Cambria Math" panose="02040503050406030204" pitchFamily="18" charset="0"/>
                            <a:cs typeface="Arial" panose="020B0604020202020204" pitchFamily="34" charset="0"/>
                          </a:rPr>
                          <m:t>𝑛</m:t>
                        </m:r>
                      </m:sup>
                    </m:sSup>
                  </m:oMath>
                </a14:m>
                <a:r>
                  <a:rPr lang="en-US" altLang="zh-CN" sz="2000" dirty="0" smtClean="0">
                    <a:latin typeface="Arial" panose="020B0604020202020204" pitchFamily="34" charset="0"/>
                    <a:cs typeface="Arial" panose="020B0604020202020204" pitchFamily="34" charset="0"/>
                  </a:rPr>
                  <a:t> </a:t>
                </a:r>
                <a:r>
                  <a:rPr lang="en-US" altLang="zh-CN" sz="2000" dirty="0" smtClean="0">
                    <a:cs typeface="Arial" panose="020B0604020202020204" pitchFamily="34" charset="0"/>
                  </a:rPr>
                  <a:t>is affine, there is an </a:t>
                </a:r>
                <a14:m>
                  <m:oMath xmlns:m="http://schemas.openxmlformats.org/officeDocument/2006/math">
                    <m:r>
                      <a:rPr lang="en-US" altLang="zh-CN" sz="2000" b="0" i="1" smtClean="0">
                        <a:latin typeface="Cambria Math" panose="02040503050406030204" pitchFamily="18" charset="0"/>
                        <a:cs typeface="Arial" panose="020B0604020202020204" pitchFamily="34" charset="0"/>
                      </a:rPr>
                      <m:t>𝑛</m:t>
                    </m:r>
                    <m:r>
                      <a:rPr lang="en-US" altLang="zh-CN" sz="2000" b="0" i="1" smtClean="0">
                        <a:latin typeface="Cambria Math" panose="02040503050406030204" pitchFamily="18" charset="0"/>
                        <a:cs typeface="Arial" panose="020B0604020202020204" pitchFamily="34" charset="0"/>
                      </a:rPr>
                      <m:t>×</m:t>
                    </m:r>
                    <m:r>
                      <a:rPr lang="en-US" altLang="zh-CN" sz="2000" b="0" i="1" smtClean="0">
                        <a:latin typeface="Cambria Math" panose="02040503050406030204" pitchFamily="18" charset="0"/>
                        <a:cs typeface="Arial" panose="020B0604020202020204" pitchFamily="34" charset="0"/>
                      </a:rPr>
                      <m:t>𝑚</m:t>
                    </m:r>
                  </m:oMath>
                </a14:m>
                <a:r>
                  <a:rPr lang="zh-CN" altLang="en-US" sz="2000" dirty="0" smtClean="0">
                    <a:latin typeface="Arial" panose="020B0604020202020204" pitchFamily="34" charset="0"/>
                    <a:cs typeface="Arial" panose="020B0604020202020204" pitchFamily="34" charset="0"/>
                  </a:rPr>
                  <a:t> </a:t>
                </a:r>
                <a:r>
                  <a:rPr lang="en-US" altLang="zh-CN" sz="2000" dirty="0" smtClean="0">
                    <a:cs typeface="Arial" panose="020B0604020202020204" pitchFamily="34" charset="0"/>
                  </a:rPr>
                  <a:t>matrix </a:t>
                </a:r>
                <a14:m>
                  <m:oMath xmlns:m="http://schemas.openxmlformats.org/officeDocument/2006/math">
                    <m:r>
                      <a:rPr lang="en-US" altLang="zh-CN" sz="2000" i="1" dirty="0" smtClean="0">
                        <a:latin typeface="Cambria Math" panose="02040503050406030204" pitchFamily="18" charset="0"/>
                        <a:cs typeface="Arial" panose="020B0604020202020204" pitchFamily="34" charset="0"/>
                      </a:rPr>
                      <m:t>𝑀</m:t>
                    </m:r>
                  </m:oMath>
                </a14:m>
                <a:r>
                  <a:rPr lang="en-US" altLang="zh-CN" sz="2000" dirty="0" smtClean="0">
                    <a:cs typeface="Arial" panose="020B0604020202020204" pitchFamily="34" charset="0"/>
                  </a:rPr>
                  <a:t> and a vector</a:t>
                </a:r>
                <a:r>
                  <a:rPr lang="en-US" altLang="zh-CN" sz="2000" dirty="0" smtClean="0">
                    <a:latin typeface="Arial" panose="020B0604020202020204" pitchFamily="34" charset="0"/>
                    <a:cs typeface="Arial" panose="020B0604020202020204" pitchFamily="34" charset="0"/>
                  </a:rPr>
                  <a:t> </a:t>
                </a:r>
                <a14:m>
                  <m:oMath xmlns:m="http://schemas.openxmlformats.org/officeDocument/2006/math">
                    <m:r>
                      <a:rPr lang="en-US" altLang="zh-CN" sz="2000" b="1" i="1" dirty="0" smtClean="0">
                        <a:latin typeface="Cambria Math" panose="02040503050406030204" pitchFamily="18" charset="0"/>
                        <a:cs typeface="Arial" panose="020B0604020202020204" pitchFamily="34" charset="0"/>
                      </a:rPr>
                      <m:t>𝒃</m:t>
                    </m:r>
                  </m:oMath>
                </a14:m>
                <a:r>
                  <a:rPr lang="en-US" altLang="zh-CN" sz="2000" dirty="0" smtClean="0">
                    <a:latin typeface="Arial" panose="020B0604020202020204" pitchFamily="34" charset="0"/>
                    <a:cs typeface="Arial" panose="020B0604020202020204" pitchFamily="34" charset="0"/>
                  </a:rPr>
                  <a:t> in </a:t>
                </a:r>
                <a14:m>
                  <m:oMath xmlns:m="http://schemas.openxmlformats.org/officeDocument/2006/math">
                    <m:sSup>
                      <m:sSupPr>
                        <m:ctrlPr>
                          <a:rPr lang="en-US" altLang="zh-CN" sz="2000" i="1" dirty="0">
                            <a:latin typeface="Cambria Math" panose="02040503050406030204" pitchFamily="18" charset="0"/>
                            <a:ea typeface="Cambria Math" panose="02040503050406030204" pitchFamily="18" charset="0"/>
                            <a:cs typeface="Arial" panose="020B0604020202020204" pitchFamily="34" charset="0"/>
                          </a:rPr>
                        </m:ctrlPr>
                      </m:sSupPr>
                      <m:e>
                        <m:r>
                          <a:rPr lang="en-US" altLang="zh-CN" sz="2000" i="1" dirty="0">
                            <a:latin typeface="Cambria Math" panose="02040503050406030204" pitchFamily="18" charset="0"/>
                            <a:ea typeface="Cambria Math" panose="02040503050406030204" pitchFamily="18" charset="0"/>
                            <a:cs typeface="Arial" panose="020B0604020202020204" pitchFamily="34" charset="0"/>
                          </a:rPr>
                          <m:t>ℝ</m:t>
                        </m:r>
                      </m:e>
                      <m:sup>
                        <m:r>
                          <a:rPr lang="en-US" altLang="zh-CN" sz="2000" i="1" dirty="0">
                            <a:latin typeface="Cambria Math" panose="02040503050406030204" pitchFamily="18" charset="0"/>
                            <a:ea typeface="Cambria Math" panose="02040503050406030204" pitchFamily="18" charset="0"/>
                            <a:cs typeface="Arial" panose="020B0604020202020204" pitchFamily="34" charset="0"/>
                          </a:rPr>
                          <m:t>𝑛</m:t>
                        </m:r>
                      </m:sup>
                    </m:sSup>
                  </m:oMath>
                </a14:m>
                <a:r>
                  <a:rPr lang="zh-CN" altLang="en-US" sz="2000" dirty="0" smtClean="0">
                    <a:latin typeface="Arial" panose="020B0604020202020204" pitchFamily="34" charset="0"/>
                    <a:cs typeface="Arial" panose="020B0604020202020204" pitchFamily="34" charset="0"/>
                  </a:rPr>
                  <a:t> </a:t>
                </a:r>
                <a:r>
                  <a:rPr lang="en-US" altLang="zh-CN" sz="2000" dirty="0" smtClean="0">
                    <a:cs typeface="Arial" panose="020B0604020202020204" pitchFamily="34" charset="0"/>
                  </a:rPr>
                  <a:t>such that:</a:t>
                </a:r>
              </a:p>
              <a:p>
                <a:pPr algn="ctr">
                  <a:spcBef>
                    <a:spcPts val="1800"/>
                  </a:spcBef>
                  <a:spcAft>
                    <a:spcPts val="1200"/>
                  </a:spcAft>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cs typeface="Arial" panose="020B0604020202020204" pitchFamily="34" charset="0"/>
                        </a:rPr>
                        <m:t>𝑓</m:t>
                      </m:r>
                      <m:d>
                        <m:dPr>
                          <m:ctrlPr>
                            <a:rPr lang="en-US" altLang="zh-CN" sz="2000" b="0" i="1" smtClean="0">
                              <a:latin typeface="Cambria Math" panose="02040503050406030204" pitchFamily="18" charset="0"/>
                              <a:cs typeface="Arial" panose="020B0604020202020204" pitchFamily="34" charset="0"/>
                            </a:rPr>
                          </m:ctrlPr>
                        </m:dPr>
                        <m:e>
                          <m:r>
                            <a:rPr lang="en-US" altLang="zh-CN" sz="2000" b="1" i="1" smtClean="0">
                              <a:latin typeface="Cambria Math" panose="02040503050406030204" pitchFamily="18" charset="0"/>
                              <a:cs typeface="Arial" panose="020B0604020202020204" pitchFamily="34" charset="0"/>
                            </a:rPr>
                            <m:t>𝒙</m:t>
                          </m:r>
                        </m:e>
                      </m:d>
                      <m:r>
                        <a:rPr lang="en-US" altLang="zh-CN" sz="2000" b="0" i="1" smtClean="0">
                          <a:latin typeface="Cambria Math" panose="02040503050406030204" pitchFamily="18" charset="0"/>
                          <a:cs typeface="Arial" panose="020B0604020202020204" pitchFamily="34" charset="0"/>
                        </a:rPr>
                        <m:t>=</m:t>
                      </m:r>
                      <m:r>
                        <a:rPr lang="en-US" altLang="zh-CN" sz="2000" b="0" i="1" smtClean="0">
                          <a:latin typeface="Cambria Math" panose="02040503050406030204" pitchFamily="18" charset="0"/>
                          <a:cs typeface="Arial" panose="020B0604020202020204" pitchFamily="34" charset="0"/>
                        </a:rPr>
                        <m:t>𝑀</m:t>
                      </m:r>
                      <m:r>
                        <a:rPr lang="en-US" altLang="zh-CN" sz="2000" b="1" i="1" smtClean="0">
                          <a:latin typeface="Cambria Math" panose="02040503050406030204" pitchFamily="18" charset="0"/>
                          <a:cs typeface="Arial" panose="020B0604020202020204" pitchFamily="34" charset="0"/>
                        </a:rPr>
                        <m:t>𝒙</m:t>
                      </m:r>
                      <m:r>
                        <a:rPr lang="en-US" altLang="zh-CN" sz="2000" b="0" i="0" smtClean="0">
                          <a:latin typeface="Cambria Math" panose="02040503050406030204" pitchFamily="18" charset="0"/>
                          <a:cs typeface="Arial" panose="020B0604020202020204" pitchFamily="34" charset="0"/>
                        </a:rPr>
                        <m:t>+</m:t>
                      </m:r>
                      <m:r>
                        <a:rPr lang="en-US" altLang="zh-CN" sz="2000" b="1" i="1" smtClean="0">
                          <a:latin typeface="Cambria Math" panose="02040503050406030204" pitchFamily="18" charset="0"/>
                          <a:cs typeface="Arial" panose="020B0604020202020204" pitchFamily="34" charset="0"/>
                        </a:rPr>
                        <m:t>𝒃</m:t>
                      </m:r>
                    </m:oMath>
                  </m:oMathPara>
                </a14:m>
                <a:endParaRPr lang="en-US" altLang="zh-CN" sz="2000" b="1" dirty="0" smtClean="0">
                  <a:latin typeface="Arial" panose="020B0604020202020204" pitchFamily="34" charset="0"/>
                  <a:cs typeface="Arial" panose="020B0604020202020204" pitchFamily="34" charset="0"/>
                </a:endParaRPr>
              </a:p>
              <a:p>
                <a:r>
                  <a:rPr lang="en-US" altLang="zh-CN" sz="2000" dirty="0" smtClean="0">
                    <a:cs typeface="Arial" panose="020B0604020202020204" pitchFamily="34" charset="0"/>
                  </a:rPr>
                  <a:t>for all </a:t>
                </a:r>
                <a14:m>
                  <m:oMath xmlns:m="http://schemas.openxmlformats.org/officeDocument/2006/math">
                    <m:r>
                      <a:rPr lang="en-US" altLang="zh-CN" sz="2000" b="1" i="1" dirty="0" smtClean="0">
                        <a:latin typeface="Cambria Math" panose="02040503050406030204" pitchFamily="18" charset="0"/>
                        <a:cs typeface="Arial" panose="020B0604020202020204" pitchFamily="34" charset="0"/>
                      </a:rPr>
                      <m:t>𝒙</m:t>
                    </m:r>
                  </m:oMath>
                </a14:m>
                <a:r>
                  <a:rPr lang="en-US" altLang="zh-CN" sz="2000" dirty="0" smtClean="0">
                    <a:cs typeface="Arial" panose="020B0604020202020204" pitchFamily="34" charset="0"/>
                  </a:rPr>
                  <a:t> in </a:t>
                </a:r>
                <a14:m>
                  <m:oMath xmlns:m="http://schemas.openxmlformats.org/officeDocument/2006/math">
                    <m:sSup>
                      <m:sSupPr>
                        <m:ctrlPr>
                          <a:rPr lang="en-US" altLang="zh-CN" sz="2000" i="1" dirty="0">
                            <a:latin typeface="Cambria Math" panose="02040503050406030204" pitchFamily="18" charset="0"/>
                            <a:ea typeface="Cambria Math" panose="02040503050406030204" pitchFamily="18" charset="0"/>
                            <a:cs typeface="Arial" panose="020B0604020202020204" pitchFamily="34" charset="0"/>
                          </a:rPr>
                        </m:ctrlPr>
                      </m:sSupPr>
                      <m:e>
                        <m:r>
                          <a:rPr lang="en-US" altLang="zh-CN" sz="2000" i="1" dirty="0">
                            <a:latin typeface="Cambria Math" panose="02040503050406030204" pitchFamily="18" charset="0"/>
                            <a:ea typeface="Cambria Math" panose="02040503050406030204" pitchFamily="18" charset="0"/>
                            <a:cs typeface="Arial" panose="020B0604020202020204" pitchFamily="34" charset="0"/>
                          </a:rPr>
                          <m:t>ℝ</m:t>
                        </m:r>
                      </m:e>
                      <m:sup>
                        <m:r>
                          <a:rPr lang="en-US" altLang="zh-CN" sz="2000" i="1" dirty="0">
                            <a:latin typeface="Cambria Math" panose="02040503050406030204" pitchFamily="18" charset="0"/>
                            <a:ea typeface="Cambria Math" panose="02040503050406030204" pitchFamily="18" charset="0"/>
                            <a:cs typeface="Arial" panose="020B0604020202020204" pitchFamily="34" charset="0"/>
                          </a:rPr>
                          <m:t>𝑚</m:t>
                        </m:r>
                      </m:sup>
                    </m:sSup>
                  </m:oMath>
                </a14:m>
                <a:endParaRPr lang="en-US" altLang="zh-CN" sz="2000" dirty="0" smtClean="0">
                  <a:latin typeface="Arial" panose="020B0604020202020204" pitchFamily="34" charset="0"/>
                  <a:cs typeface="Arial" panose="020B0604020202020204" pitchFamily="34" charset="0"/>
                </a:endParaRPr>
              </a:p>
            </p:txBody>
          </p:sp>
        </mc:Choice>
        <mc:Fallback>
          <p:sp>
            <p:nvSpPr>
              <p:cNvPr id="22" name="文本框 21"/>
              <p:cNvSpPr txBox="1">
                <a:spLocks noRot="1" noChangeAspect="1" noMove="1" noResize="1" noEditPoints="1" noAdjustHandles="1" noChangeArrowheads="1" noChangeShapeType="1" noTextEdit="1"/>
              </p:cNvSpPr>
              <p:nvPr/>
            </p:nvSpPr>
            <p:spPr>
              <a:xfrm>
                <a:off x="576171" y="3598435"/>
                <a:ext cx="4028192" cy="1862048"/>
              </a:xfrm>
              <a:prstGeom prst="rect">
                <a:avLst/>
              </a:prstGeom>
              <a:blipFill>
                <a:blip r:embed="rId9"/>
                <a:stretch>
                  <a:fillRect l="-1667" t="-1634" r="-1667" b="-490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95560979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Jensen’s inequality</a:t>
            </a:r>
            <a:endParaRPr lang="zh-CN" altLang="en-US" dirty="0"/>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p:txBody>
              <a:bodyPr/>
              <a:lstStyle/>
              <a:p>
                <a:r>
                  <a:rPr lang="en-US" altLang="zh-CN" dirty="0" smtClean="0"/>
                  <a:t>Suppose </a:t>
                </a:r>
                <a14:m>
                  <m:oMath xmlns:m="http://schemas.openxmlformats.org/officeDocument/2006/math">
                    <m:r>
                      <a:rPr lang="en-US" altLang="zh-CN" i="1" dirty="0" smtClean="0">
                        <a:latin typeface="Cambria Math" panose="02040503050406030204" pitchFamily="18" charset="0"/>
                      </a:rPr>
                      <m:t>𝑓</m:t>
                    </m:r>
                  </m:oMath>
                </a14:m>
                <a:r>
                  <a:rPr lang="en-US" altLang="zh-CN" dirty="0" smtClean="0"/>
                  <a:t> is concave, then for all probability measures </a:t>
                </a:r>
                <a14:m>
                  <m:oMath xmlns:m="http://schemas.openxmlformats.org/officeDocument/2006/math">
                    <m:r>
                      <a:rPr lang="en-US" altLang="zh-CN" b="0" i="1" dirty="0" smtClean="0">
                        <a:latin typeface="Cambria Math" panose="02040503050406030204" pitchFamily="18" charset="0"/>
                      </a:rPr>
                      <m:t>𝑞</m:t>
                    </m:r>
                  </m:oMath>
                </a14:m>
                <a:r>
                  <a:rPr lang="en-US" altLang="zh-CN" dirty="0" smtClean="0"/>
                  <a:t> we have that:</a:t>
                </a:r>
              </a:p>
              <a:p>
                <a:pPr algn="ctr"/>
                <a14:m>
                  <m:oMath xmlns:m="http://schemas.openxmlformats.org/officeDocument/2006/math">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nary>
                          <m:naryPr>
                            <m:ctrlPr>
                              <a:rPr lang="en-US" altLang="zh-CN" i="1">
                                <a:latin typeface="Cambria Math" panose="02040503050406030204" pitchFamily="18" charset="0"/>
                              </a:rPr>
                            </m:ctrlPr>
                          </m:naryPr>
                          <m:sub>
                            <m:r>
                              <m:rPr>
                                <m:brk m:alnAt="23"/>
                              </m:rPr>
                              <a:rPr lang="en-US" altLang="zh-CN" i="1">
                                <a:latin typeface="Cambria Math" panose="02040503050406030204" pitchFamily="18" charset="0"/>
                              </a:rPr>
                              <m:t>𝑥</m:t>
                            </m:r>
                          </m:sub>
                          <m:sup/>
                          <m:e>
                            <m:r>
                              <a:rPr lang="en-US" altLang="zh-CN" b="0" i="1" smtClean="0">
                                <a:latin typeface="Cambria Math" panose="02040503050406030204" pitchFamily="18" charset="0"/>
                              </a:rPr>
                              <m:t>𝑥</m:t>
                            </m:r>
                            <m:r>
                              <a:rPr lang="en-US" altLang="zh-CN" i="1">
                                <a:latin typeface="Cambria Math" panose="02040503050406030204" pitchFamily="18" charset="0"/>
                              </a:rPr>
                              <m:t>𝑞</m:t>
                            </m:r>
                            <m:d>
                              <m:dPr>
                                <m:ctrlPr>
                                  <a:rPr lang="en-US" altLang="zh-CN" i="1">
                                    <a:latin typeface="Cambria Math" panose="02040503050406030204" pitchFamily="18" charset="0"/>
                                  </a:rPr>
                                </m:ctrlPr>
                              </m:dPr>
                              <m:e>
                                <m:r>
                                  <a:rPr lang="en-US" altLang="zh-CN" i="1">
                                    <a:latin typeface="Cambria Math" panose="02040503050406030204" pitchFamily="18" charset="0"/>
                                  </a:rPr>
                                  <m:t>𝑥</m:t>
                                </m:r>
                              </m:e>
                            </m:d>
                            <m:r>
                              <a:rPr lang="en-US" altLang="zh-CN" i="1">
                                <a:latin typeface="Cambria Math" panose="02040503050406030204" pitchFamily="18" charset="0"/>
                              </a:rPr>
                              <m:t>𝑑𝑥</m:t>
                            </m:r>
                          </m:e>
                        </m:nary>
                      </m:e>
                    </m:d>
                    <m:r>
                      <a:rPr lang="en-US" altLang="zh-CN" b="0" i="1" smtClean="0">
                        <a:latin typeface="Cambria Math" panose="02040503050406030204" pitchFamily="18" charset="0"/>
                      </a:rPr>
                      <m:t>=</m:t>
                    </m:r>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𝐸</m:t>
                            </m:r>
                          </m:e>
                          <m:sub>
                            <m:r>
                              <a:rPr lang="en-US" altLang="zh-CN" b="0" i="1" smtClean="0">
                                <a:latin typeface="Cambria Math" panose="02040503050406030204" pitchFamily="18" charset="0"/>
                              </a:rPr>
                              <m:t>𝑋</m:t>
                            </m:r>
                            <m:r>
                              <a:rPr lang="en-US" altLang="zh-CN" b="0" i="1" smtClean="0">
                                <a:latin typeface="Cambria Math" panose="02040503050406030204" pitchFamily="18" charset="0"/>
                              </a:rPr>
                              <m:t>~</m:t>
                            </m:r>
                            <m:r>
                              <a:rPr lang="en-US" altLang="zh-CN" b="0" i="1" smtClean="0">
                                <a:latin typeface="Cambria Math" panose="02040503050406030204" pitchFamily="18" charset="0"/>
                              </a:rPr>
                              <m:t>𝑞</m:t>
                            </m:r>
                          </m:sub>
                        </m:sSub>
                      </m:e>
                    </m:d>
                    <m:r>
                      <a:rPr lang="en-US" altLang="zh-CN" b="0" i="1" smtClean="0">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𝐸</m:t>
                        </m:r>
                      </m:e>
                      <m:sub>
                        <m:r>
                          <a:rPr lang="en-US" altLang="zh-CN" i="1">
                            <a:latin typeface="Cambria Math" panose="02040503050406030204" pitchFamily="18" charset="0"/>
                          </a:rPr>
                          <m:t>𝑋</m:t>
                        </m:r>
                        <m:r>
                          <a:rPr lang="en-US" altLang="zh-CN" i="1">
                            <a:latin typeface="Cambria Math" panose="02040503050406030204" pitchFamily="18" charset="0"/>
                          </a:rPr>
                          <m:t>~</m:t>
                        </m:r>
                        <m:r>
                          <a:rPr lang="en-US" altLang="zh-CN" b="0" i="1" smtClean="0">
                            <a:latin typeface="Cambria Math" panose="02040503050406030204" pitchFamily="18" charset="0"/>
                          </a:rPr>
                          <m:t>𝑞</m:t>
                        </m:r>
                      </m:sub>
                    </m:sSub>
                    <m:d>
                      <m:dPr>
                        <m:begChr m:val="["/>
                        <m:endChr m:val="]"/>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𝑋</m:t>
                            </m:r>
                          </m:e>
                        </m:d>
                      </m:e>
                    </m:d>
                    <m:r>
                      <a:rPr lang="en-US" altLang="zh-CN" b="0" i="1" smtClean="0">
                        <a:latin typeface="Cambria Math" panose="02040503050406030204" pitchFamily="18" charset="0"/>
                      </a:rPr>
                      <m:t>=</m:t>
                    </m:r>
                    <m:nary>
                      <m:naryPr>
                        <m:ctrlPr>
                          <a:rPr lang="en-US" altLang="zh-CN" i="1">
                            <a:latin typeface="Cambria Math" panose="02040503050406030204" pitchFamily="18" charset="0"/>
                          </a:rPr>
                        </m:ctrlPr>
                      </m:naryPr>
                      <m:sub>
                        <m:r>
                          <m:rPr>
                            <m:brk m:alnAt="23"/>
                          </m:rPr>
                          <a:rPr lang="en-US" altLang="zh-CN" i="1">
                            <a:latin typeface="Cambria Math" panose="02040503050406030204" pitchFamily="18" charset="0"/>
                          </a:rPr>
                          <m:t>𝑥</m:t>
                        </m:r>
                      </m:sub>
                      <m:sup/>
                      <m:e>
                        <m:r>
                          <a:rPr lang="en-US" altLang="zh-CN" b="0" i="1" smtClean="0">
                            <a:latin typeface="Cambria Math" panose="02040503050406030204" pitchFamily="18" charset="0"/>
                          </a:rPr>
                          <m:t>𝑓</m:t>
                        </m:r>
                        <m:d>
                          <m:dPr>
                            <m:ctrlPr>
                              <a:rPr lang="en-US" altLang="zh-CN" i="1">
                                <a:latin typeface="Cambria Math" panose="02040503050406030204" pitchFamily="18" charset="0"/>
                              </a:rPr>
                            </m:ctrlPr>
                          </m:dPr>
                          <m:e>
                            <m:r>
                              <a:rPr lang="en-US" altLang="zh-CN" i="1">
                                <a:latin typeface="Cambria Math" panose="02040503050406030204" pitchFamily="18" charset="0"/>
                              </a:rPr>
                              <m:t>𝑥</m:t>
                            </m:r>
                          </m:e>
                        </m:d>
                        <m:r>
                          <a:rPr lang="en-US" altLang="zh-CN" i="1">
                            <a:latin typeface="Cambria Math" panose="02040503050406030204" pitchFamily="18" charset="0"/>
                          </a:rPr>
                          <m:t>𝑞</m:t>
                        </m:r>
                        <m:d>
                          <m:dPr>
                            <m:ctrlPr>
                              <a:rPr lang="en-US" altLang="zh-CN" i="1">
                                <a:latin typeface="Cambria Math" panose="02040503050406030204" pitchFamily="18" charset="0"/>
                              </a:rPr>
                            </m:ctrlPr>
                          </m:dPr>
                          <m:e>
                            <m:r>
                              <a:rPr lang="en-US" altLang="zh-CN" i="1">
                                <a:latin typeface="Cambria Math" panose="02040503050406030204" pitchFamily="18" charset="0"/>
                              </a:rPr>
                              <m:t>𝑥</m:t>
                            </m:r>
                          </m:e>
                        </m:d>
                        <m:r>
                          <a:rPr lang="en-US" altLang="zh-CN" i="1">
                            <a:latin typeface="Cambria Math" panose="02040503050406030204" pitchFamily="18" charset="0"/>
                          </a:rPr>
                          <m:t>𝑑𝑥</m:t>
                        </m:r>
                      </m:e>
                    </m:nary>
                  </m:oMath>
                </a14:m>
                <a:endParaRPr lang="en-US" altLang="zh-CN" dirty="0"/>
              </a:p>
              <a:p>
                <a:r>
                  <a:rPr lang="en-US" altLang="zh-CN" dirty="0" smtClean="0"/>
                  <a:t>with equality holding only if </a:t>
                </a:r>
                <a14:m>
                  <m:oMath xmlns:m="http://schemas.openxmlformats.org/officeDocument/2006/math">
                    <m:r>
                      <a:rPr lang="en-US" altLang="zh-CN" i="1" dirty="0" smtClean="0">
                        <a:latin typeface="Cambria Math" panose="02040503050406030204" pitchFamily="18" charset="0"/>
                      </a:rPr>
                      <m:t>𝑓</m:t>
                    </m:r>
                  </m:oMath>
                </a14:m>
                <a:r>
                  <a:rPr lang="en-US" altLang="zh-CN" dirty="0" smtClean="0"/>
                  <a:t> is an affine function</a:t>
                </a:r>
                <a:endParaRPr lang="zh-CN" altLang="en-US" dirty="0"/>
              </a:p>
            </p:txBody>
          </p:sp>
        </mc:Choice>
        <mc:Fallback>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12/17/2020</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53</a:t>
            </a:fld>
            <a:endParaRPr lang="en-US"/>
          </a:p>
        </p:txBody>
      </p:sp>
      <p:sp>
        <p:nvSpPr>
          <p:cNvPr id="7" name="矩形 6"/>
          <p:cNvSpPr/>
          <p:nvPr/>
        </p:nvSpPr>
        <p:spPr>
          <a:xfrm>
            <a:off x="1450286" y="3747262"/>
            <a:ext cx="1608325" cy="461665"/>
          </a:xfrm>
          <a:prstGeom prst="rect">
            <a:avLst/>
          </a:prstGeom>
        </p:spPr>
        <p:txBody>
          <a:bodyPr wrap="none">
            <a:spAutoFit/>
          </a:bodyPr>
          <a:lstStyle/>
          <a:p>
            <a:r>
              <a:rPr lang="en-US" altLang="zh-CN" sz="2400" dirty="0">
                <a:solidFill>
                  <a:schemeClr val="tx1">
                    <a:lumMod val="75000"/>
                    <a:lumOff val="25000"/>
                  </a:schemeClr>
                </a:solidFill>
              </a:rPr>
              <a:t>Illustration:</a:t>
            </a:r>
            <a:endParaRPr lang="zh-CN" altLang="en-US" sz="2400" dirty="0">
              <a:solidFill>
                <a:schemeClr val="tx1">
                  <a:lumMod val="75000"/>
                  <a:lumOff val="25000"/>
                </a:schemeClr>
              </a:solidFill>
            </a:endParaRPr>
          </a:p>
        </p:txBody>
      </p:sp>
      <p:pic>
        <p:nvPicPr>
          <p:cNvPr id="8" name="图片 7"/>
          <p:cNvPicPr>
            <a:picLocks noChangeAspect="1"/>
          </p:cNvPicPr>
          <p:nvPr/>
        </p:nvPicPr>
        <p:blipFill>
          <a:blip r:embed="rId3"/>
          <a:stretch>
            <a:fillRect/>
          </a:stretch>
        </p:blipFill>
        <p:spPr>
          <a:xfrm>
            <a:off x="4637094" y="2822022"/>
            <a:ext cx="4422579" cy="3466154"/>
          </a:xfrm>
          <a:prstGeom prst="rect">
            <a:avLst/>
          </a:prstGeom>
        </p:spPr>
      </p:pic>
      <mc:AlternateContent xmlns:mc="http://schemas.openxmlformats.org/markup-compatibility/2006">
        <mc:Choice xmlns:a14="http://schemas.microsoft.com/office/drawing/2010/main" Requires="a14">
          <p:sp>
            <p:nvSpPr>
              <p:cNvPr id="10" name="文本框 9"/>
              <p:cNvSpPr txBox="1"/>
              <p:nvPr/>
            </p:nvSpPr>
            <p:spPr>
              <a:xfrm>
                <a:off x="7023501" y="3701096"/>
                <a:ext cx="195002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𝑓</m:t>
                      </m:r>
                      <m:r>
                        <a:rPr lang="en-US" altLang="zh-CN" b="0" i="1" smtClean="0">
                          <a:latin typeface="Cambria Math" panose="02040503050406030204" pitchFamily="18" charset="0"/>
                        </a:rPr>
                        <m:t>(</m:t>
                      </m:r>
                      <m:r>
                        <a:rPr lang="en-US" altLang="zh-CN" b="0" i="1" smtClean="0">
                          <a:latin typeface="Cambria Math" panose="02040503050406030204" pitchFamily="18" charset="0"/>
                        </a:rPr>
                        <m:t>𝜆</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1−</m:t>
                          </m:r>
                          <m:r>
                            <a:rPr lang="en-US" altLang="zh-CN" b="0" i="1" smtClean="0">
                              <a:latin typeface="Cambria Math" panose="02040503050406030204" pitchFamily="18" charset="0"/>
                            </a:rPr>
                            <m:t>𝜆</m:t>
                          </m:r>
                        </m:e>
                      </m:d>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2</m:t>
                          </m:r>
                        </m:sub>
                      </m:sSub>
                      <m:r>
                        <a:rPr lang="en-US" altLang="zh-CN" b="0" i="1" smtClean="0">
                          <a:latin typeface="Cambria Math" panose="02040503050406030204" pitchFamily="18" charset="0"/>
                        </a:rPr>
                        <m:t>)</m:t>
                      </m:r>
                    </m:oMath>
                  </m:oMathPara>
                </a14:m>
                <a:endParaRPr lang="zh-CN" altLang="en-US" dirty="0"/>
              </a:p>
            </p:txBody>
          </p:sp>
        </mc:Choice>
        <mc:Fallback>
          <p:sp>
            <p:nvSpPr>
              <p:cNvPr id="10" name="文本框 9"/>
              <p:cNvSpPr txBox="1">
                <a:spLocks noRot="1" noChangeAspect="1" noMove="1" noResize="1" noEditPoints="1" noAdjustHandles="1" noChangeArrowheads="1" noChangeShapeType="1" noTextEdit="1"/>
              </p:cNvSpPr>
              <p:nvPr/>
            </p:nvSpPr>
            <p:spPr>
              <a:xfrm>
                <a:off x="7023501" y="3701096"/>
                <a:ext cx="1950021" cy="276999"/>
              </a:xfrm>
              <a:prstGeom prst="rect">
                <a:avLst/>
              </a:prstGeom>
              <a:blipFill>
                <a:blip r:embed="rId4"/>
                <a:stretch>
                  <a:fillRect l="-3750" t="-2174" r="-4063" b="-32609"/>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1" name="文本框 10"/>
              <p:cNvSpPr txBox="1"/>
              <p:nvPr/>
            </p:nvSpPr>
            <p:spPr>
              <a:xfrm>
                <a:off x="5746659" y="4945036"/>
                <a:ext cx="227100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𝜆</m:t>
                      </m:r>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1</m:t>
                              </m:r>
                            </m:sub>
                          </m:sSub>
                        </m:e>
                      </m:d>
                      <m:r>
                        <a:rPr lang="en-US" altLang="zh-CN" b="0" i="1" smtClean="0">
                          <a:latin typeface="Cambria Math" panose="02040503050406030204" pitchFamily="18" charset="0"/>
                        </a:rPr>
                        <m:t>+</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1−</m:t>
                          </m:r>
                          <m:r>
                            <a:rPr lang="en-US" altLang="zh-CN" b="0" i="1" smtClean="0">
                              <a:latin typeface="Cambria Math" panose="02040503050406030204" pitchFamily="18" charset="0"/>
                            </a:rPr>
                            <m:t>𝜆</m:t>
                          </m:r>
                        </m:e>
                      </m:d>
                      <m:r>
                        <a:rPr lang="en-US" altLang="zh-CN" b="0" i="1" smtClean="0">
                          <a:latin typeface="Cambria Math" panose="02040503050406030204" pitchFamily="18" charset="0"/>
                        </a:rPr>
                        <m:t>𝑓</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2</m:t>
                          </m:r>
                        </m:sub>
                      </m:sSub>
                      <m:r>
                        <a:rPr lang="en-US" altLang="zh-CN" b="0" i="1" smtClean="0">
                          <a:latin typeface="Cambria Math" panose="02040503050406030204" pitchFamily="18" charset="0"/>
                        </a:rPr>
                        <m:t>)</m:t>
                      </m:r>
                    </m:oMath>
                  </m:oMathPara>
                </a14:m>
                <a:endParaRPr lang="zh-CN" altLang="en-US" dirty="0"/>
              </a:p>
            </p:txBody>
          </p:sp>
        </mc:Choice>
        <mc:Fallback>
          <p:sp>
            <p:nvSpPr>
              <p:cNvPr id="11" name="文本框 10"/>
              <p:cNvSpPr txBox="1">
                <a:spLocks noRot="1" noChangeAspect="1" noMove="1" noResize="1" noEditPoints="1" noAdjustHandles="1" noChangeArrowheads="1" noChangeShapeType="1" noTextEdit="1"/>
              </p:cNvSpPr>
              <p:nvPr/>
            </p:nvSpPr>
            <p:spPr>
              <a:xfrm>
                <a:off x="5746659" y="4945036"/>
                <a:ext cx="2271006" cy="276999"/>
              </a:xfrm>
              <a:prstGeom prst="rect">
                <a:avLst/>
              </a:prstGeom>
              <a:blipFill>
                <a:blip r:embed="rId5"/>
                <a:stretch>
                  <a:fillRect l="-3226" t="-2174" r="-3495" b="-32609"/>
                </a:stretch>
              </a:blipFill>
            </p:spPr>
            <p:txBody>
              <a:bodyPr/>
              <a:lstStyle/>
              <a:p>
                <a:r>
                  <a:rPr lang="zh-CN" altLang="en-US">
                    <a:noFill/>
                  </a:rPr>
                  <a:t> </a:t>
                </a:r>
              </a:p>
            </p:txBody>
          </p:sp>
        </mc:Fallback>
      </mc:AlternateContent>
      <p:cxnSp>
        <p:nvCxnSpPr>
          <p:cNvPr id="15" name="直接连接符 14"/>
          <p:cNvCxnSpPr/>
          <p:nvPr/>
        </p:nvCxnSpPr>
        <p:spPr>
          <a:xfrm flipV="1">
            <a:off x="5637562" y="4072752"/>
            <a:ext cx="0" cy="1846375"/>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V="1">
            <a:off x="8126762" y="4994635"/>
            <a:ext cx="0" cy="924493"/>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5635080" y="4072752"/>
            <a:ext cx="2489200" cy="921883"/>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V="1">
            <a:off x="7339362" y="4047285"/>
            <a:ext cx="0" cy="1846375"/>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V="1">
            <a:off x="7345712" y="5844402"/>
            <a:ext cx="0" cy="49259"/>
          </a:xfrm>
          <a:prstGeom prst="line">
            <a:avLst/>
          </a:prstGeom>
          <a:ln w="28575">
            <a:solidFill>
              <a:srgbClr val="FF0000"/>
            </a:solidFill>
            <a:prstDash val="soli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7" name="矩形 26"/>
              <p:cNvSpPr/>
              <p:nvPr/>
            </p:nvSpPr>
            <p:spPr>
              <a:xfrm>
                <a:off x="6302265" y="6100095"/>
                <a:ext cx="2484333" cy="3633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i="1" dirty="0" smtClean="0">
                          <a:solidFill>
                            <a:srgbClr val="FF0000"/>
                          </a:solidFill>
                          <a:latin typeface="Cambria Math" panose="02040503050406030204" pitchFamily="18" charset="0"/>
                        </a:rPr>
                        <m:t>𝐸</m:t>
                      </m:r>
                      <m:r>
                        <a:rPr lang="en-US" altLang="zh-CN" i="1" dirty="0" smtClean="0">
                          <a:solidFill>
                            <a:srgbClr val="FF0000"/>
                          </a:solidFill>
                          <a:latin typeface="Cambria Math" panose="02040503050406030204" pitchFamily="18" charset="0"/>
                        </a:rPr>
                        <m:t>[</m:t>
                      </m:r>
                      <m:r>
                        <a:rPr lang="en-US" altLang="zh-CN" i="1" dirty="0" smtClean="0">
                          <a:solidFill>
                            <a:srgbClr val="FF0000"/>
                          </a:solidFill>
                          <a:latin typeface="Cambria Math" panose="02040503050406030204" pitchFamily="18" charset="0"/>
                        </a:rPr>
                        <m:t>𝑋</m:t>
                      </m:r>
                      <m:r>
                        <a:rPr lang="en-US" altLang="zh-CN" i="1" dirty="0" smtClean="0">
                          <a:solidFill>
                            <a:srgbClr val="FF0000"/>
                          </a:solidFill>
                          <a:latin typeface="Cambria Math" panose="02040503050406030204" pitchFamily="18" charset="0"/>
                        </a:rPr>
                        <m:t>] =</m:t>
                      </m:r>
                      <m:r>
                        <a:rPr lang="en-US" altLang="zh-CN" b="0" i="1" dirty="0" smtClean="0">
                          <a:solidFill>
                            <a:srgbClr val="FF0000"/>
                          </a:solidFill>
                          <a:latin typeface="Cambria Math" panose="02040503050406030204" pitchFamily="18" charset="0"/>
                        </a:rPr>
                        <m:t>𝜆</m:t>
                      </m:r>
                      <m:sSub>
                        <m:sSubPr>
                          <m:ctrlPr>
                            <a:rPr lang="en-US" altLang="zh-CN" b="0" i="1" dirty="0" smtClean="0">
                              <a:solidFill>
                                <a:srgbClr val="FF0000"/>
                              </a:solidFill>
                              <a:latin typeface="Cambria Math" panose="02040503050406030204" pitchFamily="18" charset="0"/>
                            </a:rPr>
                          </m:ctrlPr>
                        </m:sSubPr>
                        <m:e>
                          <m:r>
                            <a:rPr lang="en-US" altLang="zh-CN" i="1" dirty="0" smtClean="0">
                              <a:solidFill>
                                <a:srgbClr val="FF0000"/>
                              </a:solidFill>
                              <a:latin typeface="Cambria Math" panose="02040503050406030204" pitchFamily="18" charset="0"/>
                            </a:rPr>
                            <m:t>𝑥</m:t>
                          </m:r>
                        </m:e>
                        <m:sub>
                          <m:r>
                            <a:rPr lang="en-US" altLang="zh-CN" sz="1200" i="1" dirty="0">
                              <a:solidFill>
                                <a:srgbClr val="FF0000"/>
                              </a:solidFill>
                              <a:latin typeface="Cambria Math" panose="02040503050406030204" pitchFamily="18" charset="0"/>
                            </a:rPr>
                            <m:t>1</m:t>
                          </m:r>
                        </m:sub>
                      </m:sSub>
                      <m:r>
                        <a:rPr lang="en-US" altLang="zh-CN" i="1" dirty="0">
                          <a:solidFill>
                            <a:srgbClr val="FF0000"/>
                          </a:solidFill>
                          <a:latin typeface="Cambria Math" panose="02040503050406030204" pitchFamily="18" charset="0"/>
                        </a:rPr>
                        <m:t>+</m:t>
                      </m:r>
                      <m:d>
                        <m:dPr>
                          <m:ctrlPr>
                            <a:rPr lang="en-US" altLang="zh-CN" sz="1200" b="0" i="1" dirty="0">
                              <a:solidFill>
                                <a:srgbClr val="FF0000"/>
                              </a:solidFill>
                              <a:latin typeface="Cambria Math" panose="02040503050406030204" pitchFamily="18" charset="0"/>
                            </a:rPr>
                          </m:ctrlPr>
                        </m:dPr>
                        <m:e>
                          <m:r>
                            <a:rPr lang="en-US" altLang="zh-CN" i="1" dirty="0">
                              <a:solidFill>
                                <a:srgbClr val="FF0000"/>
                              </a:solidFill>
                              <a:latin typeface="Cambria Math" panose="02040503050406030204" pitchFamily="18" charset="0"/>
                            </a:rPr>
                            <m:t>1−</m:t>
                          </m:r>
                          <m:r>
                            <a:rPr lang="en-US" altLang="zh-CN" i="1" dirty="0">
                              <a:solidFill>
                                <a:srgbClr val="FF0000"/>
                              </a:solidFill>
                              <a:latin typeface="Cambria Math" panose="02040503050406030204" pitchFamily="18" charset="0"/>
                            </a:rPr>
                            <m:t>𝜆</m:t>
                          </m:r>
                        </m:e>
                      </m:d>
                      <m:sSub>
                        <m:sSubPr>
                          <m:ctrlPr>
                            <a:rPr lang="en-US" altLang="zh-CN" b="0" i="1" dirty="0" smtClean="0">
                              <a:solidFill>
                                <a:srgbClr val="FF0000"/>
                              </a:solidFill>
                              <a:latin typeface="Cambria Math" panose="02040503050406030204" pitchFamily="18" charset="0"/>
                            </a:rPr>
                          </m:ctrlPr>
                        </m:sSubPr>
                        <m:e>
                          <m:r>
                            <a:rPr lang="en-US" altLang="zh-CN" i="1" dirty="0">
                              <a:solidFill>
                                <a:srgbClr val="FF0000"/>
                              </a:solidFill>
                              <a:latin typeface="Cambria Math" panose="02040503050406030204" pitchFamily="18" charset="0"/>
                            </a:rPr>
                            <m:t>𝑥</m:t>
                          </m:r>
                        </m:e>
                        <m:sub>
                          <m:r>
                            <a:rPr lang="en-US" altLang="zh-CN" sz="1200" i="1" dirty="0">
                              <a:solidFill>
                                <a:srgbClr val="FF0000"/>
                              </a:solidFill>
                              <a:latin typeface="Cambria Math" panose="02040503050406030204" pitchFamily="18" charset="0"/>
                            </a:rPr>
                            <m:t>2</m:t>
                          </m:r>
                        </m:sub>
                      </m:sSub>
                    </m:oMath>
                  </m:oMathPara>
                </a14:m>
                <a:endParaRPr lang="zh-CN" altLang="en-US" dirty="0"/>
              </a:p>
            </p:txBody>
          </p:sp>
        </mc:Choice>
        <mc:Fallback>
          <p:sp>
            <p:nvSpPr>
              <p:cNvPr id="27" name="矩形 26"/>
              <p:cNvSpPr>
                <a:spLocks noRot="1" noChangeAspect="1" noMove="1" noResize="1" noEditPoints="1" noAdjustHandles="1" noChangeArrowheads="1" noChangeShapeType="1" noTextEdit="1"/>
              </p:cNvSpPr>
              <p:nvPr/>
            </p:nvSpPr>
            <p:spPr>
              <a:xfrm>
                <a:off x="6302265" y="6100095"/>
                <a:ext cx="2484333" cy="363305"/>
              </a:xfrm>
              <a:prstGeom prst="rect">
                <a:avLst/>
              </a:prstGeom>
              <a:blipFill>
                <a:blip r:embed="rId6"/>
                <a:stretch>
                  <a:fillRect b="-20339"/>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8" name="矩形 27"/>
              <p:cNvSpPr/>
              <p:nvPr/>
            </p:nvSpPr>
            <p:spPr>
              <a:xfrm>
                <a:off x="1368663" y="4275162"/>
                <a:ext cx="2784288" cy="830997"/>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en-US" altLang="zh-CN" sz="2400" i="1" dirty="0">
                          <a:latin typeface="Cambria Math" panose="02040503050406030204" pitchFamily="18" charset="0"/>
                        </a:rPr>
                        <m:t>𝑃</m:t>
                      </m:r>
                      <m:r>
                        <a:rPr lang="en-US" altLang="zh-CN" sz="2400" i="1" dirty="0">
                          <a:latin typeface="Cambria Math" panose="02040503050406030204" pitchFamily="18" charset="0"/>
                        </a:rPr>
                        <m:t>(</m:t>
                      </m:r>
                      <m:r>
                        <a:rPr lang="en-US" altLang="zh-CN" sz="2400" i="1" dirty="0">
                          <a:latin typeface="Cambria Math" panose="02040503050406030204" pitchFamily="18" charset="0"/>
                        </a:rPr>
                        <m:t>𝑋</m:t>
                      </m:r>
                      <m:r>
                        <a:rPr lang="en-US" altLang="zh-CN" sz="2400" i="1" dirty="0">
                          <a:latin typeface="Cambria Math" panose="02040503050406030204" pitchFamily="18" charset="0"/>
                        </a:rPr>
                        <m:t>=</m:t>
                      </m:r>
                      <m:sSub>
                        <m:sSubPr>
                          <m:ctrlPr>
                            <a:rPr lang="en-US" altLang="zh-CN" sz="2400" i="1" dirty="0">
                              <a:latin typeface="Cambria Math" panose="02040503050406030204" pitchFamily="18" charset="0"/>
                            </a:rPr>
                          </m:ctrlPr>
                        </m:sSubPr>
                        <m:e>
                          <m:r>
                            <a:rPr lang="en-US" altLang="zh-CN" sz="2400" i="1" dirty="0">
                              <a:latin typeface="Cambria Math" panose="02040503050406030204" pitchFamily="18" charset="0"/>
                            </a:rPr>
                            <m:t>𝑥</m:t>
                          </m:r>
                        </m:e>
                        <m:sub>
                          <m:r>
                            <a:rPr lang="en-US" altLang="zh-CN" sz="2400" i="1" dirty="0">
                              <a:latin typeface="Cambria Math" panose="02040503050406030204" pitchFamily="18" charset="0"/>
                            </a:rPr>
                            <m:t>1</m:t>
                          </m:r>
                        </m:sub>
                      </m:sSub>
                      <m:r>
                        <a:rPr lang="en-US" altLang="zh-CN" sz="2400" i="1" dirty="0">
                          <a:latin typeface="Cambria Math" panose="02040503050406030204" pitchFamily="18" charset="0"/>
                        </a:rPr>
                        <m:t>)= </m:t>
                      </m:r>
                      <m:r>
                        <a:rPr lang="en-US" altLang="zh-CN" sz="2400" i="1" dirty="0">
                          <a:latin typeface="Cambria Math" panose="02040503050406030204" pitchFamily="18" charset="0"/>
                        </a:rPr>
                        <m:t>𝜆</m:t>
                      </m:r>
                    </m:oMath>
                  </m:oMathPara>
                </a14:m>
                <a:endParaRPr lang="en-US" altLang="zh-CN" sz="2400" i="1" dirty="0" smtClean="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altLang="zh-CN" sz="2400" i="1" dirty="0" smtClean="0">
                          <a:latin typeface="Cambria Math" panose="02040503050406030204" pitchFamily="18" charset="0"/>
                        </a:rPr>
                        <m:t>𝑃</m:t>
                      </m:r>
                      <m:d>
                        <m:dPr>
                          <m:ctrlPr>
                            <a:rPr lang="en-US" altLang="zh-CN" sz="2400" i="1" dirty="0" smtClean="0">
                              <a:latin typeface="Cambria Math" panose="02040503050406030204" pitchFamily="18" charset="0"/>
                            </a:rPr>
                          </m:ctrlPr>
                        </m:dPr>
                        <m:e>
                          <m:r>
                            <a:rPr lang="en-US" altLang="zh-CN" sz="2400" i="1" dirty="0" smtClean="0">
                              <a:latin typeface="Cambria Math" panose="02040503050406030204" pitchFamily="18" charset="0"/>
                            </a:rPr>
                            <m:t>𝑋</m:t>
                          </m:r>
                          <m:r>
                            <a:rPr lang="en-US" altLang="zh-CN" sz="2400" i="1" dirty="0" smtClean="0">
                              <a:latin typeface="Cambria Math" panose="02040503050406030204" pitchFamily="18" charset="0"/>
                            </a:rPr>
                            <m:t>=</m:t>
                          </m:r>
                          <m:sSub>
                            <m:sSubPr>
                              <m:ctrlPr>
                                <a:rPr lang="en-US" altLang="zh-CN" sz="2400" b="0" i="1" dirty="0" smtClean="0">
                                  <a:latin typeface="Cambria Math" panose="02040503050406030204" pitchFamily="18" charset="0"/>
                                </a:rPr>
                              </m:ctrlPr>
                            </m:sSubPr>
                            <m:e>
                              <m:r>
                                <a:rPr lang="en-US" altLang="zh-CN" sz="2400" i="1" dirty="0" smtClean="0">
                                  <a:latin typeface="Cambria Math" panose="02040503050406030204" pitchFamily="18" charset="0"/>
                                </a:rPr>
                                <m:t>𝑥</m:t>
                              </m:r>
                            </m:e>
                            <m:sub>
                              <m:r>
                                <a:rPr lang="en-US" altLang="zh-CN" sz="2400" b="0" i="1" dirty="0" smtClean="0">
                                  <a:latin typeface="Cambria Math" panose="02040503050406030204" pitchFamily="18" charset="0"/>
                                </a:rPr>
                                <m:t>2</m:t>
                              </m:r>
                            </m:sub>
                          </m:sSub>
                        </m:e>
                      </m:d>
                      <m:r>
                        <a:rPr lang="en-US" altLang="zh-CN" sz="2400" i="1" dirty="0">
                          <a:latin typeface="Cambria Math" panose="02040503050406030204" pitchFamily="18" charset="0"/>
                        </a:rPr>
                        <m:t>= 1−</m:t>
                      </m:r>
                      <m:r>
                        <a:rPr lang="en-US" altLang="zh-CN" sz="2400" b="0" i="1" dirty="0" smtClean="0">
                          <a:latin typeface="Cambria Math" panose="02040503050406030204" pitchFamily="18" charset="0"/>
                        </a:rPr>
                        <m:t>𝜆</m:t>
                      </m:r>
                    </m:oMath>
                  </m:oMathPara>
                </a14:m>
                <a:endParaRPr lang="en-US" altLang="zh-CN" sz="2400" b="0" dirty="0" smtClean="0"/>
              </a:p>
            </p:txBody>
          </p:sp>
        </mc:Choice>
        <mc:Fallback>
          <p:sp>
            <p:nvSpPr>
              <p:cNvPr id="28" name="矩形 27"/>
              <p:cNvSpPr>
                <a:spLocks noRot="1" noChangeAspect="1" noMove="1" noResize="1" noEditPoints="1" noAdjustHandles="1" noChangeArrowheads="1" noChangeShapeType="1" noTextEdit="1"/>
              </p:cNvSpPr>
              <p:nvPr/>
            </p:nvSpPr>
            <p:spPr>
              <a:xfrm>
                <a:off x="1368663" y="4275162"/>
                <a:ext cx="2784288" cy="830997"/>
              </a:xfrm>
              <a:prstGeom prst="rect">
                <a:avLst/>
              </a:prstGeom>
              <a:blipFill>
                <a:blip r:embed="rId7"/>
                <a:stretch>
                  <a:fillRect l="-65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725269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EM algorithm</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smtClean="0"/>
                  <a:t>If there are latent variables, the set of which is denoted by </a:t>
                </a:r>
                <a14:m>
                  <m:oMath xmlns:m="http://schemas.openxmlformats.org/officeDocument/2006/math">
                    <m:r>
                      <a:rPr lang="en-US" altLang="zh-CN" b="0" i="1" dirty="0" smtClean="0">
                        <a:latin typeface="Cambria Math" panose="02040503050406030204" pitchFamily="18" charset="0"/>
                      </a:rPr>
                      <m:t>𝑋</m:t>
                    </m:r>
                  </m:oMath>
                </a14:m>
                <a:r>
                  <a:rPr lang="en-US" altLang="zh-CN" dirty="0" smtClean="0"/>
                  <a:t>, in samples, how to estimate parameters in a generative model?</a:t>
                </a:r>
              </a:p>
              <a:p>
                <a:r>
                  <a:rPr lang="en-US" altLang="zh-CN" dirty="0" smtClean="0"/>
                  <a:t>The objective function</a:t>
                </a:r>
              </a:p>
              <a:p>
                <a:endParaRPr lang="en-US" altLang="zh-CN" dirty="0" smtClean="0"/>
              </a:p>
              <a:p>
                <a:r>
                  <a:rPr lang="en-US" altLang="zh-CN" dirty="0" smtClean="0"/>
                  <a:t>Example:</a:t>
                </a:r>
              </a:p>
              <a:p>
                <a:endParaRPr lang="en-US" altLang="zh-CN" dirty="0"/>
              </a:p>
              <a:p>
                <a:endParaRPr lang="en-US" altLang="zh-CN" dirty="0" smtClean="0"/>
              </a:p>
              <a:p>
                <a:endParaRPr lang="en-US" altLang="zh-CN" dirty="0"/>
              </a:p>
              <a:p>
                <a:r>
                  <a:rPr lang="en-US" altLang="zh-CN" dirty="0"/>
                  <a:t>Given data </a:t>
                </a:r>
                <a14:m>
                  <m:oMath xmlns:m="http://schemas.openxmlformats.org/officeDocument/2006/math">
                    <m:sSub>
                      <m:sSubPr>
                        <m:ctrlPr>
                          <a:rPr lang="en-US" altLang="zh-CN" b="0" i="1" dirty="0" smtClean="0">
                            <a:latin typeface="Cambria Math" panose="02040503050406030204" pitchFamily="18" charset="0"/>
                          </a:rPr>
                        </m:ctrlPr>
                      </m:sSubPr>
                      <m:e>
                        <m:r>
                          <a:rPr lang="en-US" altLang="zh-CN" b="0" i="1" dirty="0" smtClean="0">
                            <a:latin typeface="Cambria Math" panose="02040503050406030204" pitchFamily="18" charset="0"/>
                          </a:rPr>
                          <m:t>𝑧</m:t>
                        </m:r>
                      </m:e>
                      <m:sub>
                        <m:r>
                          <a:rPr lang="en-US" altLang="zh-CN" b="0" i="1" dirty="0" smtClean="0">
                            <a:latin typeface="Cambria Math" panose="02040503050406030204" pitchFamily="18" charset="0"/>
                          </a:rPr>
                          <m:t>1</m:t>
                        </m:r>
                      </m:sub>
                    </m:sSub>
                    <m:r>
                      <a:rPr lang="en-US" altLang="zh-CN" b="0" i="1" dirty="0" smtClean="0">
                        <a:latin typeface="Cambria Math" panose="02040503050406030204" pitchFamily="18" charset="0"/>
                      </a:rPr>
                      <m:t>,</m:t>
                    </m:r>
                    <m:sSub>
                      <m:sSubPr>
                        <m:ctrlPr>
                          <a:rPr lang="en-US" altLang="zh-CN" b="0" i="1" dirty="0" smtClean="0">
                            <a:latin typeface="Cambria Math" panose="02040503050406030204" pitchFamily="18" charset="0"/>
                          </a:rPr>
                        </m:ctrlPr>
                      </m:sSubPr>
                      <m:e>
                        <m:r>
                          <a:rPr lang="en-US" altLang="zh-CN" b="0" i="1" dirty="0" smtClean="0">
                            <a:latin typeface="Cambria Math" panose="02040503050406030204" pitchFamily="18" charset="0"/>
                          </a:rPr>
                          <m:t>𝑧</m:t>
                        </m:r>
                      </m:e>
                      <m:sub>
                        <m:r>
                          <a:rPr lang="en-US" altLang="zh-CN" b="0" i="1" dirty="0" smtClean="0">
                            <a:latin typeface="Cambria Math" panose="02040503050406030204" pitchFamily="18" charset="0"/>
                          </a:rPr>
                          <m:t>2</m:t>
                        </m:r>
                      </m:sub>
                    </m:sSub>
                    <m:r>
                      <a:rPr lang="en-US" altLang="zh-CN" b="0" i="1" dirty="0" smtClean="0">
                        <a:latin typeface="Cambria Math" panose="02040503050406030204" pitchFamily="18" charset="0"/>
                      </a:rPr>
                      <m:t>,…,</m:t>
                    </m:r>
                    <m:sSub>
                      <m:sSubPr>
                        <m:ctrlPr>
                          <a:rPr lang="en-US" altLang="zh-CN" b="0" i="1" dirty="0" smtClean="0">
                            <a:latin typeface="Cambria Math" panose="02040503050406030204" pitchFamily="18" charset="0"/>
                          </a:rPr>
                        </m:ctrlPr>
                      </m:sSubPr>
                      <m:e>
                        <m:r>
                          <a:rPr lang="en-US" altLang="zh-CN" b="0" i="1" dirty="0" smtClean="0">
                            <a:latin typeface="Cambria Math" panose="02040503050406030204" pitchFamily="18" charset="0"/>
                          </a:rPr>
                          <m:t>𝑧</m:t>
                        </m:r>
                      </m:e>
                      <m:sub>
                        <m:r>
                          <a:rPr lang="en-US" altLang="zh-CN" b="0" i="1" dirty="0" smtClean="0">
                            <a:latin typeface="Cambria Math" panose="02040503050406030204" pitchFamily="18" charset="0"/>
                          </a:rPr>
                          <m:t>𝑚</m:t>
                        </m:r>
                      </m:sub>
                    </m:sSub>
                  </m:oMath>
                </a14:m>
                <a:r>
                  <a:rPr lang="en-US" altLang="zh-CN" dirty="0"/>
                  <a:t> (but no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𝑖</m:t>
                        </m:r>
                      </m:sub>
                    </m:sSub>
                  </m:oMath>
                </a14:m>
                <a:r>
                  <a:rPr lang="en-US" altLang="zh-CN" dirty="0" smtClean="0"/>
                  <a:t> </a:t>
                </a:r>
                <a:r>
                  <a:rPr lang="en-US" altLang="zh-CN" dirty="0"/>
                  <a:t>observed</a:t>
                </a:r>
                <a:r>
                  <a:rPr lang="en-US" altLang="zh-CN" dirty="0" smtClean="0"/>
                  <a:t>)</a:t>
                </a:r>
              </a:p>
              <a:p>
                <a:r>
                  <a:rPr lang="en-US" altLang="zh-CN" dirty="0"/>
                  <a:t>Find maximum likelihood estimates of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𝜇</m:t>
                        </m:r>
                      </m:e>
                      <m:sub>
                        <m:r>
                          <a:rPr lang="en-US" altLang="zh-CN" i="1">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𝜇</m:t>
                        </m:r>
                      </m:e>
                      <m:sub>
                        <m:r>
                          <a:rPr lang="en-US" altLang="zh-CN" b="0" i="1" smtClean="0">
                            <a:latin typeface="Cambria Math" panose="02040503050406030204" pitchFamily="18" charset="0"/>
                          </a:rPr>
                          <m:t>2</m:t>
                        </m:r>
                      </m:sub>
                    </m:sSub>
                  </m:oMath>
                </a14:m>
                <a:endParaRPr lang="en-US" altLang="zh-CN" dirty="0" smtClean="0"/>
              </a:p>
              <a:p>
                <a:endParaRPr lang="en-US" altLang="zh-CN" dirty="0" smtClean="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r="-2204"/>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12/16/2020</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54</a:t>
            </a:fld>
            <a:endParaRPr lang="en-US"/>
          </a:p>
        </p:txBody>
      </p:sp>
      <mc:AlternateContent xmlns:mc="http://schemas.openxmlformats.org/markup-compatibility/2006" xmlns:a14="http://schemas.microsoft.com/office/drawing/2010/main">
        <mc:Choice Requires="a14">
          <p:sp>
            <p:nvSpPr>
              <p:cNvPr id="7" name="文本框 6"/>
              <p:cNvSpPr txBox="1"/>
              <p:nvPr/>
            </p:nvSpPr>
            <p:spPr>
              <a:xfrm>
                <a:off x="2913647" y="2244459"/>
                <a:ext cx="339894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rPr>
                        <m:t>𝐿𝐿</m:t>
                      </m:r>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𝜃</m:t>
                          </m:r>
                        </m:e>
                        <m:e>
                          <m:r>
                            <a:rPr lang="en-US" altLang="zh-CN" sz="2400" b="0" i="1" smtClean="0">
                              <a:latin typeface="Cambria Math" panose="02040503050406030204" pitchFamily="18" charset="0"/>
                            </a:rPr>
                            <m:t>𝑋</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𝑍</m:t>
                          </m:r>
                        </m:e>
                      </m:d>
                      <m:r>
                        <a:rPr lang="en-US" altLang="zh-CN" sz="2400" b="0" i="1" smtClean="0">
                          <a:latin typeface="Cambria Math" panose="02040503050406030204" pitchFamily="18" charset="0"/>
                        </a:rPr>
                        <m:t>=</m:t>
                      </m:r>
                      <m:func>
                        <m:funcPr>
                          <m:ctrlPr>
                            <a:rPr lang="en-US" altLang="zh-CN" sz="2400" b="0" i="1" smtClean="0">
                              <a:latin typeface="Cambria Math" panose="02040503050406030204" pitchFamily="18" charset="0"/>
                            </a:rPr>
                          </m:ctrlPr>
                        </m:funcPr>
                        <m:fName>
                          <m:r>
                            <m:rPr>
                              <m:sty m:val="p"/>
                            </m:rPr>
                            <a:rPr lang="en-US" altLang="zh-CN" sz="2400" b="0" i="0" smtClean="0">
                              <a:latin typeface="Cambria Math" panose="02040503050406030204" pitchFamily="18" charset="0"/>
                            </a:rPr>
                            <m:t>ln</m:t>
                          </m:r>
                        </m:fName>
                        <m:e>
                          <m:r>
                            <a:rPr lang="en-US" altLang="zh-CN" sz="2400" b="0" i="1" smtClean="0">
                              <a:latin typeface="Cambria Math" panose="02040503050406030204" pitchFamily="18" charset="0"/>
                            </a:rPr>
                            <m:t>𝑃</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𝑋</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𝑍</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𝜃</m:t>
                          </m:r>
                          <m:r>
                            <a:rPr lang="en-US" altLang="zh-CN" sz="2400" b="0" i="1" smtClean="0">
                              <a:latin typeface="Cambria Math" panose="02040503050406030204" pitchFamily="18" charset="0"/>
                            </a:rPr>
                            <m:t>)</m:t>
                          </m:r>
                        </m:e>
                      </m:func>
                    </m:oMath>
                  </m:oMathPara>
                </a14:m>
                <a:endParaRPr lang="zh-CN" altLang="en-US" dirty="0"/>
              </a:p>
            </p:txBody>
          </p:sp>
        </mc:Choice>
        <mc:Fallback xmlns="">
          <p:sp>
            <p:nvSpPr>
              <p:cNvPr id="7" name="文本框 6"/>
              <p:cNvSpPr txBox="1">
                <a:spLocks noRot="1" noChangeAspect="1" noMove="1" noResize="1" noEditPoints="1" noAdjustHandles="1" noChangeArrowheads="1" noChangeShapeType="1" noTextEdit="1"/>
              </p:cNvSpPr>
              <p:nvPr/>
            </p:nvSpPr>
            <p:spPr>
              <a:xfrm>
                <a:off x="2913647" y="2244459"/>
                <a:ext cx="3398943" cy="369332"/>
              </a:xfrm>
              <a:prstGeom prst="rect">
                <a:avLst/>
              </a:prstGeom>
              <a:blipFill>
                <a:blip r:embed="rId3"/>
                <a:stretch>
                  <a:fillRect l="-1792" r="-2509" b="-3442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文本框 8"/>
              <p:cNvSpPr txBox="1"/>
              <p:nvPr/>
            </p:nvSpPr>
            <p:spPr>
              <a:xfrm>
                <a:off x="2880444" y="3105173"/>
                <a:ext cx="3802323" cy="143013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rPr>
                        <m:t>𝑃</m:t>
                      </m:r>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𝑋</m:t>
                          </m:r>
                          <m:r>
                            <a:rPr lang="en-US" altLang="zh-CN" sz="2400" b="0" i="1" smtClean="0">
                              <a:latin typeface="Cambria Math" panose="02040503050406030204" pitchFamily="18" charset="0"/>
                            </a:rPr>
                            <m:t>=1</m:t>
                          </m:r>
                        </m:e>
                      </m:d>
                      <m:r>
                        <a:rPr lang="en-US" altLang="zh-CN" sz="2400" b="0" i="1" smtClean="0">
                          <a:latin typeface="Cambria Math" panose="02040503050406030204" pitchFamily="18" charset="0"/>
                        </a:rPr>
                        <m:t>=</m:t>
                      </m:r>
                      <m:f>
                        <m:fPr>
                          <m:ctrlPr>
                            <a:rPr lang="en-US" altLang="zh-CN" sz="2400" b="0" i="1" smtClean="0">
                              <a:latin typeface="Cambria Math" panose="02040503050406030204" pitchFamily="18" charset="0"/>
                            </a:rPr>
                          </m:ctrlPr>
                        </m:fPr>
                        <m:num>
                          <m:r>
                            <a:rPr lang="en-US" altLang="zh-CN" sz="2400" b="0" i="1" smtClean="0">
                              <a:latin typeface="Cambria Math" panose="02040503050406030204" pitchFamily="18" charset="0"/>
                            </a:rPr>
                            <m:t>1</m:t>
                          </m:r>
                        </m:num>
                        <m:den>
                          <m:r>
                            <a:rPr lang="en-US" altLang="zh-CN" sz="2400" b="0" i="1" smtClean="0">
                              <a:latin typeface="Cambria Math" panose="02040503050406030204" pitchFamily="18" charset="0"/>
                            </a:rPr>
                            <m:t>2</m:t>
                          </m:r>
                        </m:den>
                      </m:f>
                      <m:r>
                        <a:rPr lang="en-US" altLang="zh-CN" sz="2400" b="0" i="1" smtClean="0">
                          <a:latin typeface="Cambria Math" panose="02040503050406030204" pitchFamily="18" charset="0"/>
                        </a:rPr>
                        <m:t>,</m:t>
                      </m:r>
                      <m:r>
                        <a:rPr lang="en-US" altLang="zh-CN" sz="2400" i="1">
                          <a:latin typeface="Cambria Math" panose="02040503050406030204" pitchFamily="18" charset="0"/>
                        </a:rPr>
                        <m:t>𝑃</m:t>
                      </m:r>
                      <m:d>
                        <m:dPr>
                          <m:ctrlPr>
                            <a:rPr lang="en-US" altLang="zh-CN" sz="2400" i="1">
                              <a:latin typeface="Cambria Math" panose="02040503050406030204" pitchFamily="18" charset="0"/>
                            </a:rPr>
                          </m:ctrlPr>
                        </m:dPr>
                        <m:e>
                          <m:r>
                            <a:rPr lang="en-US" altLang="zh-CN" sz="2400" b="0" i="1" smtClean="0">
                              <a:latin typeface="Cambria Math" panose="02040503050406030204" pitchFamily="18" charset="0"/>
                            </a:rPr>
                            <m:t>𝑋</m:t>
                          </m:r>
                          <m:r>
                            <a:rPr lang="en-US" altLang="zh-CN" sz="2400" i="1">
                              <a:latin typeface="Cambria Math" panose="02040503050406030204" pitchFamily="18" charset="0"/>
                            </a:rPr>
                            <m:t>=</m:t>
                          </m:r>
                          <m:r>
                            <a:rPr lang="en-US" altLang="zh-CN" sz="2400" b="0" i="1" smtClean="0">
                              <a:latin typeface="Cambria Math" panose="02040503050406030204" pitchFamily="18" charset="0"/>
                            </a:rPr>
                            <m:t>2</m:t>
                          </m:r>
                        </m:e>
                      </m:d>
                      <m:r>
                        <a:rPr lang="en-US" altLang="zh-CN" sz="2400" i="1">
                          <a:latin typeface="Cambria Math" panose="02040503050406030204" pitchFamily="18" charset="0"/>
                        </a:rPr>
                        <m:t>=</m:t>
                      </m:r>
                      <m:f>
                        <m:fPr>
                          <m:ctrlPr>
                            <a:rPr lang="en-US" altLang="zh-CN" sz="2400" i="1">
                              <a:latin typeface="Cambria Math" panose="02040503050406030204" pitchFamily="18" charset="0"/>
                            </a:rPr>
                          </m:ctrlPr>
                        </m:fPr>
                        <m:num>
                          <m:r>
                            <a:rPr lang="en-US" altLang="zh-CN" sz="2400" i="1">
                              <a:latin typeface="Cambria Math" panose="02040503050406030204" pitchFamily="18" charset="0"/>
                            </a:rPr>
                            <m:t>1</m:t>
                          </m:r>
                        </m:num>
                        <m:den>
                          <m:r>
                            <a:rPr lang="en-US" altLang="zh-CN" sz="2400" i="1">
                              <a:latin typeface="Cambria Math" panose="02040503050406030204" pitchFamily="18" charset="0"/>
                            </a:rPr>
                            <m:t>2</m:t>
                          </m:r>
                        </m:den>
                      </m:f>
                    </m:oMath>
                  </m:oMathPara>
                </a14:m>
                <a:endParaRPr lang="en-US" altLang="zh-CN" sz="2400" b="0" dirty="0" smtClean="0"/>
              </a:p>
              <a:p>
                <a:pPr/>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rPr>
                        <m:t>𝑍</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𝑋</m:t>
                      </m:r>
                      <m:r>
                        <a:rPr lang="en-US" altLang="zh-CN" sz="2400" b="0" i="1" smtClean="0">
                          <a:latin typeface="Cambria Math" panose="02040503050406030204" pitchFamily="18" charset="0"/>
                        </a:rPr>
                        <m:t>=1~</m:t>
                      </m:r>
                      <m:r>
                        <a:rPr lang="zh-CN" altLang="en-US" sz="2400" b="0" i="1" smtClean="0">
                          <a:latin typeface="Cambria Math" panose="02040503050406030204" pitchFamily="18" charset="0"/>
                        </a:rPr>
                        <m:t>𝒩</m:t>
                      </m:r>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𝜇</m:t>
                          </m:r>
                        </m:e>
                        <m:sub>
                          <m:r>
                            <a:rPr lang="en-US" altLang="zh-CN" sz="2400" b="0" i="1" smtClean="0">
                              <a:latin typeface="Cambria Math" panose="02040503050406030204" pitchFamily="18" charset="0"/>
                            </a:rPr>
                            <m:t>1</m:t>
                          </m:r>
                        </m:sub>
                      </m:sSub>
                      <m:r>
                        <a:rPr lang="en-US" altLang="zh-CN" sz="2400" b="0" i="1" smtClean="0">
                          <a:latin typeface="Cambria Math" panose="02040503050406030204" pitchFamily="18" charset="0"/>
                        </a:rPr>
                        <m:t>,1)</m:t>
                      </m:r>
                    </m:oMath>
                  </m:oMathPara>
                </a14:m>
                <a:endParaRPr lang="en-US" altLang="zh-CN" sz="2400" b="0" dirty="0" smtClean="0"/>
              </a:p>
              <a:p>
                <a:pPr/>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rPr>
                        <m:t>𝑍</m:t>
                      </m:r>
                      <m:r>
                        <a:rPr lang="en-US" altLang="zh-CN" sz="2400" i="1">
                          <a:latin typeface="Cambria Math" panose="02040503050406030204" pitchFamily="18" charset="0"/>
                        </a:rPr>
                        <m:t>|</m:t>
                      </m:r>
                      <m:r>
                        <a:rPr lang="en-US" altLang="zh-CN" sz="2400" b="0" i="1" smtClean="0">
                          <a:latin typeface="Cambria Math" panose="02040503050406030204" pitchFamily="18" charset="0"/>
                        </a:rPr>
                        <m:t>𝑋</m:t>
                      </m:r>
                      <m:r>
                        <a:rPr lang="en-US" altLang="zh-CN" sz="2400" i="1">
                          <a:latin typeface="Cambria Math" panose="02040503050406030204" pitchFamily="18" charset="0"/>
                        </a:rPr>
                        <m:t>=</m:t>
                      </m:r>
                      <m:r>
                        <a:rPr lang="en-US" altLang="zh-CN" sz="2400" b="0" i="1" smtClean="0">
                          <a:latin typeface="Cambria Math" panose="02040503050406030204" pitchFamily="18" charset="0"/>
                        </a:rPr>
                        <m:t>2</m:t>
                      </m:r>
                      <m:r>
                        <a:rPr lang="en-US" altLang="zh-CN" sz="2400" i="1">
                          <a:latin typeface="Cambria Math" panose="02040503050406030204" pitchFamily="18" charset="0"/>
                        </a:rPr>
                        <m:t>~</m:t>
                      </m:r>
                      <m:r>
                        <a:rPr lang="zh-CN" altLang="en-US" sz="2400" i="1">
                          <a:latin typeface="Cambria Math" panose="02040503050406030204" pitchFamily="18" charset="0"/>
                        </a:rPr>
                        <m:t>𝒩</m:t>
                      </m:r>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𝜇</m:t>
                          </m:r>
                        </m:e>
                        <m:sub>
                          <m:r>
                            <a:rPr lang="en-US" altLang="zh-CN" sz="2400" b="0" i="1" smtClean="0">
                              <a:latin typeface="Cambria Math" panose="02040503050406030204" pitchFamily="18" charset="0"/>
                            </a:rPr>
                            <m:t>2</m:t>
                          </m:r>
                        </m:sub>
                      </m:sSub>
                      <m:r>
                        <a:rPr lang="en-US" altLang="zh-CN" sz="2400" i="1">
                          <a:latin typeface="Cambria Math" panose="02040503050406030204" pitchFamily="18" charset="0"/>
                        </a:rPr>
                        <m:t>,1)</m:t>
                      </m:r>
                    </m:oMath>
                  </m:oMathPara>
                </a14:m>
                <a:endParaRPr lang="zh-CN" altLang="en-US" sz="2400" dirty="0"/>
              </a:p>
            </p:txBody>
          </p:sp>
        </mc:Choice>
        <mc:Fallback xmlns="">
          <p:sp>
            <p:nvSpPr>
              <p:cNvPr id="9" name="文本框 8"/>
              <p:cNvSpPr txBox="1">
                <a:spLocks noRot="1" noChangeAspect="1" noMove="1" noResize="1" noEditPoints="1" noAdjustHandles="1" noChangeArrowheads="1" noChangeShapeType="1" noTextEdit="1"/>
              </p:cNvSpPr>
              <p:nvPr/>
            </p:nvSpPr>
            <p:spPr>
              <a:xfrm>
                <a:off x="2880444" y="3105173"/>
                <a:ext cx="3802323" cy="1430135"/>
              </a:xfrm>
              <a:prstGeom prst="rect">
                <a:avLst/>
              </a:prstGeom>
              <a:blipFill>
                <a:blip r:embed="rId4"/>
                <a:stretch>
                  <a:fillRect b="-808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93707633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EM algorithm</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smtClean="0"/>
                  <a:t>EM </a:t>
                </a:r>
                <a:r>
                  <a:rPr lang="en-US" altLang="zh-CN" dirty="0"/>
                  <a:t>basic idea: if </a:t>
                </a:r>
                <a14:m>
                  <m:oMath xmlns:m="http://schemas.openxmlformats.org/officeDocument/2006/math">
                    <m:r>
                      <a:rPr lang="en-US" altLang="zh-CN" b="0" i="1" dirty="0" smtClean="0">
                        <a:latin typeface="Cambria Math" panose="02040503050406030204" pitchFamily="18" charset="0"/>
                      </a:rPr>
                      <m:t>𝑋</m:t>
                    </m:r>
                  </m:oMath>
                </a14:m>
                <a:r>
                  <a:rPr lang="en-US" altLang="zh-CN" dirty="0"/>
                  <a:t> were known </a:t>
                </a:r>
                <a14:m>
                  <m:oMath xmlns:m="http://schemas.openxmlformats.org/officeDocument/2006/math">
                    <m:r>
                      <a:rPr lang="en-US" altLang="zh-CN" i="1">
                        <a:latin typeface="Cambria Math" panose="02040503050406030204" pitchFamily="18" charset="0"/>
                      </a:rPr>
                      <m:t>→</m:t>
                    </m:r>
                  </m:oMath>
                </a14:m>
                <a:r>
                  <a:rPr lang="en-US" altLang="zh-CN" dirty="0"/>
                  <a:t> </a:t>
                </a:r>
                <a:r>
                  <a:rPr lang="en-US" altLang="zh-CN" dirty="0" smtClean="0"/>
                  <a:t>two easy-to-solve separate </a:t>
                </a:r>
                <a:r>
                  <a:rPr lang="en-US" altLang="zh-CN" dirty="0"/>
                  <a:t>ML </a:t>
                </a:r>
                <a:r>
                  <a:rPr lang="en-US" altLang="zh-CN" dirty="0" smtClean="0"/>
                  <a:t>problems</a:t>
                </a:r>
                <a:endParaRPr lang="en-US" altLang="zh-CN" dirty="0"/>
              </a:p>
              <a:p>
                <a:r>
                  <a:rPr lang="en-US" altLang="zh-CN" dirty="0"/>
                  <a:t>EM iterates over</a:t>
                </a:r>
              </a:p>
              <a:p>
                <a:pPr lvl="1"/>
                <a:r>
                  <a:rPr lang="en-US" altLang="zh-CN" b="1" dirty="0"/>
                  <a:t>E-step</a:t>
                </a:r>
                <a:r>
                  <a:rPr lang="en-US" altLang="zh-CN" dirty="0"/>
                  <a:t>: For </a:t>
                </a:r>
                <a14:m>
                  <m:oMath xmlns:m="http://schemas.openxmlformats.org/officeDocument/2006/math">
                    <m:r>
                      <a:rPr lang="en-US" altLang="zh-CN" i="1" dirty="0" smtClean="0">
                        <a:latin typeface="Cambria Math" panose="02040503050406030204" pitchFamily="18" charset="0"/>
                      </a:rPr>
                      <m:t>𝑖</m:t>
                    </m:r>
                    <m:r>
                      <a:rPr lang="en-US" altLang="zh-CN" i="1" dirty="0">
                        <a:latin typeface="Cambria Math" panose="02040503050406030204" pitchFamily="18" charset="0"/>
                      </a:rPr>
                      <m:t>=1,…,</m:t>
                    </m:r>
                    <m:r>
                      <a:rPr lang="en-US" altLang="zh-CN" i="1" dirty="0">
                        <a:latin typeface="Cambria Math" panose="02040503050406030204" pitchFamily="18" charset="0"/>
                      </a:rPr>
                      <m:t>𝑚</m:t>
                    </m:r>
                    <m:r>
                      <a:rPr lang="en-US" altLang="zh-CN" i="1" dirty="0">
                        <a:latin typeface="Cambria Math" panose="02040503050406030204" pitchFamily="18" charset="0"/>
                      </a:rPr>
                      <m:t> </m:t>
                    </m:r>
                  </m:oMath>
                </a14:m>
                <a:r>
                  <a:rPr lang="en-US" altLang="zh-CN" dirty="0"/>
                  <a:t>fill in missing data </a:t>
                </a:r>
                <a14:m>
                  <m:oMath xmlns:m="http://schemas.openxmlformats.org/officeDocument/2006/math">
                    <m:sSub>
                      <m:sSubPr>
                        <m:ctrlPr>
                          <a:rPr lang="en-US" altLang="zh-CN" b="0" i="1" dirty="0" smtClean="0">
                            <a:latin typeface="Cambria Math" panose="02040503050406030204" pitchFamily="18" charset="0"/>
                          </a:rPr>
                        </m:ctrlPr>
                      </m:sSubPr>
                      <m:e>
                        <m:r>
                          <a:rPr lang="en-US" altLang="zh-CN" b="0" i="1" dirty="0" smtClean="0">
                            <a:latin typeface="Cambria Math" panose="02040503050406030204" pitchFamily="18" charset="0"/>
                          </a:rPr>
                          <m:t>𝑥</m:t>
                        </m:r>
                      </m:e>
                      <m:sub>
                        <m:r>
                          <a:rPr lang="en-US" altLang="zh-CN" b="0" i="1" dirty="0" smtClean="0">
                            <a:latin typeface="Cambria Math" panose="02040503050406030204" pitchFamily="18" charset="0"/>
                          </a:rPr>
                          <m:t>𝑖</m:t>
                        </m:r>
                      </m:sub>
                    </m:sSub>
                  </m:oMath>
                </a14:m>
                <a:r>
                  <a:rPr lang="en-US" altLang="zh-CN" dirty="0" smtClean="0"/>
                  <a:t> according </a:t>
                </a:r>
                <a:r>
                  <a:rPr lang="en-US" altLang="zh-CN" dirty="0"/>
                  <a:t>to what is most likely given the current model </a:t>
                </a:r>
                <a14:m>
                  <m:oMath xmlns:m="http://schemas.openxmlformats.org/officeDocument/2006/math">
                    <m:r>
                      <a:rPr lang="en-US" altLang="zh-CN" i="1" dirty="0" smtClean="0">
                        <a:latin typeface="Cambria Math" panose="02040503050406030204" pitchFamily="18" charset="0"/>
                      </a:rPr>
                      <m:t>𝜇</m:t>
                    </m:r>
                  </m:oMath>
                </a14:m>
                <a:endParaRPr lang="en-US" altLang="zh-CN" dirty="0"/>
              </a:p>
              <a:p>
                <a:pPr lvl="1"/>
                <a:r>
                  <a:rPr lang="en-US" altLang="zh-CN" b="1" dirty="0"/>
                  <a:t>M-step</a:t>
                </a:r>
                <a:r>
                  <a:rPr lang="en-US" altLang="zh-CN" dirty="0"/>
                  <a:t>: run ML for completed data, which gives new </a:t>
                </a:r>
                <a:r>
                  <a:rPr lang="en-US" altLang="zh-CN" dirty="0" smtClean="0"/>
                  <a:t>model </a:t>
                </a:r>
                <a14:m>
                  <m:oMath xmlns:m="http://schemas.openxmlformats.org/officeDocument/2006/math">
                    <m:r>
                      <a:rPr lang="en-US" altLang="zh-CN" i="1" dirty="0">
                        <a:latin typeface="Cambria Math" panose="02040503050406030204" pitchFamily="18" charset="0"/>
                      </a:rPr>
                      <m:t>𝜇</m:t>
                    </m:r>
                  </m:oMath>
                </a14:m>
                <a:endParaRPr lang="en-US" altLang="zh-CN" dirty="0"/>
              </a:p>
              <a:p>
                <a:pPr lvl="1"/>
                <a:endParaRPr lang="zh-CN" altLang="en-US"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12/16/2020</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55</a:t>
            </a:fld>
            <a:endParaRPr lang="en-US"/>
          </a:p>
        </p:txBody>
      </p:sp>
    </p:spTree>
    <p:extLst>
      <p:ext uri="{BB962C8B-B14F-4D97-AF65-F5344CB8AC3E}">
        <p14:creationId xmlns:p14="http://schemas.microsoft.com/office/powerpoint/2010/main" val="386253123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EM algorithm</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smtClean="0"/>
                  <a:t>EM solves a Maximum Likelihood problem of the form</a:t>
                </a:r>
              </a:p>
              <a:p>
                <a:endParaRPr lang="en-US" altLang="zh-CN" dirty="0"/>
              </a:p>
              <a:p>
                <a:endParaRPr lang="en-US" altLang="zh-CN" dirty="0" smtClean="0"/>
              </a:p>
              <a:p>
                <a14:m>
                  <m:oMath xmlns:m="http://schemas.openxmlformats.org/officeDocument/2006/math">
                    <m:r>
                      <a:rPr lang="en-US" altLang="zh-CN" b="0" i="1" smtClean="0">
                        <a:latin typeface="Cambria Math" panose="02040503050406030204" pitchFamily="18" charset="0"/>
                      </a:rPr>
                      <m:t>𝜃</m:t>
                    </m:r>
                  </m:oMath>
                </a14:m>
                <a:r>
                  <a:rPr lang="en-US" altLang="zh-CN" dirty="0" smtClean="0"/>
                  <a:t>: </a:t>
                </a:r>
                <a:r>
                  <a:rPr lang="en-US" altLang="zh-CN" dirty="0"/>
                  <a:t>parameters of the probabilistic model we try to find</a:t>
                </a:r>
              </a:p>
              <a:p>
                <a14:m>
                  <m:oMath xmlns:m="http://schemas.openxmlformats.org/officeDocument/2006/math">
                    <m:r>
                      <a:rPr lang="en-US" altLang="zh-CN" i="1" dirty="0" smtClean="0">
                        <a:latin typeface="Cambria Math" panose="02040503050406030204" pitchFamily="18" charset="0"/>
                      </a:rPr>
                      <m:t>𝑥</m:t>
                    </m:r>
                  </m:oMath>
                </a14:m>
                <a:r>
                  <a:rPr lang="en-US" altLang="zh-CN" dirty="0"/>
                  <a:t>: unobserved variables</a:t>
                </a:r>
              </a:p>
              <a:p>
                <a14:m>
                  <m:oMath xmlns:m="http://schemas.openxmlformats.org/officeDocument/2006/math">
                    <m:r>
                      <a:rPr lang="en-US" altLang="zh-CN" i="1" dirty="0" smtClean="0">
                        <a:latin typeface="Cambria Math" panose="02040503050406030204" pitchFamily="18" charset="0"/>
                      </a:rPr>
                      <m:t>𝑧</m:t>
                    </m:r>
                  </m:oMath>
                </a14:m>
                <a:r>
                  <a:rPr lang="en-US" altLang="zh-CN" dirty="0"/>
                  <a:t>: observed variables</a:t>
                </a: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2280" t="-1568"/>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12/16/2020</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56</a:t>
            </a:fld>
            <a:endParaRPr lang="en-US"/>
          </a:p>
        </p:txBody>
      </p:sp>
      <mc:AlternateContent xmlns:mc="http://schemas.openxmlformats.org/markup-compatibility/2006" xmlns:a14="http://schemas.microsoft.com/office/drawing/2010/main">
        <mc:Choice Requires="a14">
          <p:sp>
            <p:nvSpPr>
              <p:cNvPr id="7" name="文本框 6"/>
              <p:cNvSpPr txBox="1"/>
              <p:nvPr/>
            </p:nvSpPr>
            <p:spPr>
              <a:xfrm>
                <a:off x="3013371" y="1292769"/>
                <a:ext cx="3119637" cy="8628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altLang="zh-CN" sz="2400" b="0" i="1" smtClean="0">
                              <a:latin typeface="Cambria Math" panose="02040503050406030204" pitchFamily="18" charset="0"/>
                            </a:rPr>
                          </m:ctrlPr>
                        </m:funcPr>
                        <m:fName>
                          <m:limLow>
                            <m:limLowPr>
                              <m:ctrlPr>
                                <a:rPr lang="en-US" altLang="zh-CN" sz="2400" b="0" i="1" smtClean="0">
                                  <a:latin typeface="Cambria Math" panose="02040503050406030204" pitchFamily="18" charset="0"/>
                                </a:rPr>
                              </m:ctrlPr>
                            </m:limLowPr>
                            <m:e>
                              <m:r>
                                <m:rPr>
                                  <m:sty m:val="p"/>
                                </m:rPr>
                                <a:rPr lang="en-US" altLang="zh-CN" sz="2400" b="0" i="0" smtClean="0">
                                  <a:latin typeface="Cambria Math" panose="02040503050406030204" pitchFamily="18" charset="0"/>
                                </a:rPr>
                                <m:t>max</m:t>
                              </m:r>
                            </m:e>
                            <m:lim>
                              <m:r>
                                <a:rPr lang="en-US" altLang="zh-CN" sz="2400" b="0" i="1" smtClean="0">
                                  <a:latin typeface="Cambria Math" panose="02040503050406030204" pitchFamily="18" charset="0"/>
                                </a:rPr>
                                <m:t>𝜃</m:t>
                              </m:r>
                            </m:lim>
                          </m:limLow>
                        </m:fName>
                        <m:e>
                          <m:func>
                            <m:funcPr>
                              <m:ctrlPr>
                                <a:rPr lang="en-US" altLang="zh-CN" sz="2400" b="0" i="1" smtClean="0">
                                  <a:latin typeface="Cambria Math" panose="02040503050406030204" pitchFamily="18" charset="0"/>
                                </a:rPr>
                              </m:ctrlPr>
                            </m:funcPr>
                            <m:fName>
                              <m:r>
                                <m:rPr>
                                  <m:sty m:val="p"/>
                                </m:rPr>
                                <a:rPr lang="en-US" altLang="zh-CN" sz="2400" b="0" i="0" smtClean="0">
                                  <a:latin typeface="Cambria Math" panose="02040503050406030204" pitchFamily="18" charset="0"/>
                                </a:rPr>
                                <m:t>log</m:t>
                              </m:r>
                            </m:fName>
                            <m:e>
                              <m:nary>
                                <m:naryPr>
                                  <m:ctrlPr>
                                    <a:rPr lang="en-US" altLang="zh-CN" sz="2400" b="0" i="1" smtClean="0">
                                      <a:latin typeface="Cambria Math" panose="02040503050406030204" pitchFamily="18" charset="0"/>
                                    </a:rPr>
                                  </m:ctrlPr>
                                </m:naryPr>
                                <m:sub>
                                  <m:r>
                                    <m:rPr>
                                      <m:brk m:alnAt="23"/>
                                    </m:rPr>
                                    <a:rPr lang="en-US" altLang="zh-CN" sz="2400" b="0" i="1" smtClean="0">
                                      <a:latin typeface="Cambria Math" panose="02040503050406030204" pitchFamily="18" charset="0"/>
                                    </a:rPr>
                                    <m:t>𝑥</m:t>
                                  </m:r>
                                </m:sub>
                                <m:sup/>
                                <m:e>
                                  <m:r>
                                    <a:rPr lang="en-US" altLang="zh-CN" sz="2400" b="0" i="1" smtClean="0">
                                      <a:latin typeface="Cambria Math" panose="02040503050406030204" pitchFamily="18" charset="0"/>
                                    </a:rPr>
                                    <m:t>𝑝</m:t>
                                  </m:r>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𝑥</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𝑧</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𝜃</m:t>
                                      </m:r>
                                    </m:e>
                                  </m:d>
                                  <m:r>
                                    <a:rPr lang="en-US" altLang="zh-CN" sz="2400" b="0" i="1" smtClean="0">
                                      <a:latin typeface="Cambria Math" panose="02040503050406030204" pitchFamily="18" charset="0"/>
                                    </a:rPr>
                                    <m:t>𝑑𝑥</m:t>
                                  </m:r>
                                </m:e>
                              </m:nary>
                            </m:e>
                          </m:func>
                        </m:e>
                      </m:func>
                    </m:oMath>
                  </m:oMathPara>
                </a14:m>
                <a:endParaRPr lang="zh-CN" altLang="en-US" sz="2400" dirty="0"/>
              </a:p>
            </p:txBody>
          </p:sp>
        </mc:Choice>
        <mc:Fallback xmlns="">
          <p:sp>
            <p:nvSpPr>
              <p:cNvPr id="7" name="文本框 6"/>
              <p:cNvSpPr txBox="1">
                <a:spLocks noRot="1" noChangeAspect="1" noMove="1" noResize="1" noEditPoints="1" noAdjustHandles="1" noChangeArrowheads="1" noChangeShapeType="1" noTextEdit="1"/>
              </p:cNvSpPr>
              <p:nvPr/>
            </p:nvSpPr>
            <p:spPr>
              <a:xfrm>
                <a:off x="3013371" y="1292769"/>
                <a:ext cx="3119637" cy="862800"/>
              </a:xfrm>
              <a:prstGeom prst="rect">
                <a:avLst/>
              </a:prstGeom>
              <a:blipFill>
                <a:blip r:embed="rId3"/>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69579980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EM algorithm</a:t>
            </a:r>
            <a:endParaRPr lang="zh-CN" altLang="en-US" dirty="0"/>
          </a:p>
        </p:txBody>
      </p:sp>
      <p:sp>
        <p:nvSpPr>
          <p:cNvPr id="3" name="内容占位符 2"/>
          <p:cNvSpPr>
            <a:spLocks noGrp="1"/>
          </p:cNvSpPr>
          <p:nvPr>
            <p:ph idx="1"/>
          </p:nvPr>
        </p:nvSpPr>
        <p:spPr/>
        <p:txBody>
          <a:bodyPr/>
          <a:lstStyle/>
          <a:p>
            <a:endParaRPr lang="zh-CN" altLang="en-US"/>
          </a:p>
        </p:txBody>
      </p:sp>
      <p:sp>
        <p:nvSpPr>
          <p:cNvPr id="4" name="日期占位符 3"/>
          <p:cNvSpPr>
            <a:spLocks noGrp="1"/>
          </p:cNvSpPr>
          <p:nvPr>
            <p:ph type="dt" sz="half" idx="10"/>
          </p:nvPr>
        </p:nvSpPr>
        <p:spPr/>
        <p:txBody>
          <a:bodyPr/>
          <a:lstStyle/>
          <a:p>
            <a:fld id="{568E3CEA-F198-483E-B136-E6DE4D19DBBA}" type="datetime1">
              <a:rPr lang="en-US" smtClean="0"/>
              <a:t>12/16/2020</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57</a:t>
            </a:fld>
            <a:endParaRPr lang="en-US"/>
          </a:p>
        </p:txBody>
      </p:sp>
      <mc:AlternateContent xmlns:mc="http://schemas.openxmlformats.org/markup-compatibility/2006" xmlns:a14="http://schemas.microsoft.com/office/drawing/2010/main">
        <mc:Choice Requires="a14">
          <p:sp>
            <p:nvSpPr>
              <p:cNvPr id="7" name="文本框 6"/>
              <p:cNvSpPr txBox="1"/>
              <p:nvPr/>
            </p:nvSpPr>
            <p:spPr>
              <a:xfrm>
                <a:off x="587829" y="955391"/>
                <a:ext cx="7287893" cy="5094985"/>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func>
                        <m:funcPr>
                          <m:ctrlPr>
                            <a:rPr lang="en-US" altLang="zh-CN" sz="2400" b="0" i="1" smtClean="0">
                              <a:latin typeface="Cambria Math" panose="02040503050406030204" pitchFamily="18" charset="0"/>
                            </a:rPr>
                          </m:ctrlPr>
                        </m:funcPr>
                        <m:fName>
                          <m:limLow>
                            <m:limLowPr>
                              <m:ctrlPr>
                                <a:rPr lang="en-US" altLang="zh-CN" sz="2400" b="0" i="1" smtClean="0">
                                  <a:latin typeface="Cambria Math" panose="02040503050406030204" pitchFamily="18" charset="0"/>
                                </a:rPr>
                              </m:ctrlPr>
                            </m:limLowPr>
                            <m:e>
                              <m:r>
                                <m:rPr>
                                  <m:sty m:val="p"/>
                                </m:rPr>
                                <a:rPr lang="en-US" altLang="zh-CN" sz="2400" b="0" i="0" smtClean="0">
                                  <a:latin typeface="Cambria Math" panose="02040503050406030204" pitchFamily="18" charset="0"/>
                                </a:rPr>
                                <m:t>max</m:t>
                              </m:r>
                            </m:e>
                            <m:lim>
                              <m:r>
                                <a:rPr lang="en-US" altLang="zh-CN" sz="2400" b="0" i="1" smtClean="0">
                                  <a:latin typeface="Cambria Math" panose="02040503050406030204" pitchFamily="18" charset="0"/>
                                </a:rPr>
                                <m:t>𝜃</m:t>
                              </m:r>
                            </m:lim>
                          </m:limLow>
                        </m:fName>
                        <m:e>
                          <m:func>
                            <m:funcPr>
                              <m:ctrlPr>
                                <a:rPr lang="en-US" altLang="zh-CN" sz="2400" b="0" i="1" smtClean="0">
                                  <a:latin typeface="Cambria Math" panose="02040503050406030204" pitchFamily="18" charset="0"/>
                                </a:rPr>
                              </m:ctrlPr>
                            </m:funcPr>
                            <m:fName>
                              <m:r>
                                <m:rPr>
                                  <m:sty m:val="p"/>
                                </m:rPr>
                                <a:rPr lang="en-US" altLang="zh-CN" sz="2400" b="0" i="0" smtClean="0">
                                  <a:latin typeface="Cambria Math" panose="02040503050406030204" pitchFamily="18" charset="0"/>
                                </a:rPr>
                                <m:t>log</m:t>
                              </m:r>
                            </m:fName>
                            <m:e>
                              <m:nary>
                                <m:naryPr>
                                  <m:ctrlPr>
                                    <a:rPr lang="en-US" altLang="zh-CN" sz="2400" b="0" i="1" smtClean="0">
                                      <a:latin typeface="Cambria Math" panose="02040503050406030204" pitchFamily="18" charset="0"/>
                                    </a:rPr>
                                  </m:ctrlPr>
                                </m:naryPr>
                                <m:sub>
                                  <m:r>
                                    <m:rPr>
                                      <m:brk m:alnAt="23"/>
                                    </m:rPr>
                                    <a:rPr lang="en-US" altLang="zh-CN" sz="2400" b="0" i="1" smtClean="0">
                                      <a:latin typeface="Cambria Math" panose="02040503050406030204" pitchFamily="18" charset="0"/>
                                    </a:rPr>
                                    <m:t>𝑥</m:t>
                                  </m:r>
                                </m:sub>
                                <m:sup/>
                                <m:e>
                                  <m:r>
                                    <a:rPr lang="en-US" altLang="zh-CN" sz="2400" b="0" i="1" smtClean="0">
                                      <a:latin typeface="Cambria Math" panose="02040503050406030204" pitchFamily="18" charset="0"/>
                                    </a:rPr>
                                    <m:t>𝑝</m:t>
                                  </m:r>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𝑥</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𝑧</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𝜃</m:t>
                                      </m:r>
                                    </m:e>
                                  </m:d>
                                  <m:r>
                                    <a:rPr lang="en-US" altLang="zh-CN" sz="2400" b="0" i="1" smtClean="0">
                                      <a:latin typeface="Cambria Math" panose="02040503050406030204" pitchFamily="18" charset="0"/>
                                    </a:rPr>
                                    <m:t>𝑑𝑥</m:t>
                                  </m:r>
                                </m:e>
                              </m:nary>
                            </m:e>
                          </m:func>
                        </m:e>
                      </m:func>
                      <m:r>
                        <a:rPr lang="en-US" altLang="zh-CN" sz="2400" b="0" i="1" smtClean="0">
                          <a:latin typeface="Cambria Math" panose="02040503050406030204" pitchFamily="18" charset="0"/>
                        </a:rPr>
                        <m:t>=</m:t>
                      </m:r>
                      <m:func>
                        <m:funcPr>
                          <m:ctrlPr>
                            <a:rPr lang="en-US" altLang="zh-CN" sz="2400" i="1">
                              <a:latin typeface="Cambria Math" panose="02040503050406030204" pitchFamily="18" charset="0"/>
                            </a:rPr>
                          </m:ctrlPr>
                        </m:funcPr>
                        <m:fName>
                          <m:limLow>
                            <m:limLowPr>
                              <m:ctrlPr>
                                <a:rPr lang="en-US" altLang="zh-CN" sz="2400" i="1">
                                  <a:latin typeface="Cambria Math" panose="02040503050406030204" pitchFamily="18" charset="0"/>
                                </a:rPr>
                              </m:ctrlPr>
                            </m:limLowPr>
                            <m:e>
                              <m:r>
                                <m:rPr>
                                  <m:sty m:val="p"/>
                                </m:rPr>
                                <a:rPr lang="en-US" altLang="zh-CN" sz="2400">
                                  <a:latin typeface="Cambria Math" panose="02040503050406030204" pitchFamily="18" charset="0"/>
                                </a:rPr>
                                <m:t>max</m:t>
                              </m:r>
                            </m:e>
                            <m:lim>
                              <m:r>
                                <a:rPr lang="en-US" altLang="zh-CN" sz="2400" i="1">
                                  <a:latin typeface="Cambria Math" panose="02040503050406030204" pitchFamily="18" charset="0"/>
                                </a:rPr>
                                <m:t>𝜃</m:t>
                              </m:r>
                            </m:lim>
                          </m:limLow>
                        </m:fName>
                        <m:e>
                          <m:func>
                            <m:funcPr>
                              <m:ctrlPr>
                                <a:rPr lang="en-US" altLang="zh-CN" sz="2400" i="1">
                                  <a:latin typeface="Cambria Math" panose="02040503050406030204" pitchFamily="18" charset="0"/>
                                </a:rPr>
                              </m:ctrlPr>
                            </m:funcPr>
                            <m:fName>
                              <m:r>
                                <m:rPr>
                                  <m:sty m:val="p"/>
                                </m:rPr>
                                <a:rPr lang="en-US" altLang="zh-CN" sz="2400">
                                  <a:latin typeface="Cambria Math" panose="02040503050406030204" pitchFamily="18" charset="0"/>
                                </a:rPr>
                                <m:t>log</m:t>
                              </m:r>
                            </m:fName>
                            <m:e>
                              <m:nary>
                                <m:naryPr>
                                  <m:ctrlPr>
                                    <a:rPr lang="en-US" altLang="zh-CN" sz="2400" i="1">
                                      <a:latin typeface="Cambria Math" panose="02040503050406030204" pitchFamily="18" charset="0"/>
                                    </a:rPr>
                                  </m:ctrlPr>
                                </m:naryPr>
                                <m:sub>
                                  <m:r>
                                    <m:rPr>
                                      <m:brk m:alnAt="23"/>
                                    </m:rPr>
                                    <a:rPr lang="en-US" altLang="zh-CN" sz="2400" i="1">
                                      <a:latin typeface="Cambria Math" panose="02040503050406030204" pitchFamily="18" charset="0"/>
                                    </a:rPr>
                                    <m:t>𝑥</m:t>
                                  </m:r>
                                </m:sub>
                                <m:sup/>
                                <m:e>
                                  <m:r>
                                    <a:rPr lang="en-US" altLang="zh-CN" sz="2400" i="1">
                                      <a:latin typeface="Cambria Math" panose="02040503050406030204" pitchFamily="18" charset="0"/>
                                    </a:rPr>
                                    <m:t>𝑝</m:t>
                                  </m:r>
                                  <m:d>
                                    <m:dPr>
                                      <m:ctrlPr>
                                        <a:rPr lang="en-US" altLang="zh-CN" sz="2400" i="1">
                                          <a:latin typeface="Cambria Math" panose="02040503050406030204" pitchFamily="18" charset="0"/>
                                        </a:rPr>
                                      </m:ctrlPr>
                                    </m:dPr>
                                    <m:e>
                                      <m:r>
                                        <a:rPr lang="en-US" altLang="zh-CN" sz="2400" i="1">
                                          <a:latin typeface="Cambria Math" panose="02040503050406030204" pitchFamily="18" charset="0"/>
                                        </a:rPr>
                                        <m:t>𝑥</m:t>
                                      </m:r>
                                      <m:r>
                                        <a:rPr lang="en-US" altLang="zh-CN" sz="2400" i="1">
                                          <a:latin typeface="Cambria Math" panose="02040503050406030204" pitchFamily="18" charset="0"/>
                                        </a:rPr>
                                        <m:t>,</m:t>
                                      </m:r>
                                      <m:r>
                                        <a:rPr lang="en-US" altLang="zh-CN" sz="2400" i="1">
                                          <a:latin typeface="Cambria Math" panose="02040503050406030204" pitchFamily="18" charset="0"/>
                                        </a:rPr>
                                        <m:t>𝑧</m:t>
                                      </m:r>
                                      <m:r>
                                        <a:rPr lang="en-US" altLang="zh-CN" sz="2400" i="1">
                                          <a:latin typeface="Cambria Math" panose="02040503050406030204" pitchFamily="18" charset="0"/>
                                        </a:rPr>
                                        <m:t>;</m:t>
                                      </m:r>
                                      <m:r>
                                        <a:rPr lang="en-US" altLang="zh-CN" sz="2400" i="1">
                                          <a:latin typeface="Cambria Math" panose="02040503050406030204" pitchFamily="18" charset="0"/>
                                        </a:rPr>
                                        <m:t>𝜃</m:t>
                                      </m:r>
                                    </m:e>
                                  </m:d>
                                  <m:f>
                                    <m:fPr>
                                      <m:ctrlPr>
                                        <a:rPr lang="en-US" altLang="zh-CN" sz="2400" i="1">
                                          <a:latin typeface="Cambria Math" panose="02040503050406030204" pitchFamily="18" charset="0"/>
                                        </a:rPr>
                                      </m:ctrlPr>
                                    </m:fPr>
                                    <m:num>
                                      <m:r>
                                        <a:rPr lang="en-US" altLang="zh-CN" sz="2400" i="1">
                                          <a:latin typeface="Cambria Math" panose="02040503050406030204" pitchFamily="18" charset="0"/>
                                        </a:rPr>
                                        <m:t>𝑞</m:t>
                                      </m:r>
                                      <m:d>
                                        <m:dPr>
                                          <m:ctrlPr>
                                            <a:rPr lang="en-US" altLang="zh-CN" sz="2400" i="1">
                                              <a:latin typeface="Cambria Math" panose="02040503050406030204" pitchFamily="18" charset="0"/>
                                            </a:rPr>
                                          </m:ctrlPr>
                                        </m:dPr>
                                        <m:e>
                                          <m:r>
                                            <a:rPr lang="en-US" altLang="zh-CN" sz="2400" i="1">
                                              <a:latin typeface="Cambria Math" panose="02040503050406030204" pitchFamily="18" charset="0"/>
                                            </a:rPr>
                                            <m:t>𝑥</m:t>
                                          </m:r>
                                        </m:e>
                                      </m:d>
                                    </m:num>
                                    <m:den>
                                      <m:r>
                                        <a:rPr lang="en-US" altLang="zh-CN" sz="2400" i="1">
                                          <a:latin typeface="Cambria Math" panose="02040503050406030204" pitchFamily="18" charset="0"/>
                                        </a:rPr>
                                        <m:t>𝑞</m:t>
                                      </m:r>
                                      <m:d>
                                        <m:dPr>
                                          <m:ctrlPr>
                                            <a:rPr lang="en-US" altLang="zh-CN" sz="2400" i="1">
                                              <a:latin typeface="Cambria Math" panose="02040503050406030204" pitchFamily="18" charset="0"/>
                                            </a:rPr>
                                          </m:ctrlPr>
                                        </m:dPr>
                                        <m:e>
                                          <m:r>
                                            <a:rPr lang="en-US" altLang="zh-CN" sz="2400" i="1">
                                              <a:latin typeface="Cambria Math" panose="02040503050406030204" pitchFamily="18" charset="0"/>
                                            </a:rPr>
                                            <m:t>𝑥</m:t>
                                          </m:r>
                                        </m:e>
                                      </m:d>
                                    </m:den>
                                  </m:f>
                                  <m:r>
                                    <a:rPr lang="en-US" altLang="zh-CN" sz="2400" i="1">
                                      <a:latin typeface="Cambria Math" panose="02040503050406030204" pitchFamily="18" charset="0"/>
                                    </a:rPr>
                                    <m:t>𝑑𝑥</m:t>
                                  </m:r>
                                </m:e>
                              </m:nary>
                            </m:e>
                          </m:func>
                        </m:e>
                      </m:func>
                    </m:oMath>
                  </m:oMathPara>
                </a14:m>
                <a:endParaRPr lang="en-US" altLang="zh-CN" sz="2400" dirty="0" smtClean="0"/>
              </a:p>
              <a:p>
                <a:pPr/>
                <a14:m>
                  <m:oMathPara xmlns:m="http://schemas.openxmlformats.org/officeDocument/2006/math">
                    <m:oMathParaPr>
                      <m:jc m:val="left"/>
                    </m:oMathParaPr>
                    <m:oMath xmlns:m="http://schemas.openxmlformats.org/officeDocument/2006/math">
                      <m:r>
                        <a:rPr lang="en-US" altLang="zh-CN" sz="2400" b="0" i="1" smtClean="0">
                          <a:latin typeface="Cambria Math" panose="02040503050406030204" pitchFamily="18" charset="0"/>
                        </a:rPr>
                        <m:t>                                              </m:t>
                      </m:r>
                      <m:r>
                        <a:rPr lang="en-US" altLang="zh-CN" sz="2400" i="1">
                          <a:latin typeface="Cambria Math" panose="02040503050406030204" pitchFamily="18" charset="0"/>
                        </a:rPr>
                        <m:t>=</m:t>
                      </m:r>
                      <m:func>
                        <m:funcPr>
                          <m:ctrlPr>
                            <a:rPr lang="en-US" altLang="zh-CN" sz="2400" i="1">
                              <a:latin typeface="Cambria Math" panose="02040503050406030204" pitchFamily="18" charset="0"/>
                            </a:rPr>
                          </m:ctrlPr>
                        </m:funcPr>
                        <m:fName>
                          <m:limLow>
                            <m:limLowPr>
                              <m:ctrlPr>
                                <a:rPr lang="en-US" altLang="zh-CN" sz="2400" i="1">
                                  <a:latin typeface="Cambria Math" panose="02040503050406030204" pitchFamily="18" charset="0"/>
                                </a:rPr>
                              </m:ctrlPr>
                            </m:limLowPr>
                            <m:e>
                              <m:r>
                                <m:rPr>
                                  <m:sty m:val="p"/>
                                </m:rPr>
                                <a:rPr lang="en-US" altLang="zh-CN" sz="2400">
                                  <a:latin typeface="Cambria Math" panose="02040503050406030204" pitchFamily="18" charset="0"/>
                                </a:rPr>
                                <m:t>max</m:t>
                              </m:r>
                            </m:e>
                            <m:lim>
                              <m:r>
                                <a:rPr lang="en-US" altLang="zh-CN" sz="2400" i="1">
                                  <a:latin typeface="Cambria Math" panose="02040503050406030204" pitchFamily="18" charset="0"/>
                                </a:rPr>
                                <m:t>𝜃</m:t>
                              </m:r>
                            </m:lim>
                          </m:limLow>
                        </m:fName>
                        <m:e>
                          <m:func>
                            <m:funcPr>
                              <m:ctrlPr>
                                <a:rPr lang="en-US" altLang="zh-CN" sz="2400" i="1">
                                  <a:latin typeface="Cambria Math" panose="02040503050406030204" pitchFamily="18" charset="0"/>
                                </a:rPr>
                              </m:ctrlPr>
                            </m:funcPr>
                            <m:fName>
                              <m:r>
                                <m:rPr>
                                  <m:sty m:val="p"/>
                                </m:rPr>
                                <a:rPr lang="en-US" altLang="zh-CN" sz="2400">
                                  <a:latin typeface="Cambria Math" panose="02040503050406030204" pitchFamily="18" charset="0"/>
                                </a:rPr>
                                <m:t>log</m:t>
                              </m:r>
                            </m:fName>
                            <m:e>
                              <m:nary>
                                <m:naryPr>
                                  <m:ctrlPr>
                                    <a:rPr lang="en-US" altLang="zh-CN" sz="2400" i="1">
                                      <a:latin typeface="Cambria Math" panose="02040503050406030204" pitchFamily="18" charset="0"/>
                                    </a:rPr>
                                  </m:ctrlPr>
                                </m:naryPr>
                                <m:sub>
                                  <m:r>
                                    <m:rPr>
                                      <m:brk m:alnAt="23"/>
                                    </m:rPr>
                                    <a:rPr lang="en-US" altLang="zh-CN" sz="2400" i="1">
                                      <a:latin typeface="Cambria Math" panose="02040503050406030204" pitchFamily="18" charset="0"/>
                                    </a:rPr>
                                    <m:t>𝑥</m:t>
                                  </m:r>
                                </m:sub>
                                <m:sup/>
                                <m:e>
                                  <m:f>
                                    <m:fPr>
                                      <m:ctrlPr>
                                        <a:rPr lang="en-US" altLang="zh-CN" sz="2400" i="1">
                                          <a:latin typeface="Cambria Math" panose="02040503050406030204" pitchFamily="18" charset="0"/>
                                        </a:rPr>
                                      </m:ctrlPr>
                                    </m:fPr>
                                    <m:num>
                                      <m:r>
                                        <a:rPr lang="en-US" altLang="zh-CN" sz="2400" i="1">
                                          <a:latin typeface="Cambria Math" panose="02040503050406030204" pitchFamily="18" charset="0"/>
                                        </a:rPr>
                                        <m:t>𝑝</m:t>
                                      </m:r>
                                      <m:d>
                                        <m:dPr>
                                          <m:ctrlPr>
                                            <a:rPr lang="en-US" altLang="zh-CN" sz="2400" i="1">
                                              <a:latin typeface="Cambria Math" panose="02040503050406030204" pitchFamily="18" charset="0"/>
                                            </a:rPr>
                                          </m:ctrlPr>
                                        </m:dPr>
                                        <m:e>
                                          <m:r>
                                            <a:rPr lang="en-US" altLang="zh-CN" sz="2400" i="1">
                                              <a:latin typeface="Cambria Math" panose="02040503050406030204" pitchFamily="18" charset="0"/>
                                            </a:rPr>
                                            <m:t>𝑥</m:t>
                                          </m:r>
                                          <m:r>
                                            <a:rPr lang="en-US" altLang="zh-CN" sz="2400" i="1">
                                              <a:latin typeface="Cambria Math" panose="02040503050406030204" pitchFamily="18" charset="0"/>
                                            </a:rPr>
                                            <m:t>,</m:t>
                                          </m:r>
                                          <m:r>
                                            <a:rPr lang="en-US" altLang="zh-CN" sz="2400" i="1">
                                              <a:latin typeface="Cambria Math" panose="02040503050406030204" pitchFamily="18" charset="0"/>
                                            </a:rPr>
                                            <m:t>𝑧</m:t>
                                          </m:r>
                                          <m:r>
                                            <a:rPr lang="en-US" altLang="zh-CN" sz="2400" i="1">
                                              <a:latin typeface="Cambria Math" panose="02040503050406030204" pitchFamily="18" charset="0"/>
                                            </a:rPr>
                                            <m:t>;</m:t>
                                          </m:r>
                                          <m:r>
                                            <a:rPr lang="en-US" altLang="zh-CN" sz="2400" i="1">
                                              <a:latin typeface="Cambria Math" panose="02040503050406030204" pitchFamily="18" charset="0"/>
                                            </a:rPr>
                                            <m:t>𝜃</m:t>
                                          </m:r>
                                        </m:e>
                                      </m:d>
                                    </m:num>
                                    <m:den>
                                      <m:r>
                                        <a:rPr lang="en-US" altLang="zh-CN" sz="2400" i="1">
                                          <a:latin typeface="Cambria Math" panose="02040503050406030204" pitchFamily="18" charset="0"/>
                                        </a:rPr>
                                        <m:t>𝑞</m:t>
                                      </m:r>
                                      <m:d>
                                        <m:dPr>
                                          <m:ctrlPr>
                                            <a:rPr lang="en-US" altLang="zh-CN" sz="2400" i="1">
                                              <a:latin typeface="Cambria Math" panose="02040503050406030204" pitchFamily="18" charset="0"/>
                                            </a:rPr>
                                          </m:ctrlPr>
                                        </m:dPr>
                                        <m:e>
                                          <m:r>
                                            <a:rPr lang="en-US" altLang="zh-CN" sz="2400" i="1">
                                              <a:latin typeface="Cambria Math" panose="02040503050406030204" pitchFamily="18" charset="0"/>
                                            </a:rPr>
                                            <m:t>𝑥</m:t>
                                          </m:r>
                                        </m:e>
                                      </m:d>
                                    </m:den>
                                  </m:f>
                                  <m:r>
                                    <a:rPr lang="en-US" altLang="zh-CN" sz="2400" i="1">
                                      <a:latin typeface="Cambria Math" panose="02040503050406030204" pitchFamily="18" charset="0"/>
                                    </a:rPr>
                                    <m:t>𝑞</m:t>
                                  </m:r>
                                  <m:d>
                                    <m:dPr>
                                      <m:ctrlPr>
                                        <a:rPr lang="en-US" altLang="zh-CN" sz="2400" i="1">
                                          <a:latin typeface="Cambria Math" panose="02040503050406030204" pitchFamily="18" charset="0"/>
                                        </a:rPr>
                                      </m:ctrlPr>
                                    </m:dPr>
                                    <m:e>
                                      <m:r>
                                        <a:rPr lang="en-US" altLang="zh-CN" sz="2400" i="1">
                                          <a:latin typeface="Cambria Math" panose="02040503050406030204" pitchFamily="18" charset="0"/>
                                        </a:rPr>
                                        <m:t>𝑥</m:t>
                                      </m:r>
                                    </m:e>
                                  </m:d>
                                  <m:r>
                                    <a:rPr lang="en-US" altLang="zh-CN" sz="2400" i="1">
                                      <a:latin typeface="Cambria Math" panose="02040503050406030204" pitchFamily="18" charset="0"/>
                                    </a:rPr>
                                    <m:t>𝑑𝑥</m:t>
                                  </m:r>
                                </m:e>
                              </m:nary>
                            </m:e>
                          </m:func>
                        </m:e>
                      </m:func>
                    </m:oMath>
                  </m:oMathPara>
                </a14:m>
                <a:endParaRPr lang="en-US" altLang="zh-CN" sz="2400" dirty="0" smtClean="0"/>
              </a:p>
              <a:p>
                <a:pPr/>
                <a14:m>
                  <m:oMathPara xmlns:m="http://schemas.openxmlformats.org/officeDocument/2006/math">
                    <m:oMathParaPr>
                      <m:jc m:val="left"/>
                    </m:oMathParaPr>
                    <m:oMath xmlns:m="http://schemas.openxmlformats.org/officeDocument/2006/math">
                      <m:r>
                        <a:rPr lang="en-US" altLang="zh-CN" sz="2400" b="0" i="1" smtClean="0">
                          <a:latin typeface="Cambria Math" panose="02040503050406030204" pitchFamily="18" charset="0"/>
                        </a:rPr>
                        <m:t>                                              </m:t>
                      </m:r>
                      <m:r>
                        <a:rPr lang="en-US" altLang="zh-CN" sz="2400" i="1">
                          <a:latin typeface="Cambria Math" panose="02040503050406030204" pitchFamily="18" charset="0"/>
                        </a:rPr>
                        <m:t>=</m:t>
                      </m:r>
                      <m:func>
                        <m:funcPr>
                          <m:ctrlPr>
                            <a:rPr lang="en-US" altLang="zh-CN" sz="2400" i="1">
                              <a:latin typeface="Cambria Math" panose="02040503050406030204" pitchFamily="18" charset="0"/>
                            </a:rPr>
                          </m:ctrlPr>
                        </m:funcPr>
                        <m:fName>
                          <m:limLow>
                            <m:limLowPr>
                              <m:ctrlPr>
                                <a:rPr lang="en-US" altLang="zh-CN" sz="2400" i="1">
                                  <a:latin typeface="Cambria Math" panose="02040503050406030204" pitchFamily="18" charset="0"/>
                                </a:rPr>
                              </m:ctrlPr>
                            </m:limLowPr>
                            <m:e>
                              <m:r>
                                <m:rPr>
                                  <m:sty m:val="p"/>
                                </m:rPr>
                                <a:rPr lang="en-US" altLang="zh-CN" sz="2400">
                                  <a:latin typeface="Cambria Math" panose="02040503050406030204" pitchFamily="18" charset="0"/>
                                </a:rPr>
                                <m:t>max</m:t>
                              </m:r>
                            </m:e>
                            <m:lim>
                              <m:r>
                                <a:rPr lang="en-US" altLang="zh-CN" sz="2400" i="1">
                                  <a:latin typeface="Cambria Math" panose="02040503050406030204" pitchFamily="18" charset="0"/>
                                </a:rPr>
                                <m:t>𝜃</m:t>
                              </m:r>
                            </m:lim>
                          </m:limLow>
                        </m:fName>
                        <m:e>
                          <m:func>
                            <m:funcPr>
                              <m:ctrlPr>
                                <a:rPr lang="en-US" altLang="zh-CN" sz="2400" i="1">
                                  <a:latin typeface="Cambria Math" panose="02040503050406030204" pitchFamily="18" charset="0"/>
                                </a:rPr>
                              </m:ctrlPr>
                            </m:funcPr>
                            <m:fName>
                              <m:r>
                                <m:rPr>
                                  <m:sty m:val="p"/>
                                </m:rPr>
                                <a:rPr lang="en-US" altLang="zh-CN" sz="2400">
                                  <a:latin typeface="Cambria Math" panose="02040503050406030204" pitchFamily="18" charset="0"/>
                                </a:rPr>
                                <m:t>log</m:t>
                              </m:r>
                            </m:fName>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𝐸</m:t>
                                  </m:r>
                                </m:e>
                                <m:sub>
                                  <m:r>
                                    <a:rPr lang="en-US" altLang="zh-CN" sz="2400" b="0" i="1" smtClean="0">
                                      <a:latin typeface="Cambria Math" panose="02040503050406030204" pitchFamily="18" charset="0"/>
                                    </a:rPr>
                                    <m:t>𝑋</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𝑞</m:t>
                                  </m:r>
                                </m:sub>
                              </m:sSub>
                              <m:d>
                                <m:dPr>
                                  <m:begChr m:val="["/>
                                  <m:endChr m:val="]"/>
                                  <m:ctrlPr>
                                    <a:rPr lang="en-US" altLang="zh-CN" sz="2400" b="0" i="1" smtClean="0">
                                      <a:latin typeface="Cambria Math" panose="02040503050406030204" pitchFamily="18" charset="0"/>
                                    </a:rPr>
                                  </m:ctrlPr>
                                </m:dPr>
                                <m:e>
                                  <m:f>
                                    <m:fPr>
                                      <m:ctrlPr>
                                        <a:rPr lang="en-US" altLang="zh-CN" sz="2400" i="1">
                                          <a:latin typeface="Cambria Math" panose="02040503050406030204" pitchFamily="18" charset="0"/>
                                        </a:rPr>
                                      </m:ctrlPr>
                                    </m:fPr>
                                    <m:num>
                                      <m:r>
                                        <a:rPr lang="en-US" altLang="zh-CN" sz="2400" i="1">
                                          <a:latin typeface="Cambria Math" panose="02040503050406030204" pitchFamily="18" charset="0"/>
                                        </a:rPr>
                                        <m:t>𝑝</m:t>
                                      </m:r>
                                      <m:d>
                                        <m:dPr>
                                          <m:ctrlPr>
                                            <a:rPr lang="en-US" altLang="zh-CN" sz="2400" i="1">
                                              <a:latin typeface="Cambria Math" panose="02040503050406030204" pitchFamily="18" charset="0"/>
                                            </a:rPr>
                                          </m:ctrlPr>
                                        </m:dPr>
                                        <m:e>
                                          <m:r>
                                            <a:rPr lang="en-US" altLang="zh-CN" sz="2400" b="0" i="1" smtClean="0">
                                              <a:latin typeface="Cambria Math" panose="02040503050406030204" pitchFamily="18" charset="0"/>
                                            </a:rPr>
                                            <m:t>𝑋</m:t>
                                          </m:r>
                                          <m:r>
                                            <a:rPr lang="en-US" altLang="zh-CN" sz="2400" i="1">
                                              <a:latin typeface="Cambria Math" panose="02040503050406030204" pitchFamily="18" charset="0"/>
                                            </a:rPr>
                                            <m:t>,</m:t>
                                          </m:r>
                                          <m:r>
                                            <a:rPr lang="en-US" altLang="zh-CN" sz="2400" i="1">
                                              <a:latin typeface="Cambria Math" panose="02040503050406030204" pitchFamily="18" charset="0"/>
                                            </a:rPr>
                                            <m:t>𝑧</m:t>
                                          </m:r>
                                          <m:r>
                                            <a:rPr lang="en-US" altLang="zh-CN" sz="2400" i="1">
                                              <a:latin typeface="Cambria Math" panose="02040503050406030204" pitchFamily="18" charset="0"/>
                                            </a:rPr>
                                            <m:t>;</m:t>
                                          </m:r>
                                          <m:r>
                                            <a:rPr lang="en-US" altLang="zh-CN" sz="2400" i="1">
                                              <a:latin typeface="Cambria Math" panose="02040503050406030204" pitchFamily="18" charset="0"/>
                                            </a:rPr>
                                            <m:t>𝜃</m:t>
                                          </m:r>
                                        </m:e>
                                      </m:d>
                                    </m:num>
                                    <m:den>
                                      <m:r>
                                        <a:rPr lang="en-US" altLang="zh-CN" sz="2400" i="1">
                                          <a:latin typeface="Cambria Math" panose="02040503050406030204" pitchFamily="18" charset="0"/>
                                        </a:rPr>
                                        <m:t>𝑞</m:t>
                                      </m:r>
                                      <m:d>
                                        <m:dPr>
                                          <m:ctrlPr>
                                            <a:rPr lang="en-US" altLang="zh-CN" sz="2400" i="1">
                                              <a:latin typeface="Cambria Math" panose="02040503050406030204" pitchFamily="18" charset="0"/>
                                            </a:rPr>
                                          </m:ctrlPr>
                                        </m:dPr>
                                        <m:e>
                                          <m:r>
                                            <a:rPr lang="en-US" altLang="zh-CN" sz="2400" b="0" i="1" smtClean="0">
                                              <a:latin typeface="Cambria Math" panose="02040503050406030204" pitchFamily="18" charset="0"/>
                                            </a:rPr>
                                            <m:t>𝑋</m:t>
                                          </m:r>
                                        </m:e>
                                      </m:d>
                                    </m:den>
                                  </m:f>
                                </m:e>
                              </m:d>
                            </m:e>
                          </m:func>
                        </m:e>
                      </m:func>
                    </m:oMath>
                  </m:oMathPara>
                </a14:m>
                <a:endParaRPr lang="en-US" altLang="zh-CN" sz="2400" dirty="0" smtClean="0"/>
              </a:p>
              <a:p>
                <a:pPr/>
                <a14:m>
                  <m:oMathPara xmlns:m="http://schemas.openxmlformats.org/officeDocument/2006/math">
                    <m:oMathParaPr>
                      <m:jc m:val="left"/>
                    </m:oMathParaPr>
                    <m:oMath xmlns:m="http://schemas.openxmlformats.org/officeDocument/2006/math">
                      <m:r>
                        <a:rPr lang="en-US" altLang="zh-CN" sz="2400" i="1">
                          <a:latin typeface="Cambria Math" panose="02040503050406030204" pitchFamily="18" charset="0"/>
                        </a:rPr>
                        <m:t> </m:t>
                      </m:r>
                      <m:r>
                        <a:rPr lang="en-US" altLang="zh-CN" sz="2400" b="0" i="1" smtClean="0">
                          <a:latin typeface="Cambria Math" panose="02040503050406030204" pitchFamily="18" charset="0"/>
                        </a:rPr>
                        <m:t>                                             ≥</m:t>
                      </m:r>
                      <m:func>
                        <m:funcPr>
                          <m:ctrlPr>
                            <a:rPr lang="en-US" altLang="zh-CN" sz="2400" i="1">
                              <a:latin typeface="Cambria Math" panose="02040503050406030204" pitchFamily="18" charset="0"/>
                            </a:rPr>
                          </m:ctrlPr>
                        </m:funcPr>
                        <m:fName>
                          <m:limLow>
                            <m:limLowPr>
                              <m:ctrlPr>
                                <a:rPr lang="en-US" altLang="zh-CN" sz="2400" i="1">
                                  <a:latin typeface="Cambria Math" panose="02040503050406030204" pitchFamily="18" charset="0"/>
                                </a:rPr>
                              </m:ctrlPr>
                            </m:limLowPr>
                            <m:e>
                              <m:r>
                                <m:rPr>
                                  <m:sty m:val="p"/>
                                </m:rPr>
                                <a:rPr lang="en-US" altLang="zh-CN" sz="2400">
                                  <a:latin typeface="Cambria Math" panose="02040503050406030204" pitchFamily="18" charset="0"/>
                                </a:rPr>
                                <m:t>max</m:t>
                              </m:r>
                            </m:e>
                            <m:lim>
                              <m:r>
                                <a:rPr lang="en-US" altLang="zh-CN" sz="2400" i="1">
                                  <a:latin typeface="Cambria Math" panose="02040503050406030204" pitchFamily="18" charset="0"/>
                                </a:rPr>
                                <m:t>𝜃</m:t>
                              </m:r>
                            </m:lim>
                          </m:limLow>
                        </m:fName>
                        <m:e>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𝐸</m:t>
                              </m:r>
                            </m:e>
                            <m:sub>
                              <m:r>
                                <a:rPr lang="en-US" altLang="zh-CN" sz="2400" i="1">
                                  <a:latin typeface="Cambria Math" panose="02040503050406030204" pitchFamily="18" charset="0"/>
                                </a:rPr>
                                <m:t>𝑋</m:t>
                              </m:r>
                              <m:r>
                                <a:rPr lang="en-US" altLang="zh-CN" sz="2400" i="1">
                                  <a:latin typeface="Cambria Math" panose="02040503050406030204" pitchFamily="18" charset="0"/>
                                </a:rPr>
                                <m:t>~</m:t>
                              </m:r>
                              <m:r>
                                <a:rPr lang="en-US" altLang="zh-CN" sz="2400" i="1">
                                  <a:latin typeface="Cambria Math" panose="02040503050406030204" pitchFamily="18" charset="0"/>
                                </a:rPr>
                                <m:t>𝑞</m:t>
                              </m:r>
                            </m:sub>
                          </m:sSub>
                          <m:func>
                            <m:funcPr>
                              <m:ctrlPr>
                                <a:rPr lang="en-US" altLang="zh-CN" sz="2400" i="1">
                                  <a:latin typeface="Cambria Math" panose="02040503050406030204" pitchFamily="18" charset="0"/>
                                </a:rPr>
                              </m:ctrlPr>
                            </m:funcPr>
                            <m:fName>
                              <m:r>
                                <m:rPr>
                                  <m:sty m:val="p"/>
                                </m:rPr>
                                <a:rPr lang="en-US" altLang="zh-CN" sz="2400">
                                  <a:latin typeface="Cambria Math" panose="02040503050406030204" pitchFamily="18" charset="0"/>
                                </a:rPr>
                                <m:t>log</m:t>
                              </m:r>
                            </m:fName>
                            <m:e>
                              <m:d>
                                <m:dPr>
                                  <m:begChr m:val="["/>
                                  <m:endChr m:val="]"/>
                                  <m:ctrlPr>
                                    <a:rPr lang="en-US" altLang="zh-CN" sz="2400" i="1">
                                      <a:latin typeface="Cambria Math" panose="02040503050406030204" pitchFamily="18" charset="0"/>
                                    </a:rPr>
                                  </m:ctrlPr>
                                </m:dPr>
                                <m:e>
                                  <m:f>
                                    <m:fPr>
                                      <m:ctrlPr>
                                        <a:rPr lang="en-US" altLang="zh-CN" sz="2400" i="1">
                                          <a:latin typeface="Cambria Math" panose="02040503050406030204" pitchFamily="18" charset="0"/>
                                        </a:rPr>
                                      </m:ctrlPr>
                                    </m:fPr>
                                    <m:num>
                                      <m:r>
                                        <a:rPr lang="en-US" altLang="zh-CN" sz="2400" i="1">
                                          <a:latin typeface="Cambria Math" panose="02040503050406030204" pitchFamily="18" charset="0"/>
                                        </a:rPr>
                                        <m:t>𝑝</m:t>
                                      </m:r>
                                      <m:d>
                                        <m:dPr>
                                          <m:ctrlPr>
                                            <a:rPr lang="en-US" altLang="zh-CN" sz="2400" i="1">
                                              <a:latin typeface="Cambria Math" panose="02040503050406030204" pitchFamily="18" charset="0"/>
                                            </a:rPr>
                                          </m:ctrlPr>
                                        </m:dPr>
                                        <m:e>
                                          <m:r>
                                            <a:rPr lang="en-US" altLang="zh-CN" sz="2400" i="1">
                                              <a:latin typeface="Cambria Math" panose="02040503050406030204" pitchFamily="18" charset="0"/>
                                            </a:rPr>
                                            <m:t>𝑋</m:t>
                                          </m:r>
                                          <m:r>
                                            <a:rPr lang="en-US" altLang="zh-CN" sz="2400" i="1">
                                              <a:latin typeface="Cambria Math" panose="02040503050406030204" pitchFamily="18" charset="0"/>
                                            </a:rPr>
                                            <m:t>,</m:t>
                                          </m:r>
                                          <m:r>
                                            <a:rPr lang="en-US" altLang="zh-CN" sz="2400" i="1">
                                              <a:latin typeface="Cambria Math" panose="02040503050406030204" pitchFamily="18" charset="0"/>
                                            </a:rPr>
                                            <m:t>𝑧</m:t>
                                          </m:r>
                                          <m:r>
                                            <a:rPr lang="en-US" altLang="zh-CN" sz="2400" i="1">
                                              <a:latin typeface="Cambria Math" panose="02040503050406030204" pitchFamily="18" charset="0"/>
                                            </a:rPr>
                                            <m:t>;</m:t>
                                          </m:r>
                                          <m:r>
                                            <a:rPr lang="en-US" altLang="zh-CN" sz="2400" i="1">
                                              <a:latin typeface="Cambria Math" panose="02040503050406030204" pitchFamily="18" charset="0"/>
                                            </a:rPr>
                                            <m:t>𝜃</m:t>
                                          </m:r>
                                        </m:e>
                                      </m:d>
                                    </m:num>
                                    <m:den>
                                      <m:r>
                                        <a:rPr lang="en-US" altLang="zh-CN" sz="2400" i="1">
                                          <a:latin typeface="Cambria Math" panose="02040503050406030204" pitchFamily="18" charset="0"/>
                                        </a:rPr>
                                        <m:t>𝑞</m:t>
                                      </m:r>
                                      <m:d>
                                        <m:dPr>
                                          <m:ctrlPr>
                                            <a:rPr lang="en-US" altLang="zh-CN" sz="2400" i="1">
                                              <a:latin typeface="Cambria Math" panose="02040503050406030204" pitchFamily="18" charset="0"/>
                                            </a:rPr>
                                          </m:ctrlPr>
                                        </m:dPr>
                                        <m:e>
                                          <m:r>
                                            <a:rPr lang="en-US" altLang="zh-CN" sz="2400" i="1">
                                              <a:latin typeface="Cambria Math" panose="02040503050406030204" pitchFamily="18" charset="0"/>
                                            </a:rPr>
                                            <m:t>𝑋</m:t>
                                          </m:r>
                                        </m:e>
                                      </m:d>
                                    </m:den>
                                  </m:f>
                                </m:e>
                              </m:d>
                            </m:e>
                          </m:func>
                        </m:e>
                      </m:func>
                    </m:oMath>
                  </m:oMathPara>
                </a14:m>
                <a:endParaRPr lang="en-US" altLang="zh-CN" sz="2400" dirty="0" smtClean="0"/>
              </a:p>
              <a:p>
                <a:pPr/>
                <a14:m>
                  <m:oMathPara xmlns:m="http://schemas.openxmlformats.org/officeDocument/2006/math">
                    <m:oMathParaPr>
                      <m:jc m:val="left"/>
                    </m:oMathParaPr>
                    <m:oMath xmlns:m="http://schemas.openxmlformats.org/officeDocument/2006/math">
                      <m:r>
                        <a:rPr lang="en-US" altLang="zh-CN" sz="2400" b="0" i="1" smtClean="0">
                          <a:latin typeface="Cambria Math" panose="02040503050406030204" pitchFamily="18" charset="0"/>
                        </a:rPr>
                        <m:t>                                              =</m:t>
                      </m:r>
                      <m:func>
                        <m:funcPr>
                          <m:ctrlPr>
                            <a:rPr lang="en-US" altLang="zh-CN" sz="2400" b="0" i="1" smtClean="0">
                              <a:latin typeface="Cambria Math" panose="02040503050406030204" pitchFamily="18" charset="0"/>
                            </a:rPr>
                          </m:ctrlPr>
                        </m:funcPr>
                        <m:fName>
                          <m:limLow>
                            <m:limLowPr>
                              <m:ctrlPr>
                                <a:rPr lang="en-US" altLang="zh-CN" sz="2400" b="0" i="1" smtClean="0">
                                  <a:latin typeface="Cambria Math" panose="02040503050406030204" pitchFamily="18" charset="0"/>
                                </a:rPr>
                              </m:ctrlPr>
                            </m:limLowPr>
                            <m:e>
                              <m:r>
                                <m:rPr>
                                  <m:sty m:val="p"/>
                                </m:rPr>
                                <a:rPr lang="en-US" altLang="zh-CN" sz="2400" b="0" i="0" smtClean="0">
                                  <a:latin typeface="Cambria Math" panose="02040503050406030204" pitchFamily="18" charset="0"/>
                                </a:rPr>
                                <m:t>max</m:t>
                              </m:r>
                            </m:e>
                            <m:lim>
                              <m:r>
                                <a:rPr lang="en-US" altLang="zh-CN" sz="2400" b="0" i="1" smtClean="0">
                                  <a:latin typeface="Cambria Math" panose="02040503050406030204" pitchFamily="18" charset="0"/>
                                </a:rPr>
                                <m:t>𝜃</m:t>
                              </m:r>
                            </m:lim>
                          </m:limLow>
                        </m:fName>
                        <m:e>
                          <m:nary>
                            <m:naryPr>
                              <m:ctrlPr>
                                <a:rPr lang="en-US" altLang="zh-CN" sz="2400" i="1">
                                  <a:latin typeface="Cambria Math" panose="02040503050406030204" pitchFamily="18" charset="0"/>
                                </a:rPr>
                              </m:ctrlPr>
                            </m:naryPr>
                            <m:sub>
                              <m:r>
                                <m:rPr>
                                  <m:brk m:alnAt="23"/>
                                </m:rPr>
                                <a:rPr lang="en-US" altLang="zh-CN" sz="2400" i="1">
                                  <a:latin typeface="Cambria Math" panose="02040503050406030204" pitchFamily="18" charset="0"/>
                                </a:rPr>
                                <m:t>𝑥</m:t>
                              </m:r>
                            </m:sub>
                            <m:sup/>
                            <m:e>
                              <m:r>
                                <a:rPr lang="en-US" altLang="zh-CN" sz="2400" i="1">
                                  <a:latin typeface="Cambria Math" panose="02040503050406030204" pitchFamily="18" charset="0"/>
                                </a:rPr>
                                <m:t>𝑞</m:t>
                              </m:r>
                              <m:d>
                                <m:dPr>
                                  <m:ctrlPr>
                                    <a:rPr lang="en-US" altLang="zh-CN" sz="2400" i="1">
                                      <a:latin typeface="Cambria Math" panose="02040503050406030204" pitchFamily="18" charset="0"/>
                                    </a:rPr>
                                  </m:ctrlPr>
                                </m:dPr>
                                <m:e>
                                  <m:r>
                                    <a:rPr lang="en-US" altLang="zh-CN" sz="2400" i="1">
                                      <a:latin typeface="Cambria Math" panose="02040503050406030204" pitchFamily="18" charset="0"/>
                                    </a:rPr>
                                    <m:t>𝑥</m:t>
                                  </m:r>
                                </m:e>
                              </m:d>
                              <m:func>
                                <m:funcPr>
                                  <m:ctrlPr>
                                    <a:rPr lang="en-US" altLang="zh-CN" sz="2400" b="0" i="1" smtClean="0">
                                      <a:latin typeface="Cambria Math" panose="02040503050406030204" pitchFamily="18" charset="0"/>
                                    </a:rPr>
                                  </m:ctrlPr>
                                </m:funcPr>
                                <m:fName>
                                  <m:r>
                                    <m:rPr>
                                      <m:sty m:val="p"/>
                                    </m:rPr>
                                    <a:rPr lang="en-US" altLang="zh-CN" sz="2400" b="0" i="0" smtClean="0">
                                      <a:latin typeface="Cambria Math" panose="02040503050406030204" pitchFamily="18" charset="0"/>
                                    </a:rPr>
                                    <m:t>log</m:t>
                                  </m:r>
                                </m:fName>
                                <m:e>
                                  <m:r>
                                    <a:rPr lang="en-US" altLang="zh-CN" sz="2400" i="1">
                                      <a:latin typeface="Cambria Math" panose="02040503050406030204" pitchFamily="18" charset="0"/>
                                    </a:rPr>
                                    <m:t>𝑝</m:t>
                                  </m:r>
                                  <m:d>
                                    <m:dPr>
                                      <m:ctrlPr>
                                        <a:rPr lang="en-US" altLang="zh-CN" sz="2400" i="1">
                                          <a:latin typeface="Cambria Math" panose="02040503050406030204" pitchFamily="18" charset="0"/>
                                        </a:rPr>
                                      </m:ctrlPr>
                                    </m:dPr>
                                    <m:e>
                                      <m:r>
                                        <a:rPr lang="en-US" altLang="zh-CN" sz="2400" i="1">
                                          <a:latin typeface="Cambria Math" panose="02040503050406030204" pitchFamily="18" charset="0"/>
                                        </a:rPr>
                                        <m:t>𝑥</m:t>
                                      </m:r>
                                      <m:r>
                                        <a:rPr lang="en-US" altLang="zh-CN" sz="2400" i="1">
                                          <a:latin typeface="Cambria Math" panose="02040503050406030204" pitchFamily="18" charset="0"/>
                                        </a:rPr>
                                        <m:t>,</m:t>
                                      </m:r>
                                      <m:r>
                                        <a:rPr lang="en-US" altLang="zh-CN" sz="2400" i="1">
                                          <a:latin typeface="Cambria Math" panose="02040503050406030204" pitchFamily="18" charset="0"/>
                                        </a:rPr>
                                        <m:t>𝑧</m:t>
                                      </m:r>
                                      <m:r>
                                        <a:rPr lang="en-US" altLang="zh-CN" sz="2400" i="1">
                                          <a:latin typeface="Cambria Math" panose="02040503050406030204" pitchFamily="18" charset="0"/>
                                        </a:rPr>
                                        <m:t>;</m:t>
                                      </m:r>
                                      <m:r>
                                        <a:rPr lang="en-US" altLang="zh-CN" sz="2400" i="1">
                                          <a:latin typeface="Cambria Math" panose="02040503050406030204" pitchFamily="18" charset="0"/>
                                        </a:rPr>
                                        <m:t>𝜃</m:t>
                                      </m:r>
                                    </m:e>
                                  </m:d>
                                </m:e>
                              </m:func>
                              <m:r>
                                <a:rPr lang="en-US" altLang="zh-CN" sz="2400" i="1">
                                  <a:latin typeface="Cambria Math" panose="02040503050406030204" pitchFamily="18" charset="0"/>
                                </a:rPr>
                                <m:t>𝑑𝑥</m:t>
                              </m:r>
                            </m:e>
                          </m:nary>
                        </m:e>
                      </m:func>
                    </m:oMath>
                  </m:oMathPara>
                </a14:m>
                <a:endParaRPr lang="en-US" altLang="zh-CN" sz="2400" b="0" i="1" dirty="0" smtClean="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altLang="zh-CN" sz="2400" b="0" i="1" smtClean="0">
                          <a:latin typeface="Cambria Math" panose="02040503050406030204" pitchFamily="18" charset="0"/>
                        </a:rPr>
                        <m:t>                                                        −</m:t>
                      </m:r>
                      <m:nary>
                        <m:naryPr>
                          <m:ctrlPr>
                            <a:rPr lang="en-US" altLang="zh-CN" sz="2400" i="1">
                              <a:latin typeface="Cambria Math" panose="02040503050406030204" pitchFamily="18" charset="0"/>
                            </a:rPr>
                          </m:ctrlPr>
                        </m:naryPr>
                        <m:sub>
                          <m:r>
                            <m:rPr>
                              <m:brk m:alnAt="23"/>
                            </m:rPr>
                            <a:rPr lang="en-US" altLang="zh-CN" sz="2400" i="1">
                              <a:latin typeface="Cambria Math" panose="02040503050406030204" pitchFamily="18" charset="0"/>
                            </a:rPr>
                            <m:t>𝑥</m:t>
                          </m:r>
                        </m:sub>
                        <m:sup/>
                        <m:e>
                          <m:r>
                            <a:rPr lang="en-US" altLang="zh-CN" sz="2400" i="1">
                              <a:latin typeface="Cambria Math" panose="02040503050406030204" pitchFamily="18" charset="0"/>
                            </a:rPr>
                            <m:t>𝑞</m:t>
                          </m:r>
                          <m:d>
                            <m:dPr>
                              <m:ctrlPr>
                                <a:rPr lang="en-US" altLang="zh-CN" sz="2400" i="1">
                                  <a:latin typeface="Cambria Math" panose="02040503050406030204" pitchFamily="18" charset="0"/>
                                </a:rPr>
                              </m:ctrlPr>
                            </m:dPr>
                            <m:e>
                              <m:r>
                                <a:rPr lang="en-US" altLang="zh-CN" sz="2400" i="1">
                                  <a:latin typeface="Cambria Math" panose="02040503050406030204" pitchFamily="18" charset="0"/>
                                </a:rPr>
                                <m:t>𝑥</m:t>
                              </m:r>
                            </m:e>
                          </m:d>
                          <m:func>
                            <m:funcPr>
                              <m:ctrlPr>
                                <a:rPr lang="en-US" altLang="zh-CN" sz="2400" i="1">
                                  <a:latin typeface="Cambria Math" panose="02040503050406030204" pitchFamily="18" charset="0"/>
                                </a:rPr>
                              </m:ctrlPr>
                            </m:funcPr>
                            <m:fName>
                              <m:r>
                                <m:rPr>
                                  <m:sty m:val="p"/>
                                </m:rPr>
                                <a:rPr lang="en-US" altLang="zh-CN" sz="2400">
                                  <a:latin typeface="Cambria Math" panose="02040503050406030204" pitchFamily="18" charset="0"/>
                                </a:rPr>
                                <m:t>log</m:t>
                              </m:r>
                            </m:fName>
                            <m:e>
                              <m:r>
                                <a:rPr lang="en-US" altLang="zh-CN" sz="2400" b="0" i="1" smtClean="0">
                                  <a:latin typeface="Cambria Math" panose="02040503050406030204" pitchFamily="18" charset="0"/>
                                </a:rPr>
                                <m:t>𝑞</m:t>
                              </m:r>
                              <m:d>
                                <m:dPr>
                                  <m:ctrlPr>
                                    <a:rPr lang="en-US" altLang="zh-CN" sz="2400" i="1">
                                      <a:latin typeface="Cambria Math" panose="02040503050406030204" pitchFamily="18" charset="0"/>
                                    </a:rPr>
                                  </m:ctrlPr>
                                </m:dPr>
                                <m:e>
                                  <m:r>
                                    <a:rPr lang="en-US" altLang="zh-CN" sz="2400" i="1">
                                      <a:latin typeface="Cambria Math" panose="02040503050406030204" pitchFamily="18" charset="0"/>
                                    </a:rPr>
                                    <m:t>𝑥</m:t>
                                  </m:r>
                                </m:e>
                              </m:d>
                            </m:e>
                          </m:func>
                          <m:r>
                            <a:rPr lang="en-US" altLang="zh-CN" sz="2400" i="1">
                              <a:latin typeface="Cambria Math" panose="02040503050406030204" pitchFamily="18" charset="0"/>
                            </a:rPr>
                            <m:t>𝑑𝑥</m:t>
                          </m:r>
                        </m:e>
                      </m:nary>
                    </m:oMath>
                  </m:oMathPara>
                </a14:m>
                <a:endParaRPr lang="zh-CN" altLang="en-US" sz="2400" dirty="0"/>
              </a:p>
            </p:txBody>
          </p:sp>
        </mc:Choice>
        <mc:Fallback xmlns="">
          <p:sp>
            <p:nvSpPr>
              <p:cNvPr id="7" name="文本框 6"/>
              <p:cNvSpPr txBox="1">
                <a:spLocks noRot="1" noChangeAspect="1" noMove="1" noResize="1" noEditPoints="1" noAdjustHandles="1" noChangeArrowheads="1" noChangeShapeType="1" noTextEdit="1"/>
              </p:cNvSpPr>
              <p:nvPr/>
            </p:nvSpPr>
            <p:spPr>
              <a:xfrm>
                <a:off x="587829" y="955391"/>
                <a:ext cx="7287893" cy="5094985"/>
              </a:xfrm>
              <a:prstGeom prst="rect">
                <a:avLst/>
              </a:prstGeom>
              <a:blipFill>
                <a:blip r:embed="rId2"/>
                <a:stretch>
                  <a:fillRect/>
                </a:stretch>
              </a:blipFill>
            </p:spPr>
            <p:txBody>
              <a:bodyPr/>
              <a:lstStyle/>
              <a:p>
                <a:r>
                  <a:rPr lang="zh-CN" altLang="en-US">
                    <a:noFill/>
                  </a:rPr>
                  <a:t> </a:t>
                </a:r>
              </a:p>
            </p:txBody>
          </p:sp>
        </mc:Fallback>
      </mc:AlternateContent>
      <p:sp>
        <p:nvSpPr>
          <p:cNvPr id="8" name="文本框 7"/>
          <p:cNvSpPr txBox="1"/>
          <p:nvPr/>
        </p:nvSpPr>
        <p:spPr>
          <a:xfrm>
            <a:off x="587829" y="4210456"/>
            <a:ext cx="2885089" cy="461665"/>
          </a:xfrm>
          <a:prstGeom prst="rect">
            <a:avLst/>
          </a:prstGeom>
          <a:noFill/>
        </p:spPr>
        <p:txBody>
          <a:bodyPr wrap="square" rtlCol="0">
            <a:spAutoFit/>
          </a:bodyPr>
          <a:lstStyle/>
          <a:p>
            <a:r>
              <a:rPr lang="en-US" altLang="zh-CN" sz="2400" dirty="0">
                <a:solidFill>
                  <a:srgbClr val="FF0000"/>
                </a:solidFill>
              </a:rPr>
              <a:t>Jensen’s Inequality</a:t>
            </a:r>
            <a:endParaRPr lang="zh-CN" altLang="en-US" sz="2400" dirty="0">
              <a:solidFill>
                <a:srgbClr val="FF0000"/>
              </a:solidFill>
            </a:endParaRPr>
          </a:p>
        </p:txBody>
      </p:sp>
      <p:sp>
        <p:nvSpPr>
          <p:cNvPr id="9" name="椭圆 8"/>
          <p:cNvSpPr/>
          <p:nvPr/>
        </p:nvSpPr>
        <p:spPr>
          <a:xfrm>
            <a:off x="3472918" y="3611701"/>
            <a:ext cx="536028" cy="582989"/>
          </a:xfrm>
          <a:prstGeom prst="ellipse">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 name="直接箭头连接符 10"/>
          <p:cNvCxnSpPr/>
          <p:nvPr/>
        </p:nvCxnSpPr>
        <p:spPr>
          <a:xfrm flipH="1">
            <a:off x="2764640" y="3903195"/>
            <a:ext cx="708278" cy="30726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388321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EM algorithm</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Autofit/>
              </a:bodyPr>
              <a:lstStyle/>
              <a:p>
                <a:endParaRPr lang="en-US" altLang="zh-CN" sz="1800" dirty="0" smtClean="0"/>
              </a:p>
              <a:p>
                <a:endParaRPr lang="en-US" altLang="zh-CN" sz="1800" dirty="0" smtClean="0"/>
              </a:p>
              <a:p>
                <a:endParaRPr lang="en-US" altLang="zh-CN" dirty="0" smtClean="0"/>
              </a:p>
              <a:p>
                <a:r>
                  <a:rPr lang="en-US" altLang="zh-CN" dirty="0" smtClean="0"/>
                  <a:t>Jensen’s </a:t>
                </a:r>
                <a:r>
                  <a:rPr lang="en-US" altLang="zh-CN" dirty="0"/>
                  <a:t>Inequality: equality holds </a:t>
                </a:r>
                <a:r>
                  <a:rPr lang="en-US" altLang="zh-CN" dirty="0" smtClean="0"/>
                  <a:t>when             </a:t>
                </a:r>
              </a:p>
              <a:p>
                <a:r>
                  <a:rPr lang="en-US" altLang="zh-CN" dirty="0" smtClean="0"/>
                  <a:t>is an affine function</a:t>
                </a:r>
              </a:p>
              <a:p>
                <a:r>
                  <a:rPr lang="en-US" altLang="zh-CN" dirty="0" smtClean="0"/>
                  <a:t>This is achieved for </a:t>
                </a:r>
                <a14:m>
                  <m:oMath xmlns:m="http://schemas.openxmlformats.org/officeDocument/2006/math">
                    <m:r>
                      <a:rPr lang="en-US" altLang="zh-CN" b="0" i="1" smtClean="0">
                        <a:latin typeface="Cambria Math" panose="02040503050406030204" pitchFamily="18" charset="0"/>
                      </a:rPr>
                      <m:t>𝑞</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𝑥</m:t>
                        </m:r>
                      </m:e>
                    </m:d>
                    <m:r>
                      <a:rPr lang="en-US" altLang="zh-CN" b="0" i="1" smtClean="0">
                        <a:latin typeface="Cambria Math" panose="02040503050406030204" pitchFamily="18" charset="0"/>
                      </a:rPr>
                      <m:t>=</m:t>
                    </m:r>
                    <m:r>
                      <a:rPr lang="en-US" altLang="zh-CN" b="0" i="1" smtClean="0">
                        <a:latin typeface="Cambria Math" panose="02040503050406030204" pitchFamily="18" charset="0"/>
                      </a:rPr>
                      <m:t>𝑝</m:t>
                    </m:r>
                    <m:r>
                      <a:rPr lang="en-US" altLang="zh-CN" b="0" i="1" smtClean="0">
                        <a:latin typeface="Cambria Math" panose="02040503050406030204" pitchFamily="18" charset="0"/>
                      </a:rPr>
                      <m:t>(</m:t>
                    </m:r>
                    <m:r>
                      <a:rPr lang="en-US" altLang="zh-CN" b="0" i="1" smtClean="0">
                        <a:latin typeface="Cambria Math" panose="02040503050406030204" pitchFamily="18" charset="0"/>
                      </a:rPr>
                      <m:t>𝑥</m:t>
                    </m:r>
                    <m:r>
                      <a:rPr lang="en-US" altLang="zh-CN" b="0" i="1" smtClean="0">
                        <a:latin typeface="Cambria Math" panose="02040503050406030204" pitchFamily="18" charset="0"/>
                      </a:rPr>
                      <m:t>|</m:t>
                    </m:r>
                    <m:r>
                      <a:rPr lang="en-US" altLang="zh-CN" b="0" i="1" smtClean="0">
                        <a:latin typeface="Cambria Math" panose="02040503050406030204" pitchFamily="18" charset="0"/>
                      </a:rPr>
                      <m:t>𝑧</m:t>
                    </m:r>
                    <m:r>
                      <a:rPr lang="en-US" altLang="zh-CN" b="0" i="1" smtClean="0">
                        <a:latin typeface="Cambria Math" panose="02040503050406030204" pitchFamily="18" charset="0"/>
                      </a:rPr>
                      <m:t>;</m:t>
                    </m:r>
                    <m:r>
                      <a:rPr lang="en-US" altLang="zh-CN" b="0" i="1" smtClean="0">
                        <a:latin typeface="Cambria Math" panose="02040503050406030204" pitchFamily="18" charset="0"/>
                      </a:rPr>
                      <m:t>𝜃</m:t>
                    </m:r>
                    <m:r>
                      <a:rPr lang="en-US" altLang="zh-CN" b="0" i="1" smtClean="0">
                        <a:latin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𝑝</m:t>
                    </m:r>
                    <m:d>
                      <m:dPr>
                        <m:ctrlPr>
                          <a:rPr lang="en-US" altLang="zh-CN" b="0" i="1" smtClean="0">
                            <a:latin typeface="Cambria Math" panose="02040503050406030204" pitchFamily="18" charset="0"/>
                            <a:ea typeface="Cambria Math" panose="02040503050406030204" pitchFamily="18" charset="0"/>
                          </a:rPr>
                        </m:ctrlPr>
                      </m:dPr>
                      <m:e>
                        <m:r>
                          <a:rPr lang="en-US" altLang="zh-CN" i="1">
                            <a:latin typeface="Cambria Math" panose="02040503050406030204" pitchFamily="18" charset="0"/>
                          </a:rPr>
                          <m:t>𝑥</m:t>
                        </m:r>
                        <m:r>
                          <a:rPr lang="en-US" altLang="zh-CN" i="1">
                            <a:latin typeface="Cambria Math" panose="02040503050406030204" pitchFamily="18" charset="0"/>
                          </a:rPr>
                          <m:t>,</m:t>
                        </m:r>
                        <m:r>
                          <a:rPr lang="en-US" altLang="zh-CN" i="1">
                            <a:latin typeface="Cambria Math" panose="02040503050406030204" pitchFamily="18" charset="0"/>
                          </a:rPr>
                          <m:t>𝑧</m:t>
                        </m:r>
                        <m:r>
                          <a:rPr lang="en-US" altLang="zh-CN" i="1">
                            <a:latin typeface="Cambria Math" panose="02040503050406030204" pitchFamily="18" charset="0"/>
                          </a:rPr>
                          <m:t>;</m:t>
                        </m:r>
                        <m:r>
                          <a:rPr lang="en-US" altLang="zh-CN" i="1">
                            <a:latin typeface="Cambria Math" panose="02040503050406030204" pitchFamily="18" charset="0"/>
                          </a:rPr>
                          <m:t>𝜃</m:t>
                        </m:r>
                      </m:e>
                    </m:d>
                  </m:oMath>
                </a14:m>
                <a:endParaRPr lang="en-US" altLang="zh-CN" dirty="0" smtClean="0"/>
              </a:p>
              <a:p>
                <a:endParaRPr lang="en-US" altLang="zh-CN" dirty="0"/>
              </a:p>
              <a:p>
                <a:endParaRPr lang="en-US" altLang="zh-CN" dirty="0" smtClean="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12/16/2020</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58</a:t>
            </a:fld>
            <a:endParaRPr lang="en-US"/>
          </a:p>
        </p:txBody>
      </p:sp>
      <mc:AlternateContent xmlns:mc="http://schemas.openxmlformats.org/markup-compatibility/2006" xmlns:a14="http://schemas.microsoft.com/office/drawing/2010/main">
        <mc:Choice Requires="a14">
          <p:sp>
            <p:nvSpPr>
              <p:cNvPr id="7" name="文本框 6"/>
              <p:cNvSpPr txBox="1"/>
              <p:nvPr/>
            </p:nvSpPr>
            <p:spPr>
              <a:xfrm>
                <a:off x="5731322" y="2019368"/>
                <a:ext cx="2713692" cy="7822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rPr>
                        <m:t>𝑓</m:t>
                      </m:r>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𝑥</m:t>
                          </m:r>
                        </m:e>
                      </m:d>
                      <m:r>
                        <a:rPr lang="en-US" altLang="zh-CN" sz="2400" b="0" i="1" smtClean="0">
                          <a:latin typeface="Cambria Math" panose="02040503050406030204" pitchFamily="18" charset="0"/>
                        </a:rPr>
                        <m:t>=</m:t>
                      </m:r>
                      <m:func>
                        <m:funcPr>
                          <m:ctrlPr>
                            <a:rPr lang="en-US" altLang="zh-CN" sz="2400" b="0" i="1" smtClean="0">
                              <a:latin typeface="Cambria Math" panose="02040503050406030204" pitchFamily="18" charset="0"/>
                            </a:rPr>
                          </m:ctrlPr>
                        </m:funcPr>
                        <m:fName>
                          <m:r>
                            <m:rPr>
                              <m:sty m:val="p"/>
                            </m:rPr>
                            <a:rPr lang="en-US" altLang="zh-CN" sz="2400" b="0" i="0" smtClean="0">
                              <a:latin typeface="Cambria Math" panose="02040503050406030204" pitchFamily="18" charset="0"/>
                            </a:rPr>
                            <m:t>log</m:t>
                          </m:r>
                        </m:fName>
                        <m:e>
                          <m:f>
                            <m:fPr>
                              <m:ctrlPr>
                                <a:rPr lang="en-US" altLang="zh-CN" sz="2400" b="0" i="1" smtClean="0">
                                  <a:latin typeface="Cambria Math" panose="02040503050406030204" pitchFamily="18" charset="0"/>
                                </a:rPr>
                              </m:ctrlPr>
                            </m:fPr>
                            <m:num>
                              <m:r>
                                <a:rPr lang="en-US" altLang="zh-CN" sz="2400" b="0" i="1" smtClean="0">
                                  <a:latin typeface="Cambria Math" panose="02040503050406030204" pitchFamily="18" charset="0"/>
                                </a:rPr>
                                <m:t>𝑝</m:t>
                              </m:r>
                              <m:d>
                                <m:dPr>
                                  <m:ctrlPr>
                                    <a:rPr lang="en-US" altLang="zh-CN" sz="2400" b="0" i="1" smtClean="0">
                                      <a:latin typeface="Cambria Math" panose="02040503050406030204" pitchFamily="18" charset="0"/>
                                    </a:rPr>
                                  </m:ctrlPr>
                                </m:dPr>
                                <m:e>
                                  <m:r>
                                    <a:rPr lang="en-US" altLang="zh-CN" sz="2400" i="1">
                                      <a:latin typeface="Cambria Math" panose="02040503050406030204" pitchFamily="18" charset="0"/>
                                    </a:rPr>
                                    <m:t>𝑥</m:t>
                                  </m:r>
                                  <m:r>
                                    <a:rPr lang="en-US" altLang="zh-CN" sz="2400" i="1">
                                      <a:latin typeface="Cambria Math" panose="02040503050406030204" pitchFamily="18" charset="0"/>
                                    </a:rPr>
                                    <m:t>,</m:t>
                                  </m:r>
                                  <m:r>
                                    <a:rPr lang="en-US" altLang="zh-CN" sz="2400" i="1">
                                      <a:latin typeface="Cambria Math" panose="02040503050406030204" pitchFamily="18" charset="0"/>
                                    </a:rPr>
                                    <m:t>𝑧</m:t>
                                  </m:r>
                                  <m:r>
                                    <a:rPr lang="en-US" altLang="zh-CN" sz="2400" i="1">
                                      <a:latin typeface="Cambria Math" panose="02040503050406030204" pitchFamily="18" charset="0"/>
                                    </a:rPr>
                                    <m:t>;</m:t>
                                  </m:r>
                                  <m:r>
                                    <a:rPr lang="en-US" altLang="zh-CN" sz="2400" i="1">
                                      <a:latin typeface="Cambria Math" panose="02040503050406030204" pitchFamily="18" charset="0"/>
                                    </a:rPr>
                                    <m:t>𝜃</m:t>
                                  </m:r>
                                </m:e>
                              </m:d>
                            </m:num>
                            <m:den>
                              <m:r>
                                <a:rPr lang="en-US" altLang="zh-CN" sz="2400" b="0" i="1" smtClean="0">
                                  <a:latin typeface="Cambria Math" panose="02040503050406030204" pitchFamily="18" charset="0"/>
                                </a:rPr>
                                <m:t>𝑞</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𝑥</m:t>
                              </m:r>
                              <m:r>
                                <a:rPr lang="en-US" altLang="zh-CN" sz="2400" b="0" i="1" smtClean="0">
                                  <a:latin typeface="Cambria Math" panose="02040503050406030204" pitchFamily="18" charset="0"/>
                                </a:rPr>
                                <m:t>)</m:t>
                              </m:r>
                            </m:den>
                          </m:f>
                        </m:e>
                      </m:func>
                    </m:oMath>
                  </m:oMathPara>
                </a14:m>
                <a:endParaRPr lang="zh-CN" altLang="en-US" dirty="0"/>
              </a:p>
            </p:txBody>
          </p:sp>
        </mc:Choice>
        <mc:Fallback xmlns="">
          <p:sp>
            <p:nvSpPr>
              <p:cNvPr id="7" name="文本框 6"/>
              <p:cNvSpPr txBox="1">
                <a:spLocks noRot="1" noChangeAspect="1" noMove="1" noResize="1" noEditPoints="1" noAdjustHandles="1" noChangeArrowheads="1" noChangeShapeType="1" noTextEdit="1"/>
              </p:cNvSpPr>
              <p:nvPr/>
            </p:nvSpPr>
            <p:spPr>
              <a:xfrm>
                <a:off x="5731322" y="2019368"/>
                <a:ext cx="2713692" cy="782265"/>
              </a:xfrm>
              <a:prstGeom prst="rect">
                <a:avLst/>
              </a:prstGeom>
              <a:blipFill>
                <a:blip r:embed="rId3"/>
                <a:stretch>
                  <a:fillRect/>
                </a:stretch>
              </a:blipFill>
            </p:spPr>
            <p:txBody>
              <a:bodyPr/>
              <a:lstStyle/>
              <a:p>
                <a:r>
                  <a:rPr lang="zh-CN" altLang="en-US">
                    <a:noFill/>
                  </a:rPr>
                  <a:t> </a:t>
                </a:r>
              </a:p>
            </p:txBody>
          </p:sp>
        </mc:Fallback>
      </mc:AlternateContent>
      <p:sp>
        <p:nvSpPr>
          <p:cNvPr id="8" name="矩形 7"/>
          <p:cNvSpPr/>
          <p:nvPr/>
        </p:nvSpPr>
        <p:spPr>
          <a:xfrm>
            <a:off x="623901" y="4020554"/>
            <a:ext cx="7984522" cy="230143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9" name="文本框 8"/>
              <p:cNvSpPr txBox="1"/>
              <p:nvPr/>
            </p:nvSpPr>
            <p:spPr>
              <a:xfrm>
                <a:off x="658850" y="4177871"/>
                <a:ext cx="7985646" cy="1859420"/>
              </a:xfrm>
              <a:prstGeom prst="rect">
                <a:avLst/>
              </a:prstGeom>
              <a:noFill/>
            </p:spPr>
            <p:txBody>
              <a:bodyPr wrap="square" rtlCol="0">
                <a:spAutoFit/>
              </a:bodyPr>
              <a:lstStyle/>
              <a:p>
                <a:pPr marL="91440" indent="-91440">
                  <a:lnSpc>
                    <a:spcPct val="90000"/>
                  </a:lnSpc>
                  <a:spcBef>
                    <a:spcPts val="1200"/>
                  </a:spcBef>
                  <a:spcAft>
                    <a:spcPts val="200"/>
                  </a:spcAft>
                  <a:buClr>
                    <a:schemeClr val="accent1"/>
                  </a:buClr>
                  <a:buSzPct val="100000"/>
                  <a:buFont typeface="Calibri" panose="020F0502020204030204" pitchFamily="34" charset="0"/>
                  <a:buChar char=" "/>
                </a:pPr>
                <a:r>
                  <a:rPr lang="en-US" altLang="zh-CN" sz="2400" dirty="0" smtClean="0">
                    <a:solidFill>
                      <a:schemeClr val="tx1">
                        <a:lumMod val="75000"/>
                        <a:lumOff val="25000"/>
                      </a:schemeClr>
                    </a:solidFill>
                  </a:rPr>
                  <a:t>EM Algorithm: </a:t>
                </a:r>
                <a:r>
                  <a:rPr lang="en-US" altLang="zh-CN" sz="2400" dirty="0">
                    <a:solidFill>
                      <a:schemeClr val="tx1">
                        <a:lumMod val="75000"/>
                        <a:lumOff val="25000"/>
                      </a:schemeClr>
                    </a:solidFill>
                  </a:rPr>
                  <a:t>Iterate</a:t>
                </a:r>
              </a:p>
              <a:p>
                <a:pPr marL="91440" indent="-91440">
                  <a:lnSpc>
                    <a:spcPct val="90000"/>
                  </a:lnSpc>
                  <a:spcBef>
                    <a:spcPts val="1200"/>
                  </a:spcBef>
                  <a:spcAft>
                    <a:spcPts val="200"/>
                  </a:spcAft>
                  <a:buClr>
                    <a:schemeClr val="accent1"/>
                  </a:buClr>
                  <a:buSzPct val="100000"/>
                  <a:buFont typeface="Calibri" panose="020F0502020204030204" pitchFamily="34" charset="0"/>
                  <a:buChar char=" "/>
                </a:pPr>
                <a:r>
                  <a:rPr lang="en-US" altLang="zh-CN" sz="2400" dirty="0" smtClean="0">
                    <a:solidFill>
                      <a:schemeClr val="tx1">
                        <a:lumMod val="75000"/>
                        <a:lumOff val="25000"/>
                      </a:schemeClr>
                    </a:solidFill>
                  </a:rPr>
                  <a:t>1. E-step</a:t>
                </a:r>
                <a:r>
                  <a:rPr lang="en-US" altLang="zh-CN" sz="2400" dirty="0">
                    <a:solidFill>
                      <a:schemeClr val="tx1">
                        <a:lumMod val="75000"/>
                        <a:lumOff val="25000"/>
                      </a:schemeClr>
                    </a:solidFill>
                  </a:rPr>
                  <a:t>: </a:t>
                </a:r>
                <a:r>
                  <a:rPr lang="en-US" altLang="zh-CN" sz="2400" dirty="0" smtClean="0">
                    <a:solidFill>
                      <a:schemeClr val="tx1">
                        <a:lumMod val="75000"/>
                        <a:lumOff val="25000"/>
                      </a:schemeClr>
                    </a:solidFill>
                  </a:rPr>
                  <a:t>Compute      </a:t>
                </a:r>
                <a14:m>
                  <m:oMath xmlns:m="http://schemas.openxmlformats.org/officeDocument/2006/math">
                    <m:r>
                      <a:rPr lang="en-US" altLang="zh-CN" sz="2400" b="0" i="1" smtClean="0">
                        <a:solidFill>
                          <a:schemeClr val="tx1">
                            <a:lumMod val="75000"/>
                            <a:lumOff val="25000"/>
                          </a:schemeClr>
                        </a:solidFill>
                        <a:latin typeface="Cambria Math" panose="02040503050406030204" pitchFamily="18" charset="0"/>
                      </a:rPr>
                      <m:t>𝑞</m:t>
                    </m:r>
                    <m:d>
                      <m:dPr>
                        <m:ctrlPr>
                          <a:rPr lang="en-US" altLang="zh-CN" sz="2400" b="0" i="1" smtClean="0">
                            <a:solidFill>
                              <a:schemeClr val="tx1">
                                <a:lumMod val="75000"/>
                                <a:lumOff val="25000"/>
                              </a:schemeClr>
                            </a:solidFill>
                            <a:latin typeface="Cambria Math" panose="02040503050406030204" pitchFamily="18" charset="0"/>
                          </a:rPr>
                        </m:ctrlPr>
                      </m:dPr>
                      <m:e>
                        <m:r>
                          <a:rPr lang="en-US" altLang="zh-CN" sz="2400" b="0" i="1" smtClean="0">
                            <a:solidFill>
                              <a:schemeClr val="tx1">
                                <a:lumMod val="75000"/>
                                <a:lumOff val="25000"/>
                              </a:schemeClr>
                            </a:solidFill>
                            <a:latin typeface="Cambria Math" panose="02040503050406030204" pitchFamily="18" charset="0"/>
                          </a:rPr>
                          <m:t>𝑥</m:t>
                        </m:r>
                      </m:e>
                    </m:d>
                    <m:r>
                      <a:rPr lang="en-US" altLang="zh-CN" sz="2400" b="0" i="1" smtClean="0">
                        <a:solidFill>
                          <a:schemeClr val="tx1">
                            <a:lumMod val="75000"/>
                            <a:lumOff val="25000"/>
                          </a:schemeClr>
                        </a:solidFill>
                        <a:latin typeface="Cambria Math" panose="02040503050406030204" pitchFamily="18" charset="0"/>
                      </a:rPr>
                      <m:t>=</m:t>
                    </m:r>
                    <m:r>
                      <a:rPr lang="en-US" altLang="zh-CN" sz="2400" b="0" i="1" smtClean="0">
                        <a:solidFill>
                          <a:schemeClr val="tx1">
                            <a:lumMod val="75000"/>
                            <a:lumOff val="25000"/>
                          </a:schemeClr>
                        </a:solidFill>
                        <a:latin typeface="Cambria Math" panose="02040503050406030204" pitchFamily="18" charset="0"/>
                      </a:rPr>
                      <m:t>𝑝</m:t>
                    </m:r>
                    <m:r>
                      <a:rPr lang="en-US" altLang="zh-CN" sz="2400" b="0" i="1" smtClean="0">
                        <a:solidFill>
                          <a:schemeClr val="tx1">
                            <a:lumMod val="75000"/>
                            <a:lumOff val="25000"/>
                          </a:schemeClr>
                        </a:solidFill>
                        <a:latin typeface="Cambria Math" panose="02040503050406030204" pitchFamily="18" charset="0"/>
                      </a:rPr>
                      <m:t>(</m:t>
                    </m:r>
                    <m:r>
                      <a:rPr lang="en-US" altLang="zh-CN" sz="2400" b="0" i="1" smtClean="0">
                        <a:solidFill>
                          <a:schemeClr val="tx1">
                            <a:lumMod val="75000"/>
                            <a:lumOff val="25000"/>
                          </a:schemeClr>
                        </a:solidFill>
                        <a:latin typeface="Cambria Math" panose="02040503050406030204" pitchFamily="18" charset="0"/>
                      </a:rPr>
                      <m:t>𝑥</m:t>
                    </m:r>
                    <m:r>
                      <a:rPr lang="en-US" altLang="zh-CN" sz="2400" b="0" i="1" smtClean="0">
                        <a:solidFill>
                          <a:schemeClr val="tx1">
                            <a:lumMod val="75000"/>
                            <a:lumOff val="25000"/>
                          </a:schemeClr>
                        </a:solidFill>
                        <a:latin typeface="Cambria Math" panose="02040503050406030204" pitchFamily="18" charset="0"/>
                      </a:rPr>
                      <m:t>|</m:t>
                    </m:r>
                    <m:r>
                      <a:rPr lang="en-US" altLang="zh-CN" sz="2400" b="0" i="1" smtClean="0">
                        <a:solidFill>
                          <a:schemeClr val="tx1">
                            <a:lumMod val="75000"/>
                            <a:lumOff val="25000"/>
                          </a:schemeClr>
                        </a:solidFill>
                        <a:latin typeface="Cambria Math" panose="02040503050406030204" pitchFamily="18" charset="0"/>
                      </a:rPr>
                      <m:t>𝑧</m:t>
                    </m:r>
                    <m:r>
                      <a:rPr lang="en-US" altLang="zh-CN" sz="2400" b="0" i="1" smtClean="0">
                        <a:solidFill>
                          <a:schemeClr val="tx1">
                            <a:lumMod val="75000"/>
                            <a:lumOff val="25000"/>
                          </a:schemeClr>
                        </a:solidFill>
                        <a:latin typeface="Cambria Math" panose="02040503050406030204" pitchFamily="18" charset="0"/>
                      </a:rPr>
                      <m:t>;</m:t>
                    </m:r>
                    <m:r>
                      <a:rPr lang="en-US" altLang="zh-CN" sz="2400" b="0" i="1" smtClean="0">
                        <a:solidFill>
                          <a:schemeClr val="tx1">
                            <a:lumMod val="75000"/>
                            <a:lumOff val="25000"/>
                          </a:schemeClr>
                        </a:solidFill>
                        <a:latin typeface="Cambria Math" panose="02040503050406030204" pitchFamily="18" charset="0"/>
                      </a:rPr>
                      <m:t>𝜃</m:t>
                    </m:r>
                    <m:r>
                      <a:rPr lang="en-US" altLang="zh-CN" sz="2400" b="0" i="1" smtClean="0">
                        <a:solidFill>
                          <a:schemeClr val="tx1">
                            <a:lumMod val="75000"/>
                            <a:lumOff val="25000"/>
                          </a:schemeClr>
                        </a:solidFill>
                        <a:latin typeface="Cambria Math" panose="02040503050406030204" pitchFamily="18" charset="0"/>
                      </a:rPr>
                      <m:t>)</m:t>
                    </m:r>
                  </m:oMath>
                </a14:m>
                <a:endParaRPr lang="en-US" altLang="zh-CN" sz="2400" dirty="0">
                  <a:solidFill>
                    <a:schemeClr val="tx1">
                      <a:lumMod val="75000"/>
                      <a:lumOff val="25000"/>
                    </a:schemeClr>
                  </a:solidFill>
                </a:endParaRPr>
              </a:p>
              <a:p>
                <a:pPr marL="91440" indent="-91440">
                  <a:lnSpc>
                    <a:spcPct val="90000"/>
                  </a:lnSpc>
                  <a:spcBef>
                    <a:spcPts val="1200"/>
                  </a:spcBef>
                  <a:spcAft>
                    <a:spcPts val="200"/>
                  </a:spcAft>
                  <a:buClr>
                    <a:schemeClr val="accent1"/>
                  </a:buClr>
                  <a:buSzPct val="100000"/>
                  <a:buFont typeface="Calibri" panose="020F0502020204030204" pitchFamily="34" charset="0"/>
                  <a:buChar char=" "/>
                </a:pPr>
                <a:endParaRPr lang="en-US" altLang="zh-CN" sz="500" dirty="0">
                  <a:solidFill>
                    <a:schemeClr val="tx1">
                      <a:lumMod val="75000"/>
                      <a:lumOff val="25000"/>
                    </a:schemeClr>
                  </a:solidFill>
                </a:endParaRPr>
              </a:p>
              <a:p>
                <a:pPr marL="91440" indent="-91440">
                  <a:lnSpc>
                    <a:spcPct val="90000"/>
                  </a:lnSpc>
                  <a:spcBef>
                    <a:spcPts val="1200"/>
                  </a:spcBef>
                  <a:spcAft>
                    <a:spcPts val="200"/>
                  </a:spcAft>
                  <a:buClr>
                    <a:schemeClr val="accent1"/>
                  </a:buClr>
                  <a:buSzPct val="100000"/>
                  <a:buFont typeface="Calibri" panose="020F0502020204030204" pitchFamily="34" charset="0"/>
                  <a:buChar char=" "/>
                </a:pPr>
                <a:r>
                  <a:rPr lang="en-US" altLang="zh-CN" sz="2400" dirty="0">
                    <a:solidFill>
                      <a:schemeClr val="tx1">
                        <a:lumMod val="75000"/>
                        <a:lumOff val="25000"/>
                      </a:schemeClr>
                    </a:solidFill>
                  </a:rPr>
                  <a:t>2. M-step: </a:t>
                </a:r>
                <a:r>
                  <a:rPr lang="en-US" altLang="zh-CN" sz="2400" dirty="0" smtClean="0">
                    <a:solidFill>
                      <a:schemeClr val="tx1">
                        <a:lumMod val="75000"/>
                        <a:lumOff val="25000"/>
                      </a:schemeClr>
                    </a:solidFill>
                  </a:rPr>
                  <a:t>Compute    </a:t>
                </a:r>
                <a14:m>
                  <m:oMath xmlns:m="http://schemas.openxmlformats.org/officeDocument/2006/math">
                    <m:r>
                      <a:rPr lang="en-US" altLang="zh-CN" sz="2400" b="0" i="1" smtClean="0">
                        <a:solidFill>
                          <a:schemeClr val="tx1">
                            <a:lumMod val="75000"/>
                            <a:lumOff val="25000"/>
                          </a:schemeClr>
                        </a:solidFill>
                        <a:latin typeface="Cambria Math" panose="02040503050406030204" pitchFamily="18" charset="0"/>
                      </a:rPr>
                      <m:t>𝜃</m:t>
                    </m:r>
                    <m:r>
                      <a:rPr lang="en-US" altLang="zh-CN" sz="2400" b="0" i="1" smtClean="0">
                        <a:solidFill>
                          <a:schemeClr val="tx1">
                            <a:lumMod val="75000"/>
                            <a:lumOff val="25000"/>
                          </a:schemeClr>
                        </a:solidFill>
                        <a:latin typeface="Cambria Math" panose="02040503050406030204" pitchFamily="18" charset="0"/>
                      </a:rPr>
                      <m:t>=</m:t>
                    </m:r>
                    <m:func>
                      <m:funcPr>
                        <m:ctrlPr>
                          <a:rPr lang="en-US" altLang="zh-CN" sz="2400" b="0" i="1" smtClean="0">
                            <a:solidFill>
                              <a:schemeClr val="tx1">
                                <a:lumMod val="75000"/>
                                <a:lumOff val="25000"/>
                              </a:schemeClr>
                            </a:solidFill>
                            <a:latin typeface="Cambria Math" panose="02040503050406030204" pitchFamily="18" charset="0"/>
                          </a:rPr>
                        </m:ctrlPr>
                      </m:funcPr>
                      <m:fName>
                        <m:r>
                          <m:rPr>
                            <m:sty m:val="p"/>
                          </m:rPr>
                          <a:rPr lang="en-US" altLang="zh-CN" sz="2400" b="0" i="0" smtClean="0">
                            <a:solidFill>
                              <a:schemeClr val="tx1">
                                <a:lumMod val="75000"/>
                                <a:lumOff val="25000"/>
                              </a:schemeClr>
                            </a:solidFill>
                            <a:latin typeface="Cambria Math" panose="02040503050406030204" pitchFamily="18" charset="0"/>
                          </a:rPr>
                          <m:t>arg</m:t>
                        </m:r>
                      </m:fName>
                      <m:e>
                        <m:func>
                          <m:funcPr>
                            <m:ctrlPr>
                              <a:rPr lang="en-US" altLang="zh-CN" sz="2400" b="0" i="1" smtClean="0">
                                <a:solidFill>
                                  <a:schemeClr val="tx1">
                                    <a:lumMod val="75000"/>
                                    <a:lumOff val="25000"/>
                                  </a:schemeClr>
                                </a:solidFill>
                                <a:latin typeface="Cambria Math" panose="02040503050406030204" pitchFamily="18" charset="0"/>
                              </a:rPr>
                            </m:ctrlPr>
                          </m:funcPr>
                          <m:fName>
                            <m:limLow>
                              <m:limLowPr>
                                <m:ctrlPr>
                                  <a:rPr lang="en-US" altLang="zh-CN" sz="2400" b="0" i="1" smtClean="0">
                                    <a:solidFill>
                                      <a:schemeClr val="tx1">
                                        <a:lumMod val="75000"/>
                                        <a:lumOff val="25000"/>
                                      </a:schemeClr>
                                    </a:solidFill>
                                    <a:latin typeface="Cambria Math" panose="02040503050406030204" pitchFamily="18" charset="0"/>
                                  </a:rPr>
                                </m:ctrlPr>
                              </m:limLowPr>
                              <m:e>
                                <m:r>
                                  <m:rPr>
                                    <m:sty m:val="p"/>
                                  </m:rPr>
                                  <a:rPr lang="en-US" altLang="zh-CN" sz="2400" b="0" i="0" smtClean="0">
                                    <a:solidFill>
                                      <a:schemeClr val="tx1">
                                        <a:lumMod val="75000"/>
                                        <a:lumOff val="25000"/>
                                      </a:schemeClr>
                                    </a:solidFill>
                                    <a:latin typeface="Cambria Math" panose="02040503050406030204" pitchFamily="18" charset="0"/>
                                  </a:rPr>
                                  <m:t>max</m:t>
                                </m:r>
                              </m:e>
                              <m:lim>
                                <m:r>
                                  <a:rPr lang="en-US" altLang="zh-CN" sz="2400" b="0" i="1" smtClean="0">
                                    <a:solidFill>
                                      <a:schemeClr val="tx1">
                                        <a:lumMod val="75000"/>
                                        <a:lumOff val="25000"/>
                                      </a:schemeClr>
                                    </a:solidFill>
                                    <a:latin typeface="Cambria Math" panose="02040503050406030204" pitchFamily="18" charset="0"/>
                                  </a:rPr>
                                  <m:t>𝜃</m:t>
                                </m:r>
                              </m:lim>
                            </m:limLow>
                          </m:fName>
                          <m:e>
                            <m:nary>
                              <m:naryPr>
                                <m:ctrlPr>
                                  <a:rPr lang="en-US" altLang="zh-CN" sz="2400" i="1">
                                    <a:latin typeface="Cambria Math" panose="02040503050406030204" pitchFamily="18" charset="0"/>
                                  </a:rPr>
                                </m:ctrlPr>
                              </m:naryPr>
                              <m:sub>
                                <m:r>
                                  <m:rPr>
                                    <m:brk m:alnAt="23"/>
                                  </m:rPr>
                                  <a:rPr lang="en-US" altLang="zh-CN" sz="2400" i="1">
                                    <a:latin typeface="Cambria Math" panose="02040503050406030204" pitchFamily="18" charset="0"/>
                                  </a:rPr>
                                  <m:t>𝑥</m:t>
                                </m:r>
                              </m:sub>
                              <m:sup/>
                              <m:e>
                                <m:r>
                                  <a:rPr lang="en-US" altLang="zh-CN" sz="2400" i="1">
                                    <a:latin typeface="Cambria Math" panose="02040503050406030204" pitchFamily="18" charset="0"/>
                                  </a:rPr>
                                  <m:t>𝑞</m:t>
                                </m:r>
                                <m:d>
                                  <m:dPr>
                                    <m:ctrlPr>
                                      <a:rPr lang="en-US" altLang="zh-CN" sz="2400" i="1">
                                        <a:latin typeface="Cambria Math" panose="02040503050406030204" pitchFamily="18" charset="0"/>
                                      </a:rPr>
                                    </m:ctrlPr>
                                  </m:dPr>
                                  <m:e>
                                    <m:r>
                                      <a:rPr lang="en-US" altLang="zh-CN" sz="2400" i="1">
                                        <a:latin typeface="Cambria Math" panose="02040503050406030204" pitchFamily="18" charset="0"/>
                                      </a:rPr>
                                      <m:t>𝑥</m:t>
                                    </m:r>
                                  </m:e>
                                </m:d>
                                <m:func>
                                  <m:funcPr>
                                    <m:ctrlPr>
                                      <a:rPr lang="en-US" altLang="zh-CN" sz="2400" i="1">
                                        <a:latin typeface="Cambria Math" panose="02040503050406030204" pitchFamily="18" charset="0"/>
                                      </a:rPr>
                                    </m:ctrlPr>
                                  </m:funcPr>
                                  <m:fName>
                                    <m:r>
                                      <m:rPr>
                                        <m:sty m:val="p"/>
                                      </m:rPr>
                                      <a:rPr lang="en-US" altLang="zh-CN" sz="2400">
                                        <a:latin typeface="Cambria Math" panose="02040503050406030204" pitchFamily="18" charset="0"/>
                                      </a:rPr>
                                      <m:t>log</m:t>
                                    </m:r>
                                  </m:fName>
                                  <m:e>
                                    <m:r>
                                      <a:rPr lang="en-US" altLang="zh-CN" sz="2400" i="1">
                                        <a:latin typeface="Cambria Math" panose="02040503050406030204" pitchFamily="18" charset="0"/>
                                      </a:rPr>
                                      <m:t>𝑝</m:t>
                                    </m:r>
                                    <m:d>
                                      <m:dPr>
                                        <m:ctrlPr>
                                          <a:rPr lang="en-US" altLang="zh-CN" sz="2400" i="1">
                                            <a:latin typeface="Cambria Math" panose="02040503050406030204" pitchFamily="18" charset="0"/>
                                          </a:rPr>
                                        </m:ctrlPr>
                                      </m:dPr>
                                      <m:e>
                                        <m:r>
                                          <a:rPr lang="en-US" altLang="zh-CN" sz="2400" i="1">
                                            <a:latin typeface="Cambria Math" panose="02040503050406030204" pitchFamily="18" charset="0"/>
                                          </a:rPr>
                                          <m:t>𝑥</m:t>
                                        </m:r>
                                        <m:r>
                                          <a:rPr lang="en-US" altLang="zh-CN" sz="2400" i="1">
                                            <a:latin typeface="Cambria Math" panose="02040503050406030204" pitchFamily="18" charset="0"/>
                                          </a:rPr>
                                          <m:t>,</m:t>
                                        </m:r>
                                        <m:r>
                                          <a:rPr lang="en-US" altLang="zh-CN" sz="2400" i="1">
                                            <a:latin typeface="Cambria Math" panose="02040503050406030204" pitchFamily="18" charset="0"/>
                                          </a:rPr>
                                          <m:t>𝑧</m:t>
                                        </m:r>
                                        <m:r>
                                          <a:rPr lang="en-US" altLang="zh-CN" sz="2400" i="1">
                                            <a:latin typeface="Cambria Math" panose="02040503050406030204" pitchFamily="18" charset="0"/>
                                          </a:rPr>
                                          <m:t>;</m:t>
                                        </m:r>
                                        <m:r>
                                          <a:rPr lang="en-US" altLang="zh-CN" sz="2400" i="1">
                                            <a:latin typeface="Cambria Math" panose="02040503050406030204" pitchFamily="18" charset="0"/>
                                          </a:rPr>
                                          <m:t>𝜃</m:t>
                                        </m:r>
                                      </m:e>
                                    </m:d>
                                  </m:e>
                                </m:func>
                                <m:r>
                                  <a:rPr lang="en-US" altLang="zh-CN" sz="2400" i="1">
                                    <a:latin typeface="Cambria Math" panose="02040503050406030204" pitchFamily="18" charset="0"/>
                                  </a:rPr>
                                  <m:t>𝑑𝑥</m:t>
                                </m:r>
                              </m:e>
                            </m:nary>
                          </m:e>
                        </m:func>
                      </m:e>
                    </m:func>
                  </m:oMath>
                </a14:m>
                <a:endParaRPr lang="zh-CN" altLang="en-US" sz="2400" dirty="0">
                  <a:solidFill>
                    <a:schemeClr val="tx1">
                      <a:lumMod val="75000"/>
                      <a:lumOff val="25000"/>
                    </a:schemeClr>
                  </a:solidFill>
                </a:endParaRPr>
              </a:p>
            </p:txBody>
          </p:sp>
        </mc:Choice>
        <mc:Fallback xmlns="">
          <p:sp>
            <p:nvSpPr>
              <p:cNvPr id="9" name="文本框 8"/>
              <p:cNvSpPr txBox="1">
                <a:spLocks noRot="1" noChangeAspect="1" noMove="1" noResize="1" noEditPoints="1" noAdjustHandles="1" noChangeArrowheads="1" noChangeShapeType="1" noTextEdit="1"/>
              </p:cNvSpPr>
              <p:nvPr/>
            </p:nvSpPr>
            <p:spPr>
              <a:xfrm>
                <a:off x="658850" y="4177871"/>
                <a:ext cx="7985646" cy="1859420"/>
              </a:xfrm>
              <a:prstGeom prst="rect">
                <a:avLst/>
              </a:prstGeom>
              <a:blipFill>
                <a:blip r:embed="rId4"/>
                <a:stretch>
                  <a:fillRect t="-4590" b="-360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矩形 9"/>
              <p:cNvSpPr/>
              <p:nvPr/>
            </p:nvSpPr>
            <p:spPr>
              <a:xfrm>
                <a:off x="-541020" y="796832"/>
                <a:ext cx="10278291" cy="88331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unc>
                        <m:funcPr>
                          <m:ctrlPr>
                            <a:rPr lang="en-US" altLang="zh-CN" sz="2200" i="1">
                              <a:latin typeface="Cambria Math" panose="02040503050406030204" pitchFamily="18" charset="0"/>
                            </a:rPr>
                          </m:ctrlPr>
                        </m:funcPr>
                        <m:fName>
                          <m:limLow>
                            <m:limLowPr>
                              <m:ctrlPr>
                                <a:rPr lang="en-US" altLang="zh-CN" sz="2200" i="1">
                                  <a:latin typeface="Cambria Math" panose="02040503050406030204" pitchFamily="18" charset="0"/>
                                </a:rPr>
                              </m:ctrlPr>
                            </m:limLowPr>
                            <m:e>
                              <m:r>
                                <m:rPr>
                                  <m:sty m:val="p"/>
                                </m:rPr>
                                <a:rPr lang="en-US" altLang="zh-CN" sz="2200">
                                  <a:latin typeface="Cambria Math" panose="02040503050406030204" pitchFamily="18" charset="0"/>
                                </a:rPr>
                                <m:t>max</m:t>
                              </m:r>
                            </m:e>
                            <m:lim>
                              <m:r>
                                <a:rPr lang="en-US" altLang="zh-CN" sz="2200" i="1">
                                  <a:latin typeface="Cambria Math" panose="02040503050406030204" pitchFamily="18" charset="0"/>
                                </a:rPr>
                                <m:t>𝜃</m:t>
                              </m:r>
                            </m:lim>
                          </m:limLow>
                        </m:fName>
                        <m:e>
                          <m:func>
                            <m:funcPr>
                              <m:ctrlPr>
                                <a:rPr lang="en-US" altLang="zh-CN" sz="2200" i="1">
                                  <a:latin typeface="Cambria Math" panose="02040503050406030204" pitchFamily="18" charset="0"/>
                                </a:rPr>
                              </m:ctrlPr>
                            </m:funcPr>
                            <m:fName>
                              <m:r>
                                <m:rPr>
                                  <m:sty m:val="p"/>
                                </m:rPr>
                                <a:rPr lang="en-US" altLang="zh-CN" sz="2200">
                                  <a:latin typeface="Cambria Math" panose="02040503050406030204" pitchFamily="18" charset="0"/>
                                </a:rPr>
                                <m:t>log</m:t>
                              </m:r>
                            </m:fName>
                            <m:e>
                              <m:nary>
                                <m:naryPr>
                                  <m:ctrlPr>
                                    <a:rPr lang="en-US" altLang="zh-CN" sz="2200" i="1">
                                      <a:latin typeface="Cambria Math" panose="02040503050406030204" pitchFamily="18" charset="0"/>
                                    </a:rPr>
                                  </m:ctrlPr>
                                </m:naryPr>
                                <m:sub>
                                  <m:r>
                                    <m:rPr>
                                      <m:brk m:alnAt="23"/>
                                    </m:rPr>
                                    <a:rPr lang="en-US" altLang="zh-CN" sz="2200" i="1">
                                      <a:latin typeface="Cambria Math" panose="02040503050406030204" pitchFamily="18" charset="0"/>
                                    </a:rPr>
                                    <m:t>𝑥</m:t>
                                  </m:r>
                                </m:sub>
                                <m:sup/>
                                <m:e>
                                  <m:r>
                                    <a:rPr lang="en-US" altLang="zh-CN" sz="2200" i="1">
                                      <a:latin typeface="Cambria Math" panose="02040503050406030204" pitchFamily="18" charset="0"/>
                                    </a:rPr>
                                    <m:t>𝑝</m:t>
                                  </m:r>
                                  <m:d>
                                    <m:dPr>
                                      <m:ctrlPr>
                                        <a:rPr lang="en-US" altLang="zh-CN" sz="2200" i="1">
                                          <a:latin typeface="Cambria Math" panose="02040503050406030204" pitchFamily="18" charset="0"/>
                                        </a:rPr>
                                      </m:ctrlPr>
                                    </m:dPr>
                                    <m:e>
                                      <m:r>
                                        <a:rPr lang="en-US" altLang="zh-CN" sz="2200" i="1">
                                          <a:latin typeface="Cambria Math" panose="02040503050406030204" pitchFamily="18" charset="0"/>
                                        </a:rPr>
                                        <m:t>𝑥</m:t>
                                      </m:r>
                                      <m:r>
                                        <a:rPr lang="en-US" altLang="zh-CN" sz="2200" i="1">
                                          <a:latin typeface="Cambria Math" panose="02040503050406030204" pitchFamily="18" charset="0"/>
                                        </a:rPr>
                                        <m:t>,</m:t>
                                      </m:r>
                                      <m:r>
                                        <a:rPr lang="en-US" altLang="zh-CN" sz="2200" i="1">
                                          <a:latin typeface="Cambria Math" panose="02040503050406030204" pitchFamily="18" charset="0"/>
                                        </a:rPr>
                                        <m:t>𝑧</m:t>
                                      </m:r>
                                      <m:r>
                                        <a:rPr lang="en-US" altLang="zh-CN" sz="2200" i="1">
                                          <a:latin typeface="Cambria Math" panose="02040503050406030204" pitchFamily="18" charset="0"/>
                                        </a:rPr>
                                        <m:t>;</m:t>
                                      </m:r>
                                      <m:r>
                                        <a:rPr lang="en-US" altLang="zh-CN" sz="2200" i="1">
                                          <a:latin typeface="Cambria Math" panose="02040503050406030204" pitchFamily="18" charset="0"/>
                                        </a:rPr>
                                        <m:t>𝜃</m:t>
                                      </m:r>
                                    </m:e>
                                  </m:d>
                                  <m:r>
                                    <a:rPr lang="en-US" altLang="zh-CN" sz="2200" i="1">
                                      <a:latin typeface="Cambria Math" panose="02040503050406030204" pitchFamily="18" charset="0"/>
                                    </a:rPr>
                                    <m:t>𝑑𝑥</m:t>
                                  </m:r>
                                </m:e>
                              </m:nary>
                            </m:e>
                          </m:func>
                        </m:e>
                      </m:func>
                      <m:r>
                        <a:rPr lang="en-US" altLang="zh-CN" sz="2200" i="1">
                          <a:latin typeface="Cambria Math" panose="02040503050406030204" pitchFamily="18" charset="0"/>
                        </a:rPr>
                        <m:t>≥</m:t>
                      </m:r>
                      <m:func>
                        <m:funcPr>
                          <m:ctrlPr>
                            <a:rPr lang="en-US" altLang="zh-CN" sz="2200" i="1">
                              <a:latin typeface="Cambria Math" panose="02040503050406030204" pitchFamily="18" charset="0"/>
                            </a:rPr>
                          </m:ctrlPr>
                        </m:funcPr>
                        <m:fName>
                          <m:limLow>
                            <m:limLowPr>
                              <m:ctrlPr>
                                <a:rPr lang="en-US" altLang="zh-CN" sz="2200" i="1">
                                  <a:latin typeface="Cambria Math" panose="02040503050406030204" pitchFamily="18" charset="0"/>
                                </a:rPr>
                              </m:ctrlPr>
                            </m:limLowPr>
                            <m:e>
                              <m:r>
                                <m:rPr>
                                  <m:sty m:val="p"/>
                                </m:rPr>
                                <a:rPr lang="en-US" altLang="zh-CN" sz="2200">
                                  <a:latin typeface="Cambria Math" panose="02040503050406030204" pitchFamily="18" charset="0"/>
                                </a:rPr>
                                <m:t>max</m:t>
                              </m:r>
                            </m:e>
                            <m:lim>
                              <m:r>
                                <a:rPr lang="en-US" altLang="zh-CN" sz="2200" i="1">
                                  <a:latin typeface="Cambria Math" panose="02040503050406030204" pitchFamily="18" charset="0"/>
                                </a:rPr>
                                <m:t>𝜃</m:t>
                              </m:r>
                            </m:lim>
                          </m:limLow>
                        </m:fName>
                        <m:e>
                          <m:nary>
                            <m:naryPr>
                              <m:ctrlPr>
                                <a:rPr lang="en-US" altLang="zh-CN" sz="2200" i="1">
                                  <a:latin typeface="Cambria Math" panose="02040503050406030204" pitchFamily="18" charset="0"/>
                                </a:rPr>
                              </m:ctrlPr>
                            </m:naryPr>
                            <m:sub>
                              <m:r>
                                <m:rPr>
                                  <m:brk m:alnAt="23"/>
                                </m:rPr>
                                <a:rPr lang="en-US" altLang="zh-CN" sz="2200" i="1">
                                  <a:latin typeface="Cambria Math" panose="02040503050406030204" pitchFamily="18" charset="0"/>
                                </a:rPr>
                                <m:t>𝑥</m:t>
                              </m:r>
                            </m:sub>
                            <m:sup/>
                            <m:e>
                              <m:r>
                                <a:rPr lang="en-US" altLang="zh-CN" sz="2200" i="1">
                                  <a:latin typeface="Cambria Math" panose="02040503050406030204" pitchFamily="18" charset="0"/>
                                </a:rPr>
                                <m:t>𝑞</m:t>
                              </m:r>
                              <m:d>
                                <m:dPr>
                                  <m:ctrlPr>
                                    <a:rPr lang="en-US" altLang="zh-CN" sz="2200" i="1">
                                      <a:latin typeface="Cambria Math" panose="02040503050406030204" pitchFamily="18" charset="0"/>
                                    </a:rPr>
                                  </m:ctrlPr>
                                </m:dPr>
                                <m:e>
                                  <m:r>
                                    <a:rPr lang="en-US" altLang="zh-CN" sz="2200" i="1">
                                      <a:latin typeface="Cambria Math" panose="02040503050406030204" pitchFamily="18" charset="0"/>
                                    </a:rPr>
                                    <m:t>𝑥</m:t>
                                  </m:r>
                                </m:e>
                              </m:d>
                              <m:func>
                                <m:funcPr>
                                  <m:ctrlPr>
                                    <a:rPr lang="en-US" altLang="zh-CN" sz="2200" i="1">
                                      <a:latin typeface="Cambria Math" panose="02040503050406030204" pitchFamily="18" charset="0"/>
                                    </a:rPr>
                                  </m:ctrlPr>
                                </m:funcPr>
                                <m:fName>
                                  <m:r>
                                    <m:rPr>
                                      <m:sty m:val="p"/>
                                    </m:rPr>
                                    <a:rPr lang="en-US" altLang="zh-CN" sz="2200">
                                      <a:latin typeface="Cambria Math" panose="02040503050406030204" pitchFamily="18" charset="0"/>
                                    </a:rPr>
                                    <m:t>log</m:t>
                                  </m:r>
                                </m:fName>
                                <m:e>
                                  <m:r>
                                    <a:rPr lang="en-US" altLang="zh-CN" sz="2200" i="1">
                                      <a:latin typeface="Cambria Math" panose="02040503050406030204" pitchFamily="18" charset="0"/>
                                    </a:rPr>
                                    <m:t>𝑝</m:t>
                                  </m:r>
                                  <m:d>
                                    <m:dPr>
                                      <m:ctrlPr>
                                        <a:rPr lang="en-US" altLang="zh-CN" sz="2200" i="1">
                                          <a:latin typeface="Cambria Math" panose="02040503050406030204" pitchFamily="18" charset="0"/>
                                        </a:rPr>
                                      </m:ctrlPr>
                                    </m:dPr>
                                    <m:e>
                                      <m:r>
                                        <a:rPr lang="en-US" altLang="zh-CN" sz="2200" i="1">
                                          <a:latin typeface="Cambria Math" panose="02040503050406030204" pitchFamily="18" charset="0"/>
                                        </a:rPr>
                                        <m:t>𝑥</m:t>
                                      </m:r>
                                      <m:r>
                                        <a:rPr lang="en-US" altLang="zh-CN" sz="2200" i="1">
                                          <a:latin typeface="Cambria Math" panose="02040503050406030204" pitchFamily="18" charset="0"/>
                                        </a:rPr>
                                        <m:t>,</m:t>
                                      </m:r>
                                      <m:r>
                                        <a:rPr lang="en-US" altLang="zh-CN" sz="2200" i="1">
                                          <a:latin typeface="Cambria Math" panose="02040503050406030204" pitchFamily="18" charset="0"/>
                                        </a:rPr>
                                        <m:t>𝑧</m:t>
                                      </m:r>
                                      <m:r>
                                        <a:rPr lang="en-US" altLang="zh-CN" sz="2200" i="1">
                                          <a:latin typeface="Cambria Math" panose="02040503050406030204" pitchFamily="18" charset="0"/>
                                        </a:rPr>
                                        <m:t>;</m:t>
                                      </m:r>
                                      <m:r>
                                        <a:rPr lang="en-US" altLang="zh-CN" sz="2200" i="1">
                                          <a:latin typeface="Cambria Math" panose="02040503050406030204" pitchFamily="18" charset="0"/>
                                        </a:rPr>
                                        <m:t>𝜃</m:t>
                                      </m:r>
                                    </m:e>
                                  </m:d>
                                </m:e>
                              </m:func>
                              <m:r>
                                <a:rPr lang="en-US" altLang="zh-CN" sz="2200" i="1">
                                  <a:latin typeface="Cambria Math" panose="02040503050406030204" pitchFamily="18" charset="0"/>
                                </a:rPr>
                                <m:t>𝑑𝑥</m:t>
                              </m:r>
                            </m:e>
                          </m:nary>
                        </m:e>
                      </m:func>
                      <m:r>
                        <a:rPr lang="en-US" altLang="zh-CN" sz="2200" i="1">
                          <a:latin typeface="Cambria Math" panose="02040503050406030204" pitchFamily="18" charset="0"/>
                        </a:rPr>
                        <m:t>−</m:t>
                      </m:r>
                      <m:nary>
                        <m:naryPr>
                          <m:ctrlPr>
                            <a:rPr lang="en-US" altLang="zh-CN" sz="2200" i="1">
                              <a:latin typeface="Cambria Math" panose="02040503050406030204" pitchFamily="18" charset="0"/>
                            </a:rPr>
                          </m:ctrlPr>
                        </m:naryPr>
                        <m:sub>
                          <m:r>
                            <m:rPr>
                              <m:brk m:alnAt="23"/>
                            </m:rPr>
                            <a:rPr lang="en-US" altLang="zh-CN" sz="2200" i="1">
                              <a:latin typeface="Cambria Math" panose="02040503050406030204" pitchFamily="18" charset="0"/>
                            </a:rPr>
                            <m:t>𝑥</m:t>
                          </m:r>
                        </m:sub>
                        <m:sup/>
                        <m:e>
                          <m:r>
                            <a:rPr lang="en-US" altLang="zh-CN" sz="2200" i="1">
                              <a:latin typeface="Cambria Math" panose="02040503050406030204" pitchFamily="18" charset="0"/>
                            </a:rPr>
                            <m:t>𝑞</m:t>
                          </m:r>
                          <m:d>
                            <m:dPr>
                              <m:ctrlPr>
                                <a:rPr lang="en-US" altLang="zh-CN" sz="2200" i="1">
                                  <a:latin typeface="Cambria Math" panose="02040503050406030204" pitchFamily="18" charset="0"/>
                                </a:rPr>
                              </m:ctrlPr>
                            </m:dPr>
                            <m:e>
                              <m:r>
                                <a:rPr lang="en-US" altLang="zh-CN" sz="2200" i="1">
                                  <a:latin typeface="Cambria Math" panose="02040503050406030204" pitchFamily="18" charset="0"/>
                                </a:rPr>
                                <m:t>𝑥</m:t>
                              </m:r>
                            </m:e>
                          </m:d>
                          <m:func>
                            <m:funcPr>
                              <m:ctrlPr>
                                <a:rPr lang="en-US" altLang="zh-CN" sz="2200" i="1">
                                  <a:latin typeface="Cambria Math" panose="02040503050406030204" pitchFamily="18" charset="0"/>
                                </a:rPr>
                              </m:ctrlPr>
                            </m:funcPr>
                            <m:fName>
                              <m:r>
                                <m:rPr>
                                  <m:sty m:val="p"/>
                                </m:rPr>
                                <a:rPr lang="en-US" altLang="zh-CN" sz="2200">
                                  <a:latin typeface="Cambria Math" panose="02040503050406030204" pitchFamily="18" charset="0"/>
                                </a:rPr>
                                <m:t>log</m:t>
                              </m:r>
                            </m:fName>
                            <m:e>
                              <m:r>
                                <a:rPr lang="en-US" altLang="zh-CN" sz="2200" i="1">
                                  <a:latin typeface="Cambria Math" panose="02040503050406030204" pitchFamily="18" charset="0"/>
                                </a:rPr>
                                <m:t>𝑞</m:t>
                              </m:r>
                              <m:d>
                                <m:dPr>
                                  <m:ctrlPr>
                                    <a:rPr lang="en-US" altLang="zh-CN" sz="2200" i="1">
                                      <a:latin typeface="Cambria Math" panose="02040503050406030204" pitchFamily="18" charset="0"/>
                                    </a:rPr>
                                  </m:ctrlPr>
                                </m:dPr>
                                <m:e>
                                  <m:r>
                                    <a:rPr lang="en-US" altLang="zh-CN" sz="2200" i="1">
                                      <a:latin typeface="Cambria Math" panose="02040503050406030204" pitchFamily="18" charset="0"/>
                                    </a:rPr>
                                    <m:t>𝑥</m:t>
                                  </m:r>
                                </m:e>
                              </m:d>
                            </m:e>
                          </m:func>
                          <m:r>
                            <a:rPr lang="en-US" altLang="zh-CN" sz="2200" i="1">
                              <a:latin typeface="Cambria Math" panose="02040503050406030204" pitchFamily="18" charset="0"/>
                            </a:rPr>
                            <m:t>𝑑𝑥</m:t>
                          </m:r>
                        </m:e>
                      </m:nary>
                    </m:oMath>
                  </m:oMathPara>
                </a14:m>
                <a:endParaRPr lang="zh-CN" altLang="en-US" sz="2200" dirty="0"/>
              </a:p>
            </p:txBody>
          </p:sp>
        </mc:Choice>
        <mc:Fallback xmlns="">
          <p:sp>
            <p:nvSpPr>
              <p:cNvPr id="10" name="矩形 9"/>
              <p:cNvSpPr>
                <a:spLocks noRot="1" noChangeAspect="1" noMove="1" noResize="1" noEditPoints="1" noAdjustHandles="1" noChangeArrowheads="1" noChangeShapeType="1" noTextEdit="1"/>
              </p:cNvSpPr>
              <p:nvPr/>
            </p:nvSpPr>
            <p:spPr>
              <a:xfrm>
                <a:off x="-541020" y="796832"/>
                <a:ext cx="10278291" cy="883319"/>
              </a:xfrm>
              <a:prstGeom prst="rect">
                <a:avLst/>
              </a:prstGeom>
              <a:blipFill>
                <a:blip r:embed="rId5"/>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9686196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EM algorithm</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Autofit/>
              </a:bodyPr>
              <a:lstStyle/>
              <a:p>
                <a:r>
                  <a:rPr lang="en-US" altLang="zh-CN" dirty="0"/>
                  <a:t>M-step optimization can be done efficiently in most cases</a:t>
                </a:r>
              </a:p>
              <a:p>
                <a:r>
                  <a:rPr lang="en-US" altLang="zh-CN" dirty="0"/>
                  <a:t>E-step is usually the more expensive step</a:t>
                </a:r>
              </a:p>
              <a:p>
                <a:r>
                  <a:rPr lang="en-US" altLang="zh-CN" dirty="0"/>
                  <a:t>It does not fill in the missing data </a:t>
                </a:r>
                <a14:m>
                  <m:oMath xmlns:m="http://schemas.openxmlformats.org/officeDocument/2006/math">
                    <m:r>
                      <a:rPr lang="en-US" altLang="zh-CN" i="1" dirty="0" smtClean="0">
                        <a:latin typeface="Cambria Math" panose="02040503050406030204" pitchFamily="18" charset="0"/>
                      </a:rPr>
                      <m:t>𝑥</m:t>
                    </m:r>
                  </m:oMath>
                </a14:m>
                <a:r>
                  <a:rPr lang="en-US" altLang="zh-CN" dirty="0"/>
                  <a:t> with hard values, but finds a distribution </a:t>
                </a:r>
                <a14:m>
                  <m:oMath xmlns:m="http://schemas.openxmlformats.org/officeDocument/2006/math">
                    <m:r>
                      <a:rPr lang="en-US" altLang="zh-CN" i="1" dirty="0" smtClean="0">
                        <a:latin typeface="Cambria Math" panose="02040503050406030204" pitchFamily="18" charset="0"/>
                      </a:rPr>
                      <m:t>𝑞</m:t>
                    </m:r>
                    <m:r>
                      <a:rPr lang="en-US" altLang="zh-CN" i="1" dirty="0" smtClean="0">
                        <a:latin typeface="Cambria Math" panose="02040503050406030204" pitchFamily="18" charset="0"/>
                      </a:rPr>
                      <m:t>(</m:t>
                    </m:r>
                    <m:r>
                      <a:rPr lang="en-US" altLang="zh-CN" i="1" dirty="0" smtClean="0">
                        <a:latin typeface="Cambria Math" panose="02040503050406030204" pitchFamily="18" charset="0"/>
                      </a:rPr>
                      <m:t>𝑥</m:t>
                    </m:r>
                    <m:r>
                      <a:rPr lang="en-US" altLang="zh-CN" i="1" dirty="0" smtClean="0">
                        <a:latin typeface="Cambria Math" panose="02040503050406030204" pitchFamily="18" charset="0"/>
                      </a:rPr>
                      <m:t>)</m:t>
                    </m:r>
                  </m:oMath>
                </a14:m>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sz="1400" dirty="0"/>
              </a:p>
              <a:p>
                <a:endParaRPr lang="en-US" altLang="zh-CN" sz="1800" dirty="0" smtClean="0"/>
              </a:p>
              <a:p>
                <a:r>
                  <a:rPr lang="en-US" altLang="zh-CN" dirty="0" smtClean="0"/>
                  <a:t>Improvement </a:t>
                </a:r>
                <a:r>
                  <a:rPr lang="en-US" altLang="zh-CN" dirty="0"/>
                  <a:t>in true objective is at least as large </a:t>
                </a:r>
                <a:r>
                  <a:rPr lang="en-US" altLang="zh-CN" dirty="0" smtClean="0"/>
                  <a:t>as improvement </a:t>
                </a:r>
                <a:r>
                  <a:rPr lang="en-US" altLang="zh-CN" dirty="0"/>
                  <a:t>in M-step objective</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r="-2660" b="-2128"/>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12/16/2020</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59</a:t>
            </a:fld>
            <a:endParaRPr lang="en-US"/>
          </a:p>
        </p:txBody>
      </p:sp>
      <p:pic>
        <p:nvPicPr>
          <p:cNvPr id="7" name="图片 6"/>
          <p:cNvPicPr>
            <a:picLocks noChangeAspect="1"/>
          </p:cNvPicPr>
          <p:nvPr/>
        </p:nvPicPr>
        <p:blipFill>
          <a:blip r:embed="rId3">
            <a:lum bright="-20000" contrast="40000"/>
          </a:blip>
          <a:stretch>
            <a:fillRect/>
          </a:stretch>
        </p:blipFill>
        <p:spPr>
          <a:xfrm>
            <a:off x="4510126" y="2226307"/>
            <a:ext cx="4560352" cy="3397828"/>
          </a:xfrm>
          <a:prstGeom prst="rect">
            <a:avLst/>
          </a:prstGeom>
        </p:spPr>
      </p:pic>
      <p:sp>
        <p:nvSpPr>
          <p:cNvPr id="8" name="矩形 7"/>
          <p:cNvSpPr/>
          <p:nvPr/>
        </p:nvSpPr>
        <p:spPr>
          <a:xfrm>
            <a:off x="499829" y="2973384"/>
            <a:ext cx="4010297" cy="2445798"/>
          </a:xfrm>
          <a:prstGeom prst="rect">
            <a:avLst/>
          </a:prstGeom>
        </p:spPr>
        <p:txBody>
          <a:bodyPr wrap="square">
            <a:spAutoFit/>
          </a:bodyPr>
          <a:lstStyle/>
          <a:p>
            <a:pPr marL="91440" indent="-91440">
              <a:lnSpc>
                <a:spcPct val="90000"/>
              </a:lnSpc>
              <a:spcBef>
                <a:spcPts val="1200"/>
              </a:spcBef>
              <a:spcAft>
                <a:spcPts val="200"/>
              </a:spcAft>
              <a:buClr>
                <a:schemeClr val="accent1"/>
              </a:buClr>
              <a:buSzPct val="100000"/>
              <a:buFont typeface="Calibri" panose="020F0502020204030204" pitchFamily="34" charset="0"/>
              <a:buChar char=" "/>
            </a:pPr>
            <a:r>
              <a:rPr lang="en-US" altLang="zh-CN" sz="2400" dirty="0">
                <a:solidFill>
                  <a:schemeClr val="tx1">
                    <a:lumMod val="75000"/>
                    <a:lumOff val="25000"/>
                  </a:schemeClr>
                </a:solidFill>
              </a:rPr>
              <a:t>M-step objective is upper bounded by true objective</a:t>
            </a:r>
          </a:p>
          <a:p>
            <a:pPr marL="91440" indent="-91440">
              <a:lnSpc>
                <a:spcPct val="90000"/>
              </a:lnSpc>
              <a:spcBef>
                <a:spcPts val="1200"/>
              </a:spcBef>
              <a:spcAft>
                <a:spcPts val="200"/>
              </a:spcAft>
              <a:buClr>
                <a:schemeClr val="accent1"/>
              </a:buClr>
              <a:buSzPct val="100000"/>
              <a:buFont typeface="Calibri" panose="020F0502020204030204" pitchFamily="34" charset="0"/>
              <a:buChar char=" "/>
            </a:pPr>
            <a:r>
              <a:rPr lang="en-US" altLang="zh-CN" sz="2400" dirty="0">
                <a:solidFill>
                  <a:schemeClr val="tx1">
                    <a:lumMod val="75000"/>
                    <a:lumOff val="25000"/>
                  </a:schemeClr>
                </a:solidFill>
              </a:rPr>
              <a:t>M-step objective is equal to true objective at current parameter </a:t>
            </a:r>
            <a:r>
              <a:rPr lang="en-US" altLang="zh-CN" sz="2400" dirty="0" smtClean="0">
                <a:solidFill>
                  <a:schemeClr val="tx1">
                    <a:lumMod val="75000"/>
                    <a:lumOff val="25000"/>
                  </a:schemeClr>
                </a:solidFill>
              </a:rPr>
              <a:t>estimate</a:t>
            </a:r>
          </a:p>
          <a:p>
            <a:pPr marL="91440" indent="-91440">
              <a:lnSpc>
                <a:spcPct val="90000"/>
              </a:lnSpc>
              <a:spcBef>
                <a:spcPts val="1200"/>
              </a:spcBef>
              <a:spcAft>
                <a:spcPts val="200"/>
              </a:spcAft>
              <a:buClr>
                <a:schemeClr val="accent1"/>
              </a:buClr>
              <a:buSzPct val="100000"/>
              <a:buFont typeface="Calibri" panose="020F0502020204030204" pitchFamily="34" charset="0"/>
              <a:buChar char=" "/>
            </a:pPr>
            <a:endParaRPr lang="zh-CN" altLang="en-US" sz="2400" dirty="0">
              <a:solidFill>
                <a:schemeClr val="tx1">
                  <a:lumMod val="75000"/>
                  <a:lumOff val="25000"/>
                </a:schemeClr>
              </a:solidFill>
            </a:endParaRPr>
          </a:p>
        </p:txBody>
      </p:sp>
    </p:spTree>
    <p:extLst>
      <p:ext uri="{BB962C8B-B14F-4D97-AF65-F5344CB8AC3E}">
        <p14:creationId xmlns:p14="http://schemas.microsoft.com/office/powerpoint/2010/main" val="492033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en-US" dirty="0"/>
              <a:t>Probabilistic Classification	</a:t>
            </a:r>
            <a:endParaRPr lang="en-US" dirty="0"/>
          </a:p>
        </p:txBody>
      </p:sp>
      <p:sp>
        <p:nvSpPr>
          <p:cNvPr id="3" name="内容占位符 2"/>
          <p:cNvSpPr>
            <a:spLocks noGrp="1"/>
          </p:cNvSpPr>
          <p:nvPr>
            <p:ph idx="1"/>
          </p:nvPr>
        </p:nvSpPr>
        <p:spPr/>
        <p:txBody>
          <a:bodyPr/>
          <a:lstStyle/>
          <a:p>
            <a:pPr>
              <a:lnSpc>
                <a:spcPct val="110000"/>
              </a:lnSpc>
            </a:pPr>
            <a:r>
              <a:rPr lang="en-US" altLang="en-US" dirty="0"/>
              <a:t>Establishing a probabilistic model for classification</a:t>
            </a:r>
          </a:p>
          <a:p>
            <a:pPr lvl="1">
              <a:lnSpc>
                <a:spcPct val="110000"/>
              </a:lnSpc>
            </a:pPr>
            <a:r>
              <a:rPr lang="en-US" altLang="en-US" b="1" dirty="0">
                <a:solidFill>
                  <a:srgbClr val="FF0000"/>
                </a:solidFill>
              </a:rPr>
              <a:t>Generative model (must be probabilistic)</a:t>
            </a:r>
          </a:p>
          <a:p>
            <a:pPr>
              <a:lnSpc>
                <a:spcPct val="110000"/>
              </a:lnSpc>
            </a:pPr>
            <a:endParaRPr lang="en-US" altLang="en-US" dirty="0"/>
          </a:p>
        </p:txBody>
      </p:sp>
      <p:sp>
        <p:nvSpPr>
          <p:cNvPr id="4" name="日期占位符 3"/>
          <p:cNvSpPr>
            <a:spLocks noGrp="1"/>
          </p:cNvSpPr>
          <p:nvPr>
            <p:ph type="dt" sz="half" idx="10"/>
          </p:nvPr>
        </p:nvSpPr>
        <p:spPr/>
        <p:txBody>
          <a:bodyPr/>
          <a:lstStyle/>
          <a:p>
            <a:fld id="{568E3CEA-F198-483E-B136-E6DE4D19DBBA}" type="datetime1">
              <a:rPr lang="en-US" smtClean="0"/>
              <a:t>12/16/2020</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6</a:t>
            </a:fld>
            <a:endParaRPr lang="en-US"/>
          </a:p>
        </p:txBody>
      </p:sp>
      <mc:AlternateContent xmlns:mc="http://schemas.openxmlformats.org/markup-compatibility/2006" xmlns:a14="http://schemas.microsoft.com/office/drawing/2010/main">
        <mc:Choice Requires="a14">
          <p:sp>
            <p:nvSpPr>
              <p:cNvPr id="8" name="矩形 7"/>
              <p:cNvSpPr/>
              <p:nvPr/>
            </p:nvSpPr>
            <p:spPr>
              <a:xfrm>
                <a:off x="5764900" y="2708312"/>
                <a:ext cx="3380382" cy="3170099"/>
              </a:xfrm>
              <a:prstGeom prst="rect">
                <a:avLst/>
              </a:prstGeom>
            </p:spPr>
            <p:txBody>
              <a:bodyPr wrap="square">
                <a:spAutoFit/>
              </a:bodyPr>
              <a:lstStyle/>
              <a:p>
                <a:pPr marL="285750" indent="-285750">
                  <a:buFont typeface="Arial" panose="020B0604020202020204" pitchFamily="34" charset="0"/>
                  <a:buChar char="•"/>
                </a:pPr>
                <a14:m>
                  <m:oMath xmlns:m="http://schemas.openxmlformats.org/officeDocument/2006/math">
                    <m:r>
                      <a:rPr lang="en-US" sz="2000" i="1" dirty="0" smtClean="0">
                        <a:latin typeface="Cambria Math" panose="02040503050406030204" pitchFamily="18" charset="0"/>
                      </a:rPr>
                      <m:t>𝐿</m:t>
                    </m:r>
                    <m:r>
                      <a:rPr lang="en-US" sz="2000" i="1" dirty="0" smtClean="0">
                        <a:latin typeface="Cambria Math" panose="02040503050406030204" pitchFamily="18" charset="0"/>
                      </a:rPr>
                      <m:t> </m:t>
                    </m:r>
                  </m:oMath>
                </a14:m>
                <a:r>
                  <a:rPr lang="en-US" sz="2000" dirty="0"/>
                  <a:t>probabilistic models have to be trained independently </a:t>
                </a:r>
              </a:p>
              <a:p>
                <a:pPr marL="285750" indent="-285750">
                  <a:buFont typeface="Arial" panose="020B0604020202020204" pitchFamily="34" charset="0"/>
                  <a:buChar char="•"/>
                </a:pPr>
                <a:r>
                  <a:rPr lang="en-US" sz="2000" dirty="0"/>
                  <a:t>Each is trained on only the examples of the same label</a:t>
                </a:r>
              </a:p>
              <a:p>
                <a:pPr marL="285750" indent="-285750">
                  <a:buFont typeface="Arial" panose="020B0604020202020204" pitchFamily="34" charset="0"/>
                  <a:buChar char="•"/>
                </a:pPr>
                <a:r>
                  <a:rPr lang="en-US" sz="2000" dirty="0"/>
                  <a:t>Output  </a:t>
                </a:r>
                <a14:m>
                  <m:oMath xmlns:m="http://schemas.openxmlformats.org/officeDocument/2006/math">
                    <m:r>
                      <a:rPr lang="en-US" sz="2000" i="1" dirty="0" smtClean="0">
                        <a:latin typeface="Cambria Math" panose="02040503050406030204" pitchFamily="18" charset="0"/>
                      </a:rPr>
                      <m:t>𝐿</m:t>
                    </m:r>
                  </m:oMath>
                </a14:m>
                <a:r>
                  <a:rPr lang="en-US" sz="2000" dirty="0"/>
                  <a:t> probabilities for a given input with </a:t>
                </a:r>
                <a14:m>
                  <m:oMath xmlns:m="http://schemas.openxmlformats.org/officeDocument/2006/math">
                    <m:r>
                      <a:rPr lang="en-US" altLang="zh-CN" sz="2000" i="1" dirty="0">
                        <a:latin typeface="Cambria Math" panose="02040503050406030204" pitchFamily="18" charset="0"/>
                      </a:rPr>
                      <m:t>𝐿</m:t>
                    </m:r>
                  </m:oMath>
                </a14:m>
                <a:r>
                  <a:rPr lang="en-US" sz="2000" dirty="0"/>
                  <a:t> models</a:t>
                </a:r>
              </a:p>
              <a:p>
                <a:pPr marL="285750" indent="-285750">
                  <a:buFont typeface="Arial" panose="020B0604020202020204" pitchFamily="34" charset="0"/>
                  <a:buChar char="•"/>
                </a:pPr>
                <a:r>
                  <a:rPr lang="en-US" sz="2000" dirty="0"/>
                  <a:t>“Generative” means that such a model produces data subject to the distribution via sampling.</a:t>
                </a:r>
              </a:p>
            </p:txBody>
          </p:sp>
        </mc:Choice>
        <mc:Fallback xmlns="">
          <p:sp>
            <p:nvSpPr>
              <p:cNvPr id="8" name="矩形 7"/>
              <p:cNvSpPr>
                <a:spLocks noRot="1" noChangeAspect="1" noMove="1" noResize="1" noEditPoints="1" noAdjustHandles="1" noChangeArrowheads="1" noChangeShapeType="1" noTextEdit="1"/>
              </p:cNvSpPr>
              <p:nvPr/>
            </p:nvSpPr>
            <p:spPr>
              <a:xfrm>
                <a:off x="5764900" y="2708312"/>
                <a:ext cx="3380382" cy="3170099"/>
              </a:xfrm>
              <a:prstGeom prst="rect">
                <a:avLst/>
              </a:prstGeom>
              <a:blipFill>
                <a:blip r:embed="rId3"/>
                <a:stretch>
                  <a:fillRect l="-1625" t="-962" r="-3069" b="-2500"/>
                </a:stretch>
              </a:blipFill>
            </p:spPr>
            <p:txBody>
              <a:bodyPr/>
              <a:lstStyle/>
              <a:p>
                <a:r>
                  <a:rPr lang="zh-CN" altLang="en-US">
                    <a:noFill/>
                  </a:rPr>
                  <a:t> </a:t>
                </a:r>
              </a:p>
            </p:txBody>
          </p:sp>
        </mc:Fallback>
      </mc:AlternateContent>
      <p:grpSp>
        <p:nvGrpSpPr>
          <p:cNvPr id="7" name="组合 6"/>
          <p:cNvGrpSpPr/>
          <p:nvPr/>
        </p:nvGrpSpPr>
        <p:grpSpPr>
          <a:xfrm>
            <a:off x="176980" y="2766271"/>
            <a:ext cx="5545394" cy="1977474"/>
            <a:chOff x="0" y="2702389"/>
            <a:chExt cx="6553200" cy="2131174"/>
          </a:xfrm>
        </p:grpSpPr>
        <p:grpSp>
          <p:nvGrpSpPr>
            <p:cNvPr id="82" name="Group 30"/>
            <p:cNvGrpSpPr>
              <a:grpSpLocks/>
            </p:cNvGrpSpPr>
            <p:nvPr/>
          </p:nvGrpSpPr>
          <p:grpSpPr bwMode="auto">
            <a:xfrm>
              <a:off x="0" y="2702389"/>
              <a:ext cx="2984501" cy="2131174"/>
              <a:chOff x="850900" y="3599767"/>
              <a:chExt cx="3276601" cy="2679589"/>
            </a:xfrm>
          </p:grpSpPr>
          <p:sp>
            <p:nvSpPr>
              <p:cNvPr id="83" name="TextBox 11"/>
              <p:cNvSpPr txBox="1"/>
              <p:nvPr/>
            </p:nvSpPr>
            <p:spPr>
              <a:xfrm>
                <a:off x="850900" y="4315188"/>
                <a:ext cx="3276601" cy="1251165"/>
              </a:xfrm>
              <a:prstGeom prst="rect">
                <a:avLst/>
              </a:prstGeom>
              <a:noFill/>
              <a:ln w="28575">
                <a:solidFill>
                  <a:schemeClr val="accent1"/>
                </a:solidFill>
              </a:ln>
            </p:spPr>
            <p:txBody>
              <a:bodyP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1" i="1" u="none" strike="noStrike" kern="0" cap="none" spc="0" normalizeH="0" baseline="0" noProof="0" dirty="0" smtClean="0">
                  <a:ln>
                    <a:noFill/>
                  </a:ln>
                  <a:solidFill>
                    <a:srgbClr val="000000"/>
                  </a:solidFill>
                  <a:effectLst/>
                  <a:uLnTx/>
                  <a:uFillTx/>
                  <a:latin typeface="Times New Roman" charset="0"/>
                </a:endParaRPr>
              </a:p>
              <a:p>
                <a:pPr marL="0" marR="0" lvl="0" indent="0" algn="ctr" defTabSz="914400" eaLnBrk="1" fontAlgn="base" latinLnBrk="0" hangingPunct="1">
                  <a:lnSpc>
                    <a:spcPct val="100000"/>
                  </a:lnSpc>
                  <a:spcBef>
                    <a:spcPct val="0"/>
                  </a:spcBef>
                  <a:spcAft>
                    <a:spcPct val="0"/>
                  </a:spcAft>
                  <a:buClrTx/>
                  <a:buSzTx/>
                  <a:buFontTx/>
                  <a:buNone/>
                  <a:tabLst/>
                  <a:defRPr/>
                </a:pPr>
                <a:endParaRPr lang="en-US" b="1" i="1" kern="0" dirty="0">
                  <a:solidFill>
                    <a:srgbClr val="000000"/>
                  </a:solidFill>
                  <a:latin typeface="Times New Roman" charset="0"/>
                </a:endParaRP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1" i="1" u="none" strike="noStrike" kern="0" cap="none" spc="0" normalizeH="0" baseline="0" noProof="0" dirty="0">
                  <a:ln>
                    <a:noFill/>
                  </a:ln>
                  <a:solidFill>
                    <a:srgbClr val="000000"/>
                  </a:solidFill>
                  <a:effectLst/>
                  <a:uLnTx/>
                  <a:uFillTx/>
                  <a:latin typeface="Times New Roman" charset="0"/>
                </a:endParaRPr>
              </a:p>
            </p:txBody>
          </p:sp>
          <p:sp>
            <p:nvSpPr>
              <p:cNvPr id="84" name="Up Arrow 17"/>
              <p:cNvSpPr>
                <a:spLocks noChangeArrowheads="1"/>
              </p:cNvSpPr>
              <p:nvPr/>
            </p:nvSpPr>
            <p:spPr bwMode="auto">
              <a:xfrm>
                <a:off x="2374900" y="4009231"/>
                <a:ext cx="152400" cy="304800"/>
              </a:xfrm>
              <a:prstGeom prst="upArrow">
                <a:avLst>
                  <a:gd name="adj1" fmla="val 50000"/>
                  <a:gd name="adj2" fmla="val 50000"/>
                </a:avLst>
              </a:prstGeom>
              <a:solidFill>
                <a:srgbClr val="BBE0E3"/>
              </a:solidFill>
              <a:ln w="9525" algn="ctr">
                <a:solidFill>
                  <a:srgbClr val="000000"/>
                </a:solidFill>
                <a:round/>
                <a:headEnd/>
                <a:tailEnd/>
              </a:ln>
            </p:spPr>
            <p:txBody>
              <a:bodyPr/>
              <a:lstStyle>
                <a:lvl1pPr defTabSz="1042988">
                  <a:spcBef>
                    <a:spcPct val="20000"/>
                  </a:spcBef>
                  <a:buChar char="•"/>
                  <a:defRPr sz="2800">
                    <a:solidFill>
                      <a:schemeClr val="tx1"/>
                    </a:solidFill>
                    <a:latin typeface="Tahoma" panose="020B0604030504040204" pitchFamily="34" charset="0"/>
                  </a:defRPr>
                </a:lvl1pPr>
                <a:lvl2pPr marL="742950" indent="-285750" defTabSz="1042988">
                  <a:spcBef>
                    <a:spcPct val="20000"/>
                  </a:spcBef>
                  <a:buChar char="–"/>
                  <a:defRPr sz="2400">
                    <a:solidFill>
                      <a:schemeClr val="tx1"/>
                    </a:solidFill>
                    <a:latin typeface="Tahoma" panose="020B0604030504040204" pitchFamily="34" charset="0"/>
                  </a:defRPr>
                </a:lvl2pPr>
                <a:lvl3pPr marL="1143000" indent="-228600" defTabSz="1042988">
                  <a:spcBef>
                    <a:spcPct val="20000"/>
                  </a:spcBef>
                  <a:buChar char="•"/>
                  <a:defRPr sz="2000">
                    <a:solidFill>
                      <a:schemeClr val="tx1"/>
                    </a:solidFill>
                    <a:latin typeface="Tahoma" panose="020B0604030504040204" pitchFamily="34" charset="0"/>
                  </a:defRPr>
                </a:lvl3pPr>
                <a:lvl4pPr marL="1600200" indent="-228600" defTabSz="1042988">
                  <a:spcBef>
                    <a:spcPct val="20000"/>
                  </a:spcBef>
                  <a:buChar char="–"/>
                  <a:defRPr sz="2000">
                    <a:solidFill>
                      <a:schemeClr val="tx1"/>
                    </a:solidFill>
                    <a:latin typeface="Tahoma" panose="020B0604030504040204" pitchFamily="34" charset="0"/>
                  </a:defRPr>
                </a:lvl4pPr>
                <a:lvl5pPr marL="2057400" indent="-228600" defTabSz="1042988">
                  <a:spcBef>
                    <a:spcPct val="20000"/>
                  </a:spcBef>
                  <a:buChar char="»"/>
                  <a:defRPr sz="1600">
                    <a:solidFill>
                      <a:schemeClr val="tx1"/>
                    </a:solidFill>
                    <a:latin typeface="Tahoma" panose="020B0604030504040204" pitchFamily="34" charset="0"/>
                  </a:defRPr>
                </a:lvl5pPr>
                <a:lvl6pPr marL="25146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6pPr>
                <a:lvl7pPr marL="29718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7pPr>
                <a:lvl8pPr marL="34290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8pPr>
                <a:lvl9pPr marL="38862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9pPr>
              </a:lstStyle>
              <a:p>
                <a:pPr marL="0" marR="0" lvl="0" indent="0" defTabSz="1042988" eaLnBrk="1" fontAlgn="base" latinLnBrk="0" hangingPunct="1">
                  <a:lnSpc>
                    <a:spcPct val="100000"/>
                  </a:lnSpc>
                  <a:spcBef>
                    <a:spcPct val="0"/>
                  </a:spcBef>
                  <a:spcAft>
                    <a:spcPct val="0"/>
                  </a:spcAft>
                  <a:buClrTx/>
                  <a:buSzTx/>
                  <a:buFontTx/>
                  <a:buNone/>
                  <a:tabLst/>
                  <a:defRPr/>
                </a:pPr>
                <a:endParaRPr kumimoji="0" lang="en-US" altLang="en-US" sz="50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graphicFrame>
            <p:nvGraphicFramePr>
              <p:cNvPr id="85" name="Object 10"/>
              <p:cNvGraphicFramePr>
                <a:graphicFrameLocks noChangeAspect="1"/>
              </p:cNvGraphicFramePr>
              <p:nvPr>
                <p:extLst>
                  <p:ext uri="{D42A27DB-BD31-4B8C-83A1-F6EECF244321}">
                    <p14:modId xmlns:p14="http://schemas.microsoft.com/office/powerpoint/2010/main" val="2393373904"/>
                  </p:ext>
                </p:extLst>
              </p:nvPr>
            </p:nvGraphicFramePr>
            <p:xfrm>
              <a:off x="1883580" y="3599767"/>
              <a:ext cx="1191002" cy="454708"/>
            </p:xfrm>
            <a:graphic>
              <a:graphicData uri="http://schemas.openxmlformats.org/presentationml/2006/ole">
                <mc:AlternateContent xmlns:mc="http://schemas.openxmlformats.org/markup-compatibility/2006">
                  <mc:Choice xmlns:v="urn:schemas-microsoft-com:vml" Requires="v">
                    <p:oleObj spid="_x0000_s12934" name="Equation" r:id="rId4" imgW="533169" imgH="203112" progId="Equation.3">
                      <p:embed/>
                    </p:oleObj>
                  </mc:Choice>
                  <mc:Fallback>
                    <p:oleObj name="Equation" r:id="rId4" imgW="533169" imgH="203112" progId="Equation.3">
                      <p:embed/>
                      <p:pic>
                        <p:nvPicPr>
                          <p:cNvPr id="822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83580" y="3599767"/>
                            <a:ext cx="1191002" cy="454708"/>
                          </a:xfrm>
                          <a:prstGeom prst="rect">
                            <a:avLst/>
                          </a:prstGeom>
                          <a:noFill/>
                          <a:ln>
                            <a:noFill/>
                          </a:ln>
                          <a:effectLst/>
                        </p:spPr>
                      </p:pic>
                    </p:oleObj>
                  </mc:Fallback>
                </mc:AlternateContent>
              </a:graphicData>
            </a:graphic>
          </p:graphicFrame>
          <p:grpSp>
            <p:nvGrpSpPr>
              <p:cNvPr id="86" name="Group 29"/>
              <p:cNvGrpSpPr>
                <a:grpSpLocks/>
              </p:cNvGrpSpPr>
              <p:nvPr/>
            </p:nvGrpSpPr>
            <p:grpSpPr bwMode="auto">
              <a:xfrm>
                <a:off x="911225" y="5562599"/>
                <a:ext cx="3048000" cy="716757"/>
                <a:chOff x="1155700" y="6187889"/>
                <a:chExt cx="3048000" cy="716757"/>
              </a:xfrm>
            </p:grpSpPr>
            <p:grpSp>
              <p:nvGrpSpPr>
                <p:cNvPr id="87" name="Group 15"/>
                <p:cNvGrpSpPr>
                  <a:grpSpLocks/>
                </p:cNvGrpSpPr>
                <p:nvPr/>
              </p:nvGrpSpPr>
              <p:grpSpPr bwMode="auto">
                <a:xfrm>
                  <a:off x="1155700" y="6187889"/>
                  <a:ext cx="395288" cy="715963"/>
                  <a:chOff x="4037012" y="5838031"/>
                  <a:chExt cx="395288" cy="715963"/>
                </a:xfrm>
              </p:grpSpPr>
              <p:sp>
                <p:nvSpPr>
                  <p:cNvPr id="95" name="Up Arrow 27"/>
                  <p:cNvSpPr>
                    <a:spLocks noChangeArrowheads="1"/>
                  </p:cNvSpPr>
                  <p:nvPr/>
                </p:nvSpPr>
                <p:spPr bwMode="auto">
                  <a:xfrm>
                    <a:off x="4127500" y="5838031"/>
                    <a:ext cx="152400" cy="304800"/>
                  </a:xfrm>
                  <a:prstGeom prst="upArrow">
                    <a:avLst>
                      <a:gd name="adj1" fmla="val 50000"/>
                      <a:gd name="adj2" fmla="val 50000"/>
                    </a:avLst>
                  </a:prstGeom>
                  <a:solidFill>
                    <a:srgbClr val="BBE0E3"/>
                  </a:solidFill>
                  <a:ln w="9525" algn="ctr">
                    <a:solidFill>
                      <a:srgbClr val="000000"/>
                    </a:solidFill>
                    <a:round/>
                    <a:headEnd/>
                    <a:tailEnd/>
                  </a:ln>
                </p:spPr>
                <p:txBody>
                  <a:bodyPr/>
                  <a:lstStyle>
                    <a:lvl1pPr defTabSz="1042988">
                      <a:spcBef>
                        <a:spcPct val="20000"/>
                      </a:spcBef>
                      <a:buChar char="•"/>
                      <a:defRPr sz="2800">
                        <a:solidFill>
                          <a:schemeClr val="tx1"/>
                        </a:solidFill>
                        <a:latin typeface="Tahoma" panose="020B0604030504040204" pitchFamily="34" charset="0"/>
                      </a:defRPr>
                    </a:lvl1pPr>
                    <a:lvl2pPr marL="742950" indent="-285750" defTabSz="1042988">
                      <a:spcBef>
                        <a:spcPct val="20000"/>
                      </a:spcBef>
                      <a:buChar char="–"/>
                      <a:defRPr sz="2400">
                        <a:solidFill>
                          <a:schemeClr val="tx1"/>
                        </a:solidFill>
                        <a:latin typeface="Tahoma" panose="020B0604030504040204" pitchFamily="34" charset="0"/>
                      </a:defRPr>
                    </a:lvl2pPr>
                    <a:lvl3pPr marL="1143000" indent="-228600" defTabSz="1042988">
                      <a:spcBef>
                        <a:spcPct val="20000"/>
                      </a:spcBef>
                      <a:buChar char="•"/>
                      <a:defRPr sz="2000">
                        <a:solidFill>
                          <a:schemeClr val="tx1"/>
                        </a:solidFill>
                        <a:latin typeface="Tahoma" panose="020B0604030504040204" pitchFamily="34" charset="0"/>
                      </a:defRPr>
                    </a:lvl3pPr>
                    <a:lvl4pPr marL="1600200" indent="-228600" defTabSz="1042988">
                      <a:spcBef>
                        <a:spcPct val="20000"/>
                      </a:spcBef>
                      <a:buChar char="–"/>
                      <a:defRPr sz="2000">
                        <a:solidFill>
                          <a:schemeClr val="tx1"/>
                        </a:solidFill>
                        <a:latin typeface="Tahoma" panose="020B0604030504040204" pitchFamily="34" charset="0"/>
                      </a:defRPr>
                    </a:lvl4pPr>
                    <a:lvl5pPr marL="2057400" indent="-228600" defTabSz="1042988">
                      <a:spcBef>
                        <a:spcPct val="20000"/>
                      </a:spcBef>
                      <a:buChar char="»"/>
                      <a:defRPr sz="1600">
                        <a:solidFill>
                          <a:schemeClr val="tx1"/>
                        </a:solidFill>
                        <a:latin typeface="Tahoma" panose="020B0604030504040204" pitchFamily="34" charset="0"/>
                      </a:defRPr>
                    </a:lvl5pPr>
                    <a:lvl6pPr marL="25146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6pPr>
                    <a:lvl7pPr marL="29718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7pPr>
                    <a:lvl8pPr marL="34290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8pPr>
                    <a:lvl9pPr marL="38862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9pPr>
                  </a:lstStyle>
                  <a:p>
                    <a:pPr marL="0" marR="0" lvl="0" indent="0" defTabSz="1042988" eaLnBrk="1" fontAlgn="base" latinLnBrk="0" hangingPunct="1">
                      <a:lnSpc>
                        <a:spcPct val="100000"/>
                      </a:lnSpc>
                      <a:spcBef>
                        <a:spcPct val="0"/>
                      </a:spcBef>
                      <a:spcAft>
                        <a:spcPct val="0"/>
                      </a:spcAft>
                      <a:buClrTx/>
                      <a:buSzTx/>
                      <a:buFontTx/>
                      <a:buNone/>
                      <a:tabLst/>
                      <a:defRPr/>
                    </a:pPr>
                    <a:endParaRPr kumimoji="0" lang="en-US" altLang="en-US" sz="50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graphicFrame>
                <p:nvGraphicFramePr>
                  <p:cNvPr id="96" name="Object 9"/>
                  <p:cNvGraphicFramePr>
                    <a:graphicFrameLocks noChangeAspect="1"/>
                  </p:cNvGraphicFramePr>
                  <p:nvPr/>
                </p:nvGraphicFramePr>
                <p:xfrm>
                  <a:off x="4037012" y="6066631"/>
                  <a:ext cx="395288" cy="487363"/>
                </p:xfrm>
                <a:graphic>
                  <a:graphicData uri="http://schemas.openxmlformats.org/presentationml/2006/ole">
                    <mc:AlternateContent xmlns:mc="http://schemas.openxmlformats.org/markup-compatibility/2006">
                      <mc:Choice xmlns:v="urn:schemas-microsoft-com:vml" Requires="v">
                        <p:oleObj spid="_x0000_s12935" name="Equation" r:id="rId6" imgW="164957" imgH="203024" progId="Equation.3">
                          <p:embed/>
                        </p:oleObj>
                      </mc:Choice>
                      <mc:Fallback>
                        <p:oleObj name="Equation" r:id="rId6" imgW="164957" imgH="203024" progId="Equation.3">
                          <p:embed/>
                          <p:pic>
                            <p:nvPicPr>
                              <p:cNvPr id="8231"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37012" y="6066631"/>
                                <a:ext cx="395288" cy="487363"/>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88" name="Group 16"/>
                <p:cNvGrpSpPr>
                  <a:grpSpLocks/>
                </p:cNvGrpSpPr>
                <p:nvPr/>
              </p:nvGrpSpPr>
              <p:grpSpPr bwMode="auto">
                <a:xfrm>
                  <a:off x="1825625" y="6187889"/>
                  <a:ext cx="427038" cy="716757"/>
                  <a:chOff x="4021137" y="5838031"/>
                  <a:chExt cx="427038" cy="716757"/>
                </a:xfrm>
              </p:grpSpPr>
              <p:sp>
                <p:nvSpPr>
                  <p:cNvPr id="93" name="Up Arrow 25"/>
                  <p:cNvSpPr>
                    <a:spLocks noChangeArrowheads="1"/>
                  </p:cNvSpPr>
                  <p:nvPr/>
                </p:nvSpPr>
                <p:spPr bwMode="auto">
                  <a:xfrm>
                    <a:off x="4127500" y="5838031"/>
                    <a:ext cx="152400" cy="304800"/>
                  </a:xfrm>
                  <a:prstGeom prst="upArrow">
                    <a:avLst>
                      <a:gd name="adj1" fmla="val 50000"/>
                      <a:gd name="adj2" fmla="val 50000"/>
                    </a:avLst>
                  </a:prstGeom>
                  <a:solidFill>
                    <a:srgbClr val="BBE0E3"/>
                  </a:solidFill>
                  <a:ln w="9525" algn="ctr">
                    <a:solidFill>
                      <a:srgbClr val="000000"/>
                    </a:solidFill>
                    <a:round/>
                    <a:headEnd/>
                    <a:tailEnd/>
                  </a:ln>
                </p:spPr>
                <p:txBody>
                  <a:bodyPr/>
                  <a:lstStyle>
                    <a:lvl1pPr defTabSz="1042988">
                      <a:spcBef>
                        <a:spcPct val="20000"/>
                      </a:spcBef>
                      <a:buChar char="•"/>
                      <a:defRPr sz="2800">
                        <a:solidFill>
                          <a:schemeClr val="tx1"/>
                        </a:solidFill>
                        <a:latin typeface="Tahoma" panose="020B0604030504040204" pitchFamily="34" charset="0"/>
                      </a:defRPr>
                    </a:lvl1pPr>
                    <a:lvl2pPr marL="742950" indent="-285750" defTabSz="1042988">
                      <a:spcBef>
                        <a:spcPct val="20000"/>
                      </a:spcBef>
                      <a:buChar char="–"/>
                      <a:defRPr sz="2400">
                        <a:solidFill>
                          <a:schemeClr val="tx1"/>
                        </a:solidFill>
                        <a:latin typeface="Tahoma" panose="020B0604030504040204" pitchFamily="34" charset="0"/>
                      </a:defRPr>
                    </a:lvl2pPr>
                    <a:lvl3pPr marL="1143000" indent="-228600" defTabSz="1042988">
                      <a:spcBef>
                        <a:spcPct val="20000"/>
                      </a:spcBef>
                      <a:buChar char="•"/>
                      <a:defRPr sz="2000">
                        <a:solidFill>
                          <a:schemeClr val="tx1"/>
                        </a:solidFill>
                        <a:latin typeface="Tahoma" panose="020B0604030504040204" pitchFamily="34" charset="0"/>
                      </a:defRPr>
                    </a:lvl3pPr>
                    <a:lvl4pPr marL="1600200" indent="-228600" defTabSz="1042988">
                      <a:spcBef>
                        <a:spcPct val="20000"/>
                      </a:spcBef>
                      <a:buChar char="–"/>
                      <a:defRPr sz="2000">
                        <a:solidFill>
                          <a:schemeClr val="tx1"/>
                        </a:solidFill>
                        <a:latin typeface="Tahoma" panose="020B0604030504040204" pitchFamily="34" charset="0"/>
                      </a:defRPr>
                    </a:lvl4pPr>
                    <a:lvl5pPr marL="2057400" indent="-228600" defTabSz="1042988">
                      <a:spcBef>
                        <a:spcPct val="20000"/>
                      </a:spcBef>
                      <a:buChar char="»"/>
                      <a:defRPr sz="1600">
                        <a:solidFill>
                          <a:schemeClr val="tx1"/>
                        </a:solidFill>
                        <a:latin typeface="Tahoma" panose="020B0604030504040204" pitchFamily="34" charset="0"/>
                      </a:defRPr>
                    </a:lvl5pPr>
                    <a:lvl6pPr marL="25146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6pPr>
                    <a:lvl7pPr marL="29718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7pPr>
                    <a:lvl8pPr marL="34290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8pPr>
                    <a:lvl9pPr marL="38862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9pPr>
                  </a:lstStyle>
                  <a:p>
                    <a:pPr marL="0" marR="0" lvl="0" indent="0" defTabSz="1042988" eaLnBrk="1" fontAlgn="base" latinLnBrk="0" hangingPunct="1">
                      <a:lnSpc>
                        <a:spcPct val="100000"/>
                      </a:lnSpc>
                      <a:spcBef>
                        <a:spcPct val="0"/>
                      </a:spcBef>
                      <a:spcAft>
                        <a:spcPct val="0"/>
                      </a:spcAft>
                      <a:buClrTx/>
                      <a:buSzTx/>
                      <a:buFontTx/>
                      <a:buNone/>
                      <a:tabLst/>
                      <a:defRPr/>
                    </a:pPr>
                    <a:endParaRPr kumimoji="0" lang="en-US" altLang="en-US" sz="50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graphicFrame>
                <p:nvGraphicFramePr>
                  <p:cNvPr id="94" name="Object 7"/>
                  <p:cNvGraphicFramePr>
                    <a:graphicFrameLocks noChangeAspect="1"/>
                  </p:cNvGraphicFramePr>
                  <p:nvPr/>
                </p:nvGraphicFramePr>
                <p:xfrm>
                  <a:off x="4021137" y="6065838"/>
                  <a:ext cx="427038" cy="488950"/>
                </p:xfrm>
                <a:graphic>
                  <a:graphicData uri="http://schemas.openxmlformats.org/presentationml/2006/ole">
                    <mc:AlternateContent xmlns:mc="http://schemas.openxmlformats.org/markup-compatibility/2006">
                      <mc:Choice xmlns:v="urn:schemas-microsoft-com:vml" Requires="v">
                        <p:oleObj spid="_x0000_s12936" name="Equation" r:id="rId8" imgW="177569" imgH="202936" progId="Equation.3">
                          <p:embed/>
                        </p:oleObj>
                      </mc:Choice>
                      <mc:Fallback>
                        <p:oleObj name="Equation" r:id="rId8" imgW="177569" imgH="202936" progId="Equation.3">
                          <p:embed/>
                          <p:pic>
                            <p:nvPicPr>
                              <p:cNvPr id="8229"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21137" y="6065838"/>
                                <a:ext cx="427038" cy="48895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91" name="Up Arrow 23"/>
                <p:cNvSpPr>
                  <a:spLocks noChangeArrowheads="1"/>
                </p:cNvSpPr>
                <p:nvPr/>
              </p:nvSpPr>
              <p:spPr bwMode="auto">
                <a:xfrm>
                  <a:off x="4051300" y="6187889"/>
                  <a:ext cx="152400" cy="304800"/>
                </a:xfrm>
                <a:prstGeom prst="upArrow">
                  <a:avLst>
                    <a:gd name="adj1" fmla="val 50000"/>
                    <a:gd name="adj2" fmla="val 50000"/>
                  </a:avLst>
                </a:prstGeom>
                <a:solidFill>
                  <a:srgbClr val="BBE0E3"/>
                </a:solidFill>
                <a:ln w="9525" algn="ctr">
                  <a:solidFill>
                    <a:srgbClr val="000000"/>
                  </a:solidFill>
                  <a:round/>
                  <a:headEnd/>
                  <a:tailEnd/>
                </a:ln>
              </p:spPr>
              <p:txBody>
                <a:bodyPr/>
                <a:lstStyle>
                  <a:lvl1pPr defTabSz="1042988">
                    <a:spcBef>
                      <a:spcPct val="20000"/>
                    </a:spcBef>
                    <a:buChar char="•"/>
                    <a:defRPr sz="2800">
                      <a:solidFill>
                        <a:schemeClr val="tx1"/>
                      </a:solidFill>
                      <a:latin typeface="Tahoma" panose="020B0604030504040204" pitchFamily="34" charset="0"/>
                    </a:defRPr>
                  </a:lvl1pPr>
                  <a:lvl2pPr marL="742950" indent="-285750" defTabSz="1042988">
                    <a:spcBef>
                      <a:spcPct val="20000"/>
                    </a:spcBef>
                    <a:buChar char="–"/>
                    <a:defRPr sz="2400">
                      <a:solidFill>
                        <a:schemeClr val="tx1"/>
                      </a:solidFill>
                      <a:latin typeface="Tahoma" panose="020B0604030504040204" pitchFamily="34" charset="0"/>
                    </a:defRPr>
                  </a:lvl2pPr>
                  <a:lvl3pPr marL="1143000" indent="-228600" defTabSz="1042988">
                    <a:spcBef>
                      <a:spcPct val="20000"/>
                    </a:spcBef>
                    <a:buChar char="•"/>
                    <a:defRPr sz="2000">
                      <a:solidFill>
                        <a:schemeClr val="tx1"/>
                      </a:solidFill>
                      <a:latin typeface="Tahoma" panose="020B0604030504040204" pitchFamily="34" charset="0"/>
                    </a:defRPr>
                  </a:lvl3pPr>
                  <a:lvl4pPr marL="1600200" indent="-228600" defTabSz="1042988">
                    <a:spcBef>
                      <a:spcPct val="20000"/>
                    </a:spcBef>
                    <a:buChar char="–"/>
                    <a:defRPr sz="2000">
                      <a:solidFill>
                        <a:schemeClr val="tx1"/>
                      </a:solidFill>
                      <a:latin typeface="Tahoma" panose="020B0604030504040204" pitchFamily="34" charset="0"/>
                    </a:defRPr>
                  </a:lvl4pPr>
                  <a:lvl5pPr marL="2057400" indent="-228600" defTabSz="1042988">
                    <a:spcBef>
                      <a:spcPct val="20000"/>
                    </a:spcBef>
                    <a:buChar char="»"/>
                    <a:defRPr sz="1600">
                      <a:solidFill>
                        <a:schemeClr val="tx1"/>
                      </a:solidFill>
                      <a:latin typeface="Tahoma" panose="020B0604030504040204" pitchFamily="34" charset="0"/>
                    </a:defRPr>
                  </a:lvl5pPr>
                  <a:lvl6pPr marL="25146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6pPr>
                  <a:lvl7pPr marL="29718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7pPr>
                  <a:lvl8pPr marL="34290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8pPr>
                  <a:lvl9pPr marL="38862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9pPr>
                </a:lstStyle>
                <a:p>
                  <a:pPr marL="0" marR="0" lvl="0" indent="0" defTabSz="1042988" eaLnBrk="1" fontAlgn="base" latinLnBrk="0" hangingPunct="1">
                    <a:lnSpc>
                      <a:spcPct val="100000"/>
                    </a:lnSpc>
                    <a:spcBef>
                      <a:spcPct val="0"/>
                    </a:spcBef>
                    <a:spcAft>
                      <a:spcPct val="0"/>
                    </a:spcAft>
                    <a:buClrTx/>
                    <a:buSzTx/>
                    <a:buFontTx/>
                    <a:buNone/>
                    <a:tabLst/>
                    <a:defRPr/>
                  </a:pPr>
                  <a:endParaRPr kumimoji="0" lang="en-US" altLang="en-US" sz="50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graphicFrame>
              <p:nvGraphicFramePr>
                <p:cNvPr id="90" name="Object 12"/>
                <p:cNvGraphicFramePr>
                  <a:graphicFrameLocks noChangeAspect="1"/>
                </p:cNvGraphicFramePr>
                <p:nvPr/>
              </p:nvGraphicFramePr>
              <p:xfrm>
                <a:off x="2679700" y="6335534"/>
                <a:ext cx="838200" cy="233355"/>
              </p:xfrm>
              <a:graphic>
                <a:graphicData uri="http://schemas.openxmlformats.org/presentationml/2006/ole">
                  <mc:AlternateContent xmlns:mc="http://schemas.openxmlformats.org/markup-compatibility/2006">
                    <mc:Choice xmlns:v="urn:schemas-microsoft-com:vml" Requires="v">
                      <p:oleObj spid="_x0000_s12937" name="Equation" r:id="rId10" imgW="291847" imgH="114201" progId="Equation.3">
                        <p:embed/>
                      </p:oleObj>
                    </mc:Choice>
                    <mc:Fallback>
                      <p:oleObj name="Equation" r:id="rId10" imgW="291847" imgH="114201" progId="Equation.3">
                        <p:embed/>
                        <p:pic>
                          <p:nvPicPr>
                            <p:cNvPr id="8225" name="Object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79700" y="6335534"/>
                              <a:ext cx="838200" cy="23335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graphicFrame>
          <p:nvGraphicFramePr>
            <p:cNvPr id="97" name="Object 24"/>
            <p:cNvGraphicFramePr>
              <a:graphicFrameLocks noChangeAspect="1"/>
            </p:cNvGraphicFramePr>
            <p:nvPr>
              <p:extLst>
                <p:ext uri="{D42A27DB-BD31-4B8C-83A1-F6EECF244321}">
                  <p14:modId xmlns:p14="http://schemas.microsoft.com/office/powerpoint/2010/main" val="356544640"/>
                </p:ext>
              </p:extLst>
            </p:nvPr>
          </p:nvGraphicFramePr>
          <p:xfrm>
            <a:off x="3084513" y="3626989"/>
            <a:ext cx="420687" cy="117475"/>
          </p:xfrm>
          <a:graphic>
            <a:graphicData uri="http://schemas.openxmlformats.org/presentationml/2006/ole">
              <mc:AlternateContent xmlns:mc="http://schemas.openxmlformats.org/markup-compatibility/2006">
                <mc:Choice xmlns:v="urn:schemas-microsoft-com:vml" Requires="v">
                  <p:oleObj spid="_x0000_s12938" name="Equation" r:id="rId12" imgW="291847" imgH="114201" progId="Equation.3">
                    <p:embed/>
                  </p:oleObj>
                </mc:Choice>
                <mc:Fallback>
                  <p:oleObj name="Equation" r:id="rId12" imgW="291847" imgH="114201" progId="Equation.3">
                    <p:embed/>
                    <p:pic>
                      <p:nvPicPr>
                        <p:cNvPr id="8200" name="Object 2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84513" y="3626989"/>
                          <a:ext cx="420687" cy="11747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99" name="Group 30"/>
            <p:cNvGrpSpPr>
              <a:grpSpLocks/>
            </p:cNvGrpSpPr>
            <p:nvPr/>
          </p:nvGrpSpPr>
          <p:grpSpPr bwMode="auto">
            <a:xfrm>
              <a:off x="3568700" y="2702389"/>
              <a:ext cx="2984500" cy="2131174"/>
              <a:chOff x="850900" y="3599767"/>
              <a:chExt cx="3276600" cy="2679589"/>
            </a:xfrm>
          </p:grpSpPr>
          <p:sp>
            <p:nvSpPr>
              <p:cNvPr id="100" name="TextBox 55"/>
              <p:cNvSpPr txBox="1"/>
              <p:nvPr/>
            </p:nvSpPr>
            <p:spPr>
              <a:xfrm>
                <a:off x="850900" y="4315188"/>
                <a:ext cx="3276600" cy="1251165"/>
              </a:xfrm>
              <a:prstGeom prst="rect">
                <a:avLst/>
              </a:prstGeom>
              <a:noFill/>
              <a:ln w="28575">
                <a:solidFill>
                  <a:schemeClr val="accent1"/>
                </a:solidFill>
              </a:ln>
            </p:spPr>
            <p:txBody>
              <a:bodyP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1" i="1" u="none" strike="noStrike" kern="0" cap="none" spc="0" normalizeH="0" baseline="0" noProof="0" dirty="0" smtClean="0">
                  <a:ln>
                    <a:noFill/>
                  </a:ln>
                  <a:solidFill>
                    <a:srgbClr val="000000"/>
                  </a:solidFill>
                  <a:effectLst/>
                  <a:uLnTx/>
                  <a:uFillTx/>
                  <a:latin typeface="Times New Roman" charset="0"/>
                </a:endParaRPr>
              </a:p>
              <a:p>
                <a:pPr marL="0" marR="0" lvl="0" indent="0" algn="ctr" defTabSz="914400" eaLnBrk="1" fontAlgn="base" latinLnBrk="0" hangingPunct="1">
                  <a:lnSpc>
                    <a:spcPct val="100000"/>
                  </a:lnSpc>
                  <a:spcBef>
                    <a:spcPct val="0"/>
                  </a:spcBef>
                  <a:spcAft>
                    <a:spcPct val="0"/>
                  </a:spcAft>
                  <a:buClrTx/>
                  <a:buSzTx/>
                  <a:buFontTx/>
                  <a:buNone/>
                  <a:tabLst/>
                  <a:defRPr/>
                </a:pPr>
                <a:endParaRPr lang="en-US" b="1" i="1" kern="0" dirty="0">
                  <a:solidFill>
                    <a:srgbClr val="000000"/>
                  </a:solidFill>
                  <a:latin typeface="Times New Roman" charset="0"/>
                </a:endParaRP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1" i="1" u="none" strike="noStrike" kern="0" cap="none" spc="0" normalizeH="0" baseline="0" noProof="0" dirty="0">
                  <a:ln>
                    <a:noFill/>
                  </a:ln>
                  <a:solidFill>
                    <a:srgbClr val="000000"/>
                  </a:solidFill>
                  <a:effectLst/>
                  <a:uLnTx/>
                  <a:uFillTx/>
                  <a:latin typeface="Times New Roman" charset="0"/>
                </a:endParaRPr>
              </a:p>
            </p:txBody>
          </p:sp>
          <p:sp>
            <p:nvSpPr>
              <p:cNvPr id="101" name="Up Arrow 17"/>
              <p:cNvSpPr>
                <a:spLocks noChangeArrowheads="1"/>
              </p:cNvSpPr>
              <p:nvPr/>
            </p:nvSpPr>
            <p:spPr bwMode="auto">
              <a:xfrm>
                <a:off x="2374900" y="4009231"/>
                <a:ext cx="152400" cy="304800"/>
              </a:xfrm>
              <a:prstGeom prst="upArrow">
                <a:avLst>
                  <a:gd name="adj1" fmla="val 50000"/>
                  <a:gd name="adj2" fmla="val 50000"/>
                </a:avLst>
              </a:prstGeom>
              <a:solidFill>
                <a:srgbClr val="BBE0E3"/>
              </a:solidFill>
              <a:ln w="9525" algn="ctr">
                <a:solidFill>
                  <a:srgbClr val="000000"/>
                </a:solidFill>
                <a:round/>
                <a:headEnd/>
                <a:tailEnd/>
              </a:ln>
            </p:spPr>
            <p:txBody>
              <a:bodyPr/>
              <a:lstStyle>
                <a:lvl1pPr defTabSz="1042988">
                  <a:spcBef>
                    <a:spcPct val="20000"/>
                  </a:spcBef>
                  <a:buChar char="•"/>
                  <a:defRPr sz="2800">
                    <a:solidFill>
                      <a:schemeClr val="tx1"/>
                    </a:solidFill>
                    <a:latin typeface="Tahoma" panose="020B0604030504040204" pitchFamily="34" charset="0"/>
                  </a:defRPr>
                </a:lvl1pPr>
                <a:lvl2pPr marL="742950" indent="-285750" defTabSz="1042988">
                  <a:spcBef>
                    <a:spcPct val="20000"/>
                  </a:spcBef>
                  <a:buChar char="–"/>
                  <a:defRPr sz="2400">
                    <a:solidFill>
                      <a:schemeClr val="tx1"/>
                    </a:solidFill>
                    <a:latin typeface="Tahoma" panose="020B0604030504040204" pitchFamily="34" charset="0"/>
                  </a:defRPr>
                </a:lvl2pPr>
                <a:lvl3pPr marL="1143000" indent="-228600" defTabSz="1042988">
                  <a:spcBef>
                    <a:spcPct val="20000"/>
                  </a:spcBef>
                  <a:buChar char="•"/>
                  <a:defRPr sz="2000">
                    <a:solidFill>
                      <a:schemeClr val="tx1"/>
                    </a:solidFill>
                    <a:latin typeface="Tahoma" panose="020B0604030504040204" pitchFamily="34" charset="0"/>
                  </a:defRPr>
                </a:lvl3pPr>
                <a:lvl4pPr marL="1600200" indent="-228600" defTabSz="1042988">
                  <a:spcBef>
                    <a:spcPct val="20000"/>
                  </a:spcBef>
                  <a:buChar char="–"/>
                  <a:defRPr sz="2000">
                    <a:solidFill>
                      <a:schemeClr val="tx1"/>
                    </a:solidFill>
                    <a:latin typeface="Tahoma" panose="020B0604030504040204" pitchFamily="34" charset="0"/>
                  </a:defRPr>
                </a:lvl4pPr>
                <a:lvl5pPr marL="2057400" indent="-228600" defTabSz="1042988">
                  <a:spcBef>
                    <a:spcPct val="20000"/>
                  </a:spcBef>
                  <a:buChar char="»"/>
                  <a:defRPr sz="1600">
                    <a:solidFill>
                      <a:schemeClr val="tx1"/>
                    </a:solidFill>
                    <a:latin typeface="Tahoma" panose="020B0604030504040204" pitchFamily="34" charset="0"/>
                  </a:defRPr>
                </a:lvl5pPr>
                <a:lvl6pPr marL="25146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6pPr>
                <a:lvl7pPr marL="29718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7pPr>
                <a:lvl8pPr marL="34290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8pPr>
                <a:lvl9pPr marL="38862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9pPr>
              </a:lstStyle>
              <a:p>
                <a:pPr marL="0" marR="0" lvl="0" indent="0" defTabSz="1042988" eaLnBrk="1" fontAlgn="base" latinLnBrk="0" hangingPunct="1">
                  <a:lnSpc>
                    <a:spcPct val="100000"/>
                  </a:lnSpc>
                  <a:spcBef>
                    <a:spcPct val="0"/>
                  </a:spcBef>
                  <a:spcAft>
                    <a:spcPct val="0"/>
                  </a:spcAft>
                  <a:buClrTx/>
                  <a:buSzTx/>
                  <a:buFontTx/>
                  <a:buNone/>
                  <a:tabLst/>
                  <a:defRPr/>
                </a:pPr>
                <a:endParaRPr kumimoji="0" lang="en-US" altLang="en-US" sz="50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graphicFrame>
            <p:nvGraphicFramePr>
              <p:cNvPr id="102" name="Object 55"/>
              <p:cNvGraphicFramePr>
                <a:graphicFrameLocks noChangeAspect="1"/>
              </p:cNvGraphicFramePr>
              <p:nvPr>
                <p:extLst>
                  <p:ext uri="{D42A27DB-BD31-4B8C-83A1-F6EECF244321}">
                    <p14:modId xmlns:p14="http://schemas.microsoft.com/office/powerpoint/2010/main" val="1668256970"/>
                  </p:ext>
                </p:extLst>
              </p:nvPr>
            </p:nvGraphicFramePr>
            <p:xfrm>
              <a:off x="1802443" y="3599767"/>
              <a:ext cx="1191002" cy="454708"/>
            </p:xfrm>
            <a:graphic>
              <a:graphicData uri="http://schemas.openxmlformats.org/presentationml/2006/ole">
                <mc:AlternateContent xmlns:mc="http://schemas.openxmlformats.org/markup-compatibility/2006">
                  <mc:Choice xmlns:v="urn:schemas-microsoft-com:vml" Requires="v">
                    <p:oleObj spid="_x0000_s12939" name="Equation" r:id="rId13" imgW="533169" imgH="203112" progId="Equation.3">
                      <p:embed/>
                    </p:oleObj>
                  </mc:Choice>
                  <mc:Fallback>
                    <p:oleObj name="Equation" r:id="rId13" imgW="533169" imgH="203112" progId="Equation.3">
                      <p:embed/>
                      <p:pic>
                        <p:nvPicPr>
                          <p:cNvPr id="8206" name="Object 5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802443" y="3599767"/>
                            <a:ext cx="1191002" cy="454708"/>
                          </a:xfrm>
                          <a:prstGeom prst="rect">
                            <a:avLst/>
                          </a:prstGeom>
                          <a:noFill/>
                          <a:ln>
                            <a:noFill/>
                          </a:ln>
                          <a:effectLst/>
                        </p:spPr>
                      </p:pic>
                    </p:oleObj>
                  </mc:Fallback>
                </mc:AlternateContent>
              </a:graphicData>
            </a:graphic>
          </p:graphicFrame>
          <p:grpSp>
            <p:nvGrpSpPr>
              <p:cNvPr id="103" name="Group 29"/>
              <p:cNvGrpSpPr>
                <a:grpSpLocks/>
              </p:cNvGrpSpPr>
              <p:nvPr/>
            </p:nvGrpSpPr>
            <p:grpSpPr bwMode="auto">
              <a:xfrm>
                <a:off x="911225" y="5562599"/>
                <a:ext cx="3048000" cy="716757"/>
                <a:chOff x="1155700" y="6187889"/>
                <a:chExt cx="3048000" cy="716757"/>
              </a:xfrm>
            </p:grpSpPr>
            <p:grpSp>
              <p:nvGrpSpPr>
                <p:cNvPr id="104" name="Group 15"/>
                <p:cNvGrpSpPr>
                  <a:grpSpLocks/>
                </p:cNvGrpSpPr>
                <p:nvPr/>
              </p:nvGrpSpPr>
              <p:grpSpPr bwMode="auto">
                <a:xfrm>
                  <a:off x="1155700" y="6187889"/>
                  <a:ext cx="395288" cy="715963"/>
                  <a:chOff x="4037012" y="5838031"/>
                  <a:chExt cx="395288" cy="715963"/>
                </a:xfrm>
              </p:grpSpPr>
              <p:sp>
                <p:nvSpPr>
                  <p:cNvPr id="112" name="Up Arrow 27"/>
                  <p:cNvSpPr>
                    <a:spLocks noChangeArrowheads="1"/>
                  </p:cNvSpPr>
                  <p:nvPr/>
                </p:nvSpPr>
                <p:spPr bwMode="auto">
                  <a:xfrm>
                    <a:off x="4127500" y="5838031"/>
                    <a:ext cx="152400" cy="304800"/>
                  </a:xfrm>
                  <a:prstGeom prst="upArrow">
                    <a:avLst>
                      <a:gd name="adj1" fmla="val 50000"/>
                      <a:gd name="adj2" fmla="val 50000"/>
                    </a:avLst>
                  </a:prstGeom>
                  <a:solidFill>
                    <a:srgbClr val="BBE0E3"/>
                  </a:solidFill>
                  <a:ln w="9525" algn="ctr">
                    <a:solidFill>
                      <a:srgbClr val="000000"/>
                    </a:solidFill>
                    <a:round/>
                    <a:headEnd/>
                    <a:tailEnd/>
                  </a:ln>
                </p:spPr>
                <p:txBody>
                  <a:bodyPr/>
                  <a:lstStyle>
                    <a:lvl1pPr defTabSz="1042988">
                      <a:spcBef>
                        <a:spcPct val="20000"/>
                      </a:spcBef>
                      <a:buChar char="•"/>
                      <a:defRPr sz="2800">
                        <a:solidFill>
                          <a:schemeClr val="tx1"/>
                        </a:solidFill>
                        <a:latin typeface="Tahoma" panose="020B0604030504040204" pitchFamily="34" charset="0"/>
                      </a:defRPr>
                    </a:lvl1pPr>
                    <a:lvl2pPr marL="742950" indent="-285750" defTabSz="1042988">
                      <a:spcBef>
                        <a:spcPct val="20000"/>
                      </a:spcBef>
                      <a:buChar char="–"/>
                      <a:defRPr sz="2400">
                        <a:solidFill>
                          <a:schemeClr val="tx1"/>
                        </a:solidFill>
                        <a:latin typeface="Tahoma" panose="020B0604030504040204" pitchFamily="34" charset="0"/>
                      </a:defRPr>
                    </a:lvl2pPr>
                    <a:lvl3pPr marL="1143000" indent="-228600" defTabSz="1042988">
                      <a:spcBef>
                        <a:spcPct val="20000"/>
                      </a:spcBef>
                      <a:buChar char="•"/>
                      <a:defRPr sz="2000">
                        <a:solidFill>
                          <a:schemeClr val="tx1"/>
                        </a:solidFill>
                        <a:latin typeface="Tahoma" panose="020B0604030504040204" pitchFamily="34" charset="0"/>
                      </a:defRPr>
                    </a:lvl3pPr>
                    <a:lvl4pPr marL="1600200" indent="-228600" defTabSz="1042988">
                      <a:spcBef>
                        <a:spcPct val="20000"/>
                      </a:spcBef>
                      <a:buChar char="–"/>
                      <a:defRPr sz="2000">
                        <a:solidFill>
                          <a:schemeClr val="tx1"/>
                        </a:solidFill>
                        <a:latin typeface="Tahoma" panose="020B0604030504040204" pitchFamily="34" charset="0"/>
                      </a:defRPr>
                    </a:lvl4pPr>
                    <a:lvl5pPr marL="2057400" indent="-228600" defTabSz="1042988">
                      <a:spcBef>
                        <a:spcPct val="20000"/>
                      </a:spcBef>
                      <a:buChar char="»"/>
                      <a:defRPr sz="1600">
                        <a:solidFill>
                          <a:schemeClr val="tx1"/>
                        </a:solidFill>
                        <a:latin typeface="Tahoma" panose="020B0604030504040204" pitchFamily="34" charset="0"/>
                      </a:defRPr>
                    </a:lvl5pPr>
                    <a:lvl6pPr marL="25146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6pPr>
                    <a:lvl7pPr marL="29718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7pPr>
                    <a:lvl8pPr marL="34290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8pPr>
                    <a:lvl9pPr marL="38862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9pPr>
                  </a:lstStyle>
                  <a:p>
                    <a:pPr marL="0" marR="0" lvl="0" indent="0" defTabSz="1042988" eaLnBrk="1" fontAlgn="base" latinLnBrk="0" hangingPunct="1">
                      <a:lnSpc>
                        <a:spcPct val="100000"/>
                      </a:lnSpc>
                      <a:spcBef>
                        <a:spcPct val="0"/>
                      </a:spcBef>
                      <a:spcAft>
                        <a:spcPct val="0"/>
                      </a:spcAft>
                      <a:buClrTx/>
                      <a:buSzTx/>
                      <a:buFontTx/>
                      <a:buNone/>
                      <a:tabLst/>
                      <a:defRPr/>
                    </a:pPr>
                    <a:endParaRPr kumimoji="0" lang="en-US" altLang="en-US" sz="50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graphicFrame>
                <p:nvGraphicFramePr>
                  <p:cNvPr id="113" name="Object 56"/>
                  <p:cNvGraphicFramePr>
                    <a:graphicFrameLocks noChangeAspect="1"/>
                  </p:cNvGraphicFramePr>
                  <p:nvPr/>
                </p:nvGraphicFramePr>
                <p:xfrm>
                  <a:off x="4037012" y="6066631"/>
                  <a:ext cx="395288" cy="487363"/>
                </p:xfrm>
                <a:graphic>
                  <a:graphicData uri="http://schemas.openxmlformats.org/presentationml/2006/ole">
                    <mc:AlternateContent xmlns:mc="http://schemas.openxmlformats.org/markup-compatibility/2006">
                      <mc:Choice xmlns:v="urn:schemas-microsoft-com:vml" Requires="v">
                        <p:oleObj spid="_x0000_s12940" name="Equation" r:id="rId15" imgW="164957" imgH="203024" progId="Equation.3">
                          <p:embed/>
                        </p:oleObj>
                      </mc:Choice>
                      <mc:Fallback>
                        <p:oleObj name="Equation" r:id="rId15" imgW="164957" imgH="203024" progId="Equation.3">
                          <p:embed/>
                          <p:pic>
                            <p:nvPicPr>
                              <p:cNvPr id="8217" name="Object 5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37012" y="6066631"/>
                                <a:ext cx="395288" cy="487363"/>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05" name="Group 16"/>
                <p:cNvGrpSpPr>
                  <a:grpSpLocks/>
                </p:cNvGrpSpPr>
                <p:nvPr/>
              </p:nvGrpSpPr>
              <p:grpSpPr bwMode="auto">
                <a:xfrm>
                  <a:off x="1825625" y="6187889"/>
                  <a:ext cx="427038" cy="716757"/>
                  <a:chOff x="4021137" y="5838031"/>
                  <a:chExt cx="427038" cy="716757"/>
                </a:xfrm>
              </p:grpSpPr>
              <p:sp>
                <p:nvSpPr>
                  <p:cNvPr id="110" name="Up Arrow 25"/>
                  <p:cNvSpPr>
                    <a:spLocks noChangeArrowheads="1"/>
                  </p:cNvSpPr>
                  <p:nvPr/>
                </p:nvSpPr>
                <p:spPr bwMode="auto">
                  <a:xfrm>
                    <a:off x="4127500" y="5838031"/>
                    <a:ext cx="152400" cy="304800"/>
                  </a:xfrm>
                  <a:prstGeom prst="upArrow">
                    <a:avLst>
                      <a:gd name="adj1" fmla="val 50000"/>
                      <a:gd name="adj2" fmla="val 50000"/>
                    </a:avLst>
                  </a:prstGeom>
                  <a:solidFill>
                    <a:srgbClr val="BBE0E3"/>
                  </a:solidFill>
                  <a:ln w="9525" algn="ctr">
                    <a:solidFill>
                      <a:srgbClr val="000000"/>
                    </a:solidFill>
                    <a:round/>
                    <a:headEnd/>
                    <a:tailEnd/>
                  </a:ln>
                </p:spPr>
                <p:txBody>
                  <a:bodyPr/>
                  <a:lstStyle>
                    <a:lvl1pPr defTabSz="1042988">
                      <a:spcBef>
                        <a:spcPct val="20000"/>
                      </a:spcBef>
                      <a:buChar char="•"/>
                      <a:defRPr sz="2800">
                        <a:solidFill>
                          <a:schemeClr val="tx1"/>
                        </a:solidFill>
                        <a:latin typeface="Tahoma" panose="020B0604030504040204" pitchFamily="34" charset="0"/>
                      </a:defRPr>
                    </a:lvl1pPr>
                    <a:lvl2pPr marL="742950" indent="-285750" defTabSz="1042988">
                      <a:spcBef>
                        <a:spcPct val="20000"/>
                      </a:spcBef>
                      <a:buChar char="–"/>
                      <a:defRPr sz="2400">
                        <a:solidFill>
                          <a:schemeClr val="tx1"/>
                        </a:solidFill>
                        <a:latin typeface="Tahoma" panose="020B0604030504040204" pitchFamily="34" charset="0"/>
                      </a:defRPr>
                    </a:lvl2pPr>
                    <a:lvl3pPr marL="1143000" indent="-228600" defTabSz="1042988">
                      <a:spcBef>
                        <a:spcPct val="20000"/>
                      </a:spcBef>
                      <a:buChar char="•"/>
                      <a:defRPr sz="2000">
                        <a:solidFill>
                          <a:schemeClr val="tx1"/>
                        </a:solidFill>
                        <a:latin typeface="Tahoma" panose="020B0604030504040204" pitchFamily="34" charset="0"/>
                      </a:defRPr>
                    </a:lvl3pPr>
                    <a:lvl4pPr marL="1600200" indent="-228600" defTabSz="1042988">
                      <a:spcBef>
                        <a:spcPct val="20000"/>
                      </a:spcBef>
                      <a:buChar char="–"/>
                      <a:defRPr sz="2000">
                        <a:solidFill>
                          <a:schemeClr val="tx1"/>
                        </a:solidFill>
                        <a:latin typeface="Tahoma" panose="020B0604030504040204" pitchFamily="34" charset="0"/>
                      </a:defRPr>
                    </a:lvl4pPr>
                    <a:lvl5pPr marL="2057400" indent="-228600" defTabSz="1042988">
                      <a:spcBef>
                        <a:spcPct val="20000"/>
                      </a:spcBef>
                      <a:buChar char="»"/>
                      <a:defRPr sz="1600">
                        <a:solidFill>
                          <a:schemeClr val="tx1"/>
                        </a:solidFill>
                        <a:latin typeface="Tahoma" panose="020B0604030504040204" pitchFamily="34" charset="0"/>
                      </a:defRPr>
                    </a:lvl5pPr>
                    <a:lvl6pPr marL="25146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6pPr>
                    <a:lvl7pPr marL="29718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7pPr>
                    <a:lvl8pPr marL="34290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8pPr>
                    <a:lvl9pPr marL="38862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9pPr>
                  </a:lstStyle>
                  <a:p>
                    <a:pPr marL="0" marR="0" lvl="0" indent="0" defTabSz="1042988" eaLnBrk="1" fontAlgn="base" latinLnBrk="0" hangingPunct="1">
                      <a:lnSpc>
                        <a:spcPct val="100000"/>
                      </a:lnSpc>
                      <a:spcBef>
                        <a:spcPct val="0"/>
                      </a:spcBef>
                      <a:spcAft>
                        <a:spcPct val="0"/>
                      </a:spcAft>
                      <a:buClrTx/>
                      <a:buSzTx/>
                      <a:buFontTx/>
                      <a:buNone/>
                      <a:tabLst/>
                      <a:defRPr/>
                    </a:pPr>
                    <a:endParaRPr kumimoji="0" lang="en-US" altLang="en-US" sz="50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graphicFrame>
                <p:nvGraphicFramePr>
                  <p:cNvPr id="111" name="Object 57"/>
                  <p:cNvGraphicFramePr>
                    <a:graphicFrameLocks noChangeAspect="1"/>
                  </p:cNvGraphicFramePr>
                  <p:nvPr/>
                </p:nvGraphicFramePr>
                <p:xfrm>
                  <a:off x="4021137" y="6065838"/>
                  <a:ext cx="427038" cy="488950"/>
                </p:xfrm>
                <a:graphic>
                  <a:graphicData uri="http://schemas.openxmlformats.org/presentationml/2006/ole">
                    <mc:AlternateContent xmlns:mc="http://schemas.openxmlformats.org/markup-compatibility/2006">
                      <mc:Choice xmlns:v="urn:schemas-microsoft-com:vml" Requires="v">
                        <p:oleObj spid="_x0000_s12941" name="Equation" r:id="rId16" imgW="177569" imgH="202936" progId="Equation.3">
                          <p:embed/>
                        </p:oleObj>
                      </mc:Choice>
                      <mc:Fallback>
                        <p:oleObj name="Equation" r:id="rId16" imgW="177569" imgH="202936" progId="Equation.3">
                          <p:embed/>
                          <p:pic>
                            <p:nvPicPr>
                              <p:cNvPr id="8215" name="Object 5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21137" y="6065838"/>
                                <a:ext cx="427038" cy="48895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108" name="Up Arrow 23"/>
                <p:cNvSpPr>
                  <a:spLocks noChangeArrowheads="1"/>
                </p:cNvSpPr>
                <p:nvPr/>
              </p:nvSpPr>
              <p:spPr bwMode="auto">
                <a:xfrm>
                  <a:off x="4051300" y="6187889"/>
                  <a:ext cx="152400" cy="304800"/>
                </a:xfrm>
                <a:prstGeom prst="upArrow">
                  <a:avLst>
                    <a:gd name="adj1" fmla="val 50000"/>
                    <a:gd name="adj2" fmla="val 50000"/>
                  </a:avLst>
                </a:prstGeom>
                <a:solidFill>
                  <a:srgbClr val="BBE0E3"/>
                </a:solidFill>
                <a:ln w="9525" algn="ctr">
                  <a:solidFill>
                    <a:srgbClr val="000000"/>
                  </a:solidFill>
                  <a:round/>
                  <a:headEnd/>
                  <a:tailEnd/>
                </a:ln>
              </p:spPr>
              <p:txBody>
                <a:bodyPr/>
                <a:lstStyle>
                  <a:lvl1pPr defTabSz="1042988">
                    <a:spcBef>
                      <a:spcPct val="20000"/>
                    </a:spcBef>
                    <a:buChar char="•"/>
                    <a:defRPr sz="2800">
                      <a:solidFill>
                        <a:schemeClr val="tx1"/>
                      </a:solidFill>
                      <a:latin typeface="Tahoma" panose="020B0604030504040204" pitchFamily="34" charset="0"/>
                    </a:defRPr>
                  </a:lvl1pPr>
                  <a:lvl2pPr marL="742950" indent="-285750" defTabSz="1042988">
                    <a:spcBef>
                      <a:spcPct val="20000"/>
                    </a:spcBef>
                    <a:buChar char="–"/>
                    <a:defRPr sz="2400">
                      <a:solidFill>
                        <a:schemeClr val="tx1"/>
                      </a:solidFill>
                      <a:latin typeface="Tahoma" panose="020B0604030504040204" pitchFamily="34" charset="0"/>
                    </a:defRPr>
                  </a:lvl2pPr>
                  <a:lvl3pPr marL="1143000" indent="-228600" defTabSz="1042988">
                    <a:spcBef>
                      <a:spcPct val="20000"/>
                    </a:spcBef>
                    <a:buChar char="•"/>
                    <a:defRPr sz="2000">
                      <a:solidFill>
                        <a:schemeClr val="tx1"/>
                      </a:solidFill>
                      <a:latin typeface="Tahoma" panose="020B0604030504040204" pitchFamily="34" charset="0"/>
                    </a:defRPr>
                  </a:lvl3pPr>
                  <a:lvl4pPr marL="1600200" indent="-228600" defTabSz="1042988">
                    <a:spcBef>
                      <a:spcPct val="20000"/>
                    </a:spcBef>
                    <a:buChar char="–"/>
                    <a:defRPr sz="2000">
                      <a:solidFill>
                        <a:schemeClr val="tx1"/>
                      </a:solidFill>
                      <a:latin typeface="Tahoma" panose="020B0604030504040204" pitchFamily="34" charset="0"/>
                    </a:defRPr>
                  </a:lvl4pPr>
                  <a:lvl5pPr marL="2057400" indent="-228600" defTabSz="1042988">
                    <a:spcBef>
                      <a:spcPct val="20000"/>
                    </a:spcBef>
                    <a:buChar char="»"/>
                    <a:defRPr sz="1600">
                      <a:solidFill>
                        <a:schemeClr val="tx1"/>
                      </a:solidFill>
                      <a:latin typeface="Tahoma" panose="020B0604030504040204" pitchFamily="34" charset="0"/>
                    </a:defRPr>
                  </a:lvl5pPr>
                  <a:lvl6pPr marL="25146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6pPr>
                  <a:lvl7pPr marL="29718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7pPr>
                  <a:lvl8pPr marL="34290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8pPr>
                  <a:lvl9pPr marL="38862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9pPr>
                </a:lstStyle>
                <a:p>
                  <a:pPr marL="0" marR="0" lvl="0" indent="0" defTabSz="1042988" eaLnBrk="1" fontAlgn="base" latinLnBrk="0" hangingPunct="1">
                    <a:lnSpc>
                      <a:spcPct val="100000"/>
                    </a:lnSpc>
                    <a:spcBef>
                      <a:spcPct val="0"/>
                    </a:spcBef>
                    <a:spcAft>
                      <a:spcPct val="0"/>
                    </a:spcAft>
                    <a:buClrTx/>
                    <a:buSzTx/>
                    <a:buFontTx/>
                    <a:buNone/>
                    <a:tabLst/>
                    <a:defRPr/>
                  </a:pPr>
                  <a:endParaRPr kumimoji="0" lang="en-US" altLang="en-US" sz="50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graphicFrame>
              <p:nvGraphicFramePr>
                <p:cNvPr id="107" name="Object 59"/>
                <p:cNvGraphicFramePr>
                  <a:graphicFrameLocks noChangeAspect="1"/>
                </p:cNvGraphicFramePr>
                <p:nvPr/>
              </p:nvGraphicFramePr>
              <p:xfrm>
                <a:off x="2679700" y="6335534"/>
                <a:ext cx="838200" cy="233355"/>
              </p:xfrm>
              <a:graphic>
                <a:graphicData uri="http://schemas.openxmlformats.org/presentationml/2006/ole">
                  <mc:AlternateContent xmlns:mc="http://schemas.openxmlformats.org/markup-compatibility/2006">
                    <mc:Choice xmlns:v="urn:schemas-microsoft-com:vml" Requires="v">
                      <p:oleObj spid="_x0000_s12942" name="Equation" r:id="rId17" imgW="291847" imgH="114201" progId="Equation.3">
                        <p:embed/>
                      </p:oleObj>
                    </mc:Choice>
                    <mc:Fallback>
                      <p:oleObj name="Equation" r:id="rId17" imgW="291847" imgH="114201" progId="Equation.3">
                        <p:embed/>
                        <p:pic>
                          <p:nvPicPr>
                            <p:cNvPr id="8211" name="Object 5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79700" y="6335534"/>
                              <a:ext cx="838200" cy="23335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grpSp>
      <mc:AlternateContent xmlns:mc="http://schemas.openxmlformats.org/markup-compatibility/2006" xmlns:a14="http://schemas.microsoft.com/office/drawing/2010/main">
        <mc:Choice Requires="a14">
          <p:sp>
            <p:nvSpPr>
              <p:cNvPr id="115" name="文本框 114"/>
              <p:cNvSpPr txBox="1"/>
              <p:nvPr/>
            </p:nvSpPr>
            <p:spPr>
              <a:xfrm>
                <a:off x="1932622" y="1853721"/>
                <a:ext cx="527586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𝑃</m:t>
                      </m:r>
                      <m:d>
                        <m:dPr>
                          <m:ctrlPr>
                            <a:rPr lang="en-US" sz="2400" b="0" i="1" smtClean="0">
                              <a:latin typeface="Cambria Math" panose="02040503050406030204" pitchFamily="18" charset="0"/>
                            </a:rPr>
                          </m:ctrlPr>
                        </m:dPr>
                        <m:e>
                          <m:r>
                            <a:rPr lang="en-US" altLang="zh-CN" sz="2400" b="1" i="1" smtClean="0">
                              <a:latin typeface="Cambria Math" panose="02040503050406030204" pitchFamily="18" charset="0"/>
                            </a:rPr>
                            <m:t>𝒄</m:t>
                          </m:r>
                        </m:e>
                        <m:e>
                          <m:r>
                            <a:rPr lang="en-US" sz="2400" b="1" i="1" smtClean="0">
                              <a:latin typeface="Cambria Math" panose="02040503050406030204" pitchFamily="18" charset="0"/>
                            </a:rPr>
                            <m:t>𝒙</m:t>
                          </m:r>
                        </m:e>
                      </m:d>
                      <m:r>
                        <a:rPr lang="en-US" sz="2400" b="0" i="1" smtClean="0">
                          <a:latin typeface="Cambria Math" panose="02040503050406030204" pitchFamily="18" charset="0"/>
                        </a:rPr>
                        <m:t>       </m:t>
                      </m:r>
                      <m:r>
                        <a:rPr lang="en-US" sz="2400" b="1" i="1" smtClean="0">
                          <a:latin typeface="Cambria Math" panose="02040503050406030204" pitchFamily="18" charset="0"/>
                          <a:ea typeface="Cambria Math" panose="02040503050406030204" pitchFamily="18" charset="0"/>
                        </a:rPr>
                        <m:t>𝒄</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𝑐</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𝑐</m:t>
                          </m:r>
                        </m:e>
                        <m:sub>
                          <m:r>
                            <a:rPr lang="en-US" sz="2400" b="0" i="1" smtClean="0">
                              <a:latin typeface="Cambria Math" panose="02040503050406030204" pitchFamily="18" charset="0"/>
                            </a:rPr>
                            <m:t>𝐿</m:t>
                          </m:r>
                        </m:sub>
                      </m:sSub>
                      <m:r>
                        <a:rPr lang="en-US" sz="2400" b="0" i="1" smtClean="0">
                          <a:latin typeface="Cambria Math" panose="02040503050406030204" pitchFamily="18" charset="0"/>
                        </a:rPr>
                        <m:t>, </m:t>
                      </m:r>
                      <m:r>
                        <a:rPr lang="en-US" sz="2400" b="1" i="1" smtClean="0">
                          <a:latin typeface="Cambria Math" panose="02040503050406030204" pitchFamily="18" charset="0"/>
                        </a:rPr>
                        <m:t>𝒙</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𝑛</m:t>
                          </m:r>
                        </m:sub>
                      </m:sSub>
                      <m:r>
                        <a:rPr lang="en-US" sz="2400" b="0" i="1" smtClean="0">
                          <a:latin typeface="Cambria Math" panose="02040503050406030204" pitchFamily="18" charset="0"/>
                        </a:rPr>
                        <m:t>)</m:t>
                      </m:r>
                    </m:oMath>
                  </m:oMathPara>
                </a14:m>
                <a:endParaRPr lang="en-US" dirty="0"/>
              </a:p>
            </p:txBody>
          </p:sp>
        </mc:Choice>
        <mc:Fallback xmlns="">
          <p:sp>
            <p:nvSpPr>
              <p:cNvPr id="115" name="文本框 114"/>
              <p:cNvSpPr txBox="1">
                <a:spLocks noRot="1" noChangeAspect="1" noMove="1" noResize="1" noEditPoints="1" noAdjustHandles="1" noChangeArrowheads="1" noChangeShapeType="1" noTextEdit="1"/>
              </p:cNvSpPr>
              <p:nvPr/>
            </p:nvSpPr>
            <p:spPr>
              <a:xfrm>
                <a:off x="1932622" y="1853721"/>
                <a:ext cx="5275868" cy="369332"/>
              </a:xfrm>
              <a:prstGeom prst="rect">
                <a:avLst/>
              </a:prstGeom>
              <a:blipFill>
                <a:blip r:embed="rId23"/>
                <a:stretch>
                  <a:fillRect r="-231" b="-344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矩形 8"/>
              <p:cNvSpPr/>
              <p:nvPr/>
            </p:nvSpPr>
            <p:spPr>
              <a:xfrm>
                <a:off x="-887863" y="3313947"/>
                <a:ext cx="4572000" cy="923330"/>
              </a:xfrm>
              <a:prstGeom prst="rect">
                <a:avLst/>
              </a:prstGeom>
            </p:spPr>
            <p:txBody>
              <a:bodyPr>
                <a:spAutoFit/>
              </a:bodyPr>
              <a:lstStyle/>
              <a:p>
                <a:pPr lvl="0" algn="ctr" fontAlgn="base">
                  <a:spcBef>
                    <a:spcPct val="0"/>
                  </a:spcBef>
                  <a:spcAft>
                    <a:spcPct val="0"/>
                  </a:spcAft>
                  <a:defRPr/>
                </a:pPr>
                <a:r>
                  <a:rPr lang="en-GB" altLang="zh-CN" b="1" kern="0" dirty="0">
                    <a:solidFill>
                      <a:srgbClr val="000000"/>
                    </a:solidFill>
                    <a:latin typeface="Arial" panose="020B0604020202020204" pitchFamily="34" charset="0"/>
                    <a:cs typeface="Arial" panose="020B0604020202020204" pitchFamily="34" charset="0"/>
                  </a:rPr>
                  <a:t>Generative</a:t>
                </a:r>
              </a:p>
              <a:p>
                <a:pPr lvl="0" algn="ctr" fontAlgn="base">
                  <a:spcBef>
                    <a:spcPct val="0"/>
                  </a:spcBef>
                  <a:spcAft>
                    <a:spcPct val="0"/>
                  </a:spcAft>
                  <a:defRPr/>
                </a:pPr>
                <a:r>
                  <a:rPr lang="en-GB" altLang="zh-CN" b="1" kern="0" dirty="0">
                    <a:solidFill>
                      <a:srgbClr val="000000"/>
                    </a:solidFill>
                    <a:latin typeface="Arial" panose="020B0604020202020204" pitchFamily="34" charset="0"/>
                    <a:cs typeface="Arial" panose="020B0604020202020204" pitchFamily="34" charset="0"/>
                  </a:rPr>
                  <a:t>Probabilistic Model</a:t>
                </a:r>
              </a:p>
              <a:p>
                <a:pPr lvl="0" algn="ctr" fontAlgn="base">
                  <a:spcBef>
                    <a:spcPct val="0"/>
                  </a:spcBef>
                  <a:spcAft>
                    <a:spcPct val="0"/>
                  </a:spcAft>
                  <a:defRPr/>
                </a:pPr>
                <a:r>
                  <a:rPr lang="en-GB" altLang="zh-CN" b="1" kern="0" dirty="0">
                    <a:solidFill>
                      <a:srgbClr val="000000"/>
                    </a:solidFill>
                    <a:latin typeface="Arial" panose="020B0604020202020204" pitchFamily="34" charset="0"/>
                    <a:cs typeface="Arial" panose="020B0604020202020204" pitchFamily="34" charset="0"/>
                  </a:rPr>
                  <a:t>for Class </a:t>
                </a:r>
                <a14:m>
                  <m:oMath xmlns:m="http://schemas.openxmlformats.org/officeDocument/2006/math">
                    <m:r>
                      <a:rPr lang="en-GB" altLang="zh-CN" b="1" i="1" kern="0" dirty="0" smtClean="0">
                        <a:solidFill>
                          <a:srgbClr val="000000"/>
                        </a:solidFill>
                        <a:latin typeface="Cambria Math" panose="02040503050406030204" pitchFamily="18" charset="0"/>
                        <a:cs typeface="Arial" panose="020B0604020202020204" pitchFamily="34" charset="0"/>
                      </a:rPr>
                      <m:t>𝟏</m:t>
                    </m:r>
                  </m:oMath>
                </a14:m>
                <a:endParaRPr lang="en-US" altLang="zh-CN" b="1" i="1" kern="0" dirty="0">
                  <a:solidFill>
                    <a:srgbClr val="000000"/>
                  </a:solidFill>
                  <a:latin typeface="Arial" panose="020B0604020202020204" pitchFamily="34" charset="0"/>
                  <a:cs typeface="Arial" panose="020B0604020202020204" pitchFamily="34" charset="0"/>
                </a:endParaRPr>
              </a:p>
            </p:txBody>
          </p:sp>
        </mc:Choice>
        <mc:Fallback xmlns="">
          <p:sp>
            <p:nvSpPr>
              <p:cNvPr id="9" name="矩形 8"/>
              <p:cNvSpPr>
                <a:spLocks noRot="1" noChangeAspect="1" noMove="1" noResize="1" noEditPoints="1" noAdjustHandles="1" noChangeArrowheads="1" noChangeShapeType="1" noTextEdit="1"/>
              </p:cNvSpPr>
              <p:nvPr/>
            </p:nvSpPr>
            <p:spPr>
              <a:xfrm>
                <a:off x="-887863" y="3313947"/>
                <a:ext cx="4572000" cy="923330"/>
              </a:xfrm>
              <a:prstGeom prst="rect">
                <a:avLst/>
              </a:prstGeom>
              <a:blipFill>
                <a:blip r:embed="rId24"/>
                <a:stretch>
                  <a:fillRect t="-3974" b="-993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矩形 9"/>
              <p:cNvSpPr/>
              <p:nvPr/>
            </p:nvSpPr>
            <p:spPr>
              <a:xfrm>
                <a:off x="2857113" y="3282864"/>
                <a:ext cx="3210704" cy="923330"/>
              </a:xfrm>
              <a:prstGeom prst="rect">
                <a:avLst/>
              </a:prstGeom>
            </p:spPr>
            <p:txBody>
              <a:bodyPr wrap="square">
                <a:spAutoFit/>
              </a:bodyPr>
              <a:lstStyle/>
              <a:p>
                <a:pPr lvl="0" algn="ctr" fontAlgn="base">
                  <a:spcBef>
                    <a:spcPct val="0"/>
                  </a:spcBef>
                  <a:spcAft>
                    <a:spcPct val="0"/>
                  </a:spcAft>
                  <a:defRPr/>
                </a:pPr>
                <a:r>
                  <a:rPr lang="en-GB" altLang="zh-CN" b="1" kern="0" dirty="0">
                    <a:solidFill>
                      <a:srgbClr val="000000"/>
                    </a:solidFill>
                    <a:latin typeface="Arial" panose="020B0604020202020204" pitchFamily="34" charset="0"/>
                    <a:cs typeface="Arial" panose="020B0604020202020204" pitchFamily="34" charset="0"/>
                  </a:rPr>
                  <a:t>Generative</a:t>
                </a:r>
              </a:p>
              <a:p>
                <a:pPr lvl="0" algn="ctr" fontAlgn="base">
                  <a:spcBef>
                    <a:spcPct val="0"/>
                  </a:spcBef>
                  <a:spcAft>
                    <a:spcPct val="0"/>
                  </a:spcAft>
                  <a:defRPr/>
                </a:pPr>
                <a:r>
                  <a:rPr lang="en-GB" altLang="zh-CN" b="1" kern="0" dirty="0">
                    <a:solidFill>
                      <a:srgbClr val="000000"/>
                    </a:solidFill>
                    <a:latin typeface="Arial" panose="020B0604020202020204" pitchFamily="34" charset="0"/>
                    <a:cs typeface="Arial" panose="020B0604020202020204" pitchFamily="34" charset="0"/>
                  </a:rPr>
                  <a:t>Probabilistic Model</a:t>
                </a:r>
              </a:p>
              <a:p>
                <a:pPr lvl="0" algn="ctr" fontAlgn="base">
                  <a:spcBef>
                    <a:spcPct val="0"/>
                  </a:spcBef>
                  <a:spcAft>
                    <a:spcPct val="0"/>
                  </a:spcAft>
                  <a:defRPr/>
                </a:pPr>
                <a:r>
                  <a:rPr lang="en-GB" altLang="zh-CN" b="1" kern="0" dirty="0">
                    <a:solidFill>
                      <a:srgbClr val="000000"/>
                    </a:solidFill>
                    <a:latin typeface="Arial" panose="020B0604020202020204" pitchFamily="34" charset="0"/>
                    <a:cs typeface="Arial" panose="020B0604020202020204" pitchFamily="34" charset="0"/>
                  </a:rPr>
                  <a:t>for Class </a:t>
                </a:r>
                <a14:m>
                  <m:oMath xmlns:m="http://schemas.openxmlformats.org/officeDocument/2006/math">
                    <m:r>
                      <a:rPr lang="en-GB" altLang="zh-CN" b="1" i="1" kern="0" dirty="0" smtClean="0">
                        <a:solidFill>
                          <a:srgbClr val="000000"/>
                        </a:solidFill>
                        <a:latin typeface="Cambria Math" panose="02040503050406030204" pitchFamily="18" charset="0"/>
                        <a:cs typeface="Arial" panose="020B0604020202020204" pitchFamily="34" charset="0"/>
                      </a:rPr>
                      <m:t>𝑳</m:t>
                    </m:r>
                  </m:oMath>
                </a14:m>
                <a:endParaRPr lang="en-US" altLang="zh-CN" b="1" i="1" kern="0" dirty="0">
                  <a:solidFill>
                    <a:srgbClr val="000000"/>
                  </a:solidFill>
                  <a:latin typeface="Arial" panose="020B0604020202020204" pitchFamily="34" charset="0"/>
                  <a:cs typeface="Arial" panose="020B0604020202020204" pitchFamily="34" charset="0"/>
                </a:endParaRPr>
              </a:p>
            </p:txBody>
          </p:sp>
        </mc:Choice>
        <mc:Fallback xmlns="">
          <p:sp>
            <p:nvSpPr>
              <p:cNvPr id="10" name="矩形 9"/>
              <p:cNvSpPr>
                <a:spLocks noRot="1" noChangeAspect="1" noMove="1" noResize="1" noEditPoints="1" noAdjustHandles="1" noChangeArrowheads="1" noChangeShapeType="1" noTextEdit="1"/>
              </p:cNvSpPr>
              <p:nvPr/>
            </p:nvSpPr>
            <p:spPr>
              <a:xfrm>
                <a:off x="2857113" y="3282864"/>
                <a:ext cx="3210704" cy="923330"/>
              </a:xfrm>
              <a:prstGeom prst="rect">
                <a:avLst/>
              </a:prstGeom>
              <a:blipFill>
                <a:blip r:embed="rId25"/>
                <a:stretch>
                  <a:fillRect t="-3974" b="-993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4" name="文本框 43"/>
              <p:cNvSpPr txBox="1"/>
              <p:nvPr/>
            </p:nvSpPr>
            <p:spPr>
              <a:xfrm>
                <a:off x="1750062" y="4922375"/>
                <a:ext cx="2444002"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b="1" i="1" smtClean="0">
                          <a:latin typeface="Cambria Math" panose="02040503050406030204" pitchFamily="18" charset="0"/>
                        </a:rPr>
                        <m:t>𝒙</m:t>
                      </m:r>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1</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2</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𝑑</m:t>
                          </m:r>
                        </m:sub>
                      </m:sSub>
                      <m:r>
                        <a:rPr lang="en-US" altLang="zh-CN" sz="2400" b="0" i="1" smtClean="0">
                          <a:latin typeface="Cambria Math" panose="02040503050406030204" pitchFamily="18" charset="0"/>
                        </a:rPr>
                        <m:t>)</m:t>
                      </m:r>
                    </m:oMath>
                  </m:oMathPara>
                </a14:m>
                <a:endParaRPr lang="zh-CN" altLang="en-US" sz="2400" dirty="0"/>
              </a:p>
            </p:txBody>
          </p:sp>
        </mc:Choice>
        <mc:Fallback xmlns="">
          <p:sp>
            <p:nvSpPr>
              <p:cNvPr id="44" name="文本框 43"/>
              <p:cNvSpPr txBox="1">
                <a:spLocks noRot="1" noChangeAspect="1" noMove="1" noResize="1" noEditPoints="1" noAdjustHandles="1" noChangeArrowheads="1" noChangeShapeType="1" noTextEdit="1"/>
              </p:cNvSpPr>
              <p:nvPr/>
            </p:nvSpPr>
            <p:spPr>
              <a:xfrm>
                <a:off x="1750062" y="4922375"/>
                <a:ext cx="2444002" cy="369332"/>
              </a:xfrm>
              <a:prstGeom prst="rect">
                <a:avLst/>
              </a:prstGeom>
              <a:blipFill>
                <a:blip r:embed="rId26"/>
                <a:stretch>
                  <a:fillRect l="-1496" r="-4489" b="-3442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矩形 10"/>
              <p:cNvSpPr/>
              <p:nvPr/>
            </p:nvSpPr>
            <p:spPr>
              <a:xfrm>
                <a:off x="2274838" y="4340767"/>
                <a:ext cx="512961"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𝑥</m:t>
                          </m:r>
                        </m:e>
                        <m:sub>
                          <m:r>
                            <a:rPr lang="en-US" altLang="zh-CN" sz="2000" i="1">
                              <a:latin typeface="Cambria Math" panose="02040503050406030204" pitchFamily="18" charset="0"/>
                            </a:rPr>
                            <m:t>𝑑</m:t>
                          </m:r>
                        </m:sub>
                      </m:sSub>
                    </m:oMath>
                  </m:oMathPara>
                </a14:m>
                <a:endParaRPr lang="zh-CN" altLang="en-US" sz="2000" dirty="0"/>
              </a:p>
            </p:txBody>
          </p:sp>
        </mc:Choice>
        <mc:Fallback xmlns="">
          <p:sp>
            <p:nvSpPr>
              <p:cNvPr id="11" name="矩形 10"/>
              <p:cNvSpPr>
                <a:spLocks noRot="1" noChangeAspect="1" noMove="1" noResize="1" noEditPoints="1" noAdjustHandles="1" noChangeArrowheads="1" noChangeShapeType="1" noTextEdit="1"/>
              </p:cNvSpPr>
              <p:nvPr/>
            </p:nvSpPr>
            <p:spPr>
              <a:xfrm>
                <a:off x="2274838" y="4340767"/>
                <a:ext cx="512961" cy="400110"/>
              </a:xfrm>
              <a:prstGeom prst="rect">
                <a:avLst/>
              </a:prstGeom>
              <a:blipFill>
                <a:blip r:embed="rId27"/>
                <a:stretch>
                  <a:fillRect b="-151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6" name="矩形 45"/>
              <p:cNvSpPr/>
              <p:nvPr/>
            </p:nvSpPr>
            <p:spPr>
              <a:xfrm>
                <a:off x="5331279" y="4327262"/>
                <a:ext cx="512961"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𝑥</m:t>
                          </m:r>
                        </m:e>
                        <m:sub>
                          <m:r>
                            <a:rPr lang="en-US" altLang="zh-CN" sz="2000" i="1">
                              <a:latin typeface="Cambria Math" panose="02040503050406030204" pitchFamily="18" charset="0"/>
                            </a:rPr>
                            <m:t>𝑑</m:t>
                          </m:r>
                        </m:sub>
                      </m:sSub>
                    </m:oMath>
                  </m:oMathPara>
                </a14:m>
                <a:endParaRPr lang="zh-CN" altLang="en-US" sz="2000" dirty="0"/>
              </a:p>
            </p:txBody>
          </p:sp>
        </mc:Choice>
        <mc:Fallback xmlns="">
          <p:sp>
            <p:nvSpPr>
              <p:cNvPr id="46" name="矩形 45"/>
              <p:cNvSpPr>
                <a:spLocks noRot="1" noChangeAspect="1" noMove="1" noResize="1" noEditPoints="1" noAdjustHandles="1" noChangeArrowheads="1" noChangeShapeType="1" noTextEdit="1"/>
              </p:cNvSpPr>
              <p:nvPr/>
            </p:nvSpPr>
            <p:spPr>
              <a:xfrm>
                <a:off x="5331279" y="4327262"/>
                <a:ext cx="512961" cy="400110"/>
              </a:xfrm>
              <a:prstGeom prst="rect">
                <a:avLst/>
              </a:prstGeom>
              <a:blipFill>
                <a:blip r:embed="rId28"/>
                <a:stretch>
                  <a:fillRect b="-153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0323391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Bayesian decision theory</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smtClean="0"/>
                  <a:t>Suppose there are </a:t>
                </a:r>
                <a14:m>
                  <m:oMath xmlns:m="http://schemas.openxmlformats.org/officeDocument/2006/math">
                    <m:r>
                      <a:rPr lang="en-US" altLang="zh-CN" i="1" dirty="0" smtClean="0">
                        <a:latin typeface="Cambria Math" panose="02040503050406030204" pitchFamily="18" charset="0"/>
                      </a:rPr>
                      <m:t>𝑁</m:t>
                    </m:r>
                  </m:oMath>
                </a14:m>
                <a:r>
                  <a:rPr lang="en-US" altLang="zh-CN" dirty="0" smtClean="0"/>
                  <a:t> classes, namely </a:t>
                </a:r>
                <a14:m>
                  <m:oMath xmlns:m="http://schemas.openxmlformats.org/officeDocument/2006/math">
                    <m:r>
                      <a:rPr lang="en-US" altLang="zh-CN" b="0" i="1" smtClean="0">
                        <a:latin typeface="Cambria Math" panose="02040503050406030204" pitchFamily="18" charset="0"/>
                      </a:rPr>
                      <m:t>𝑌</m:t>
                    </m:r>
                    <m:r>
                      <a:rPr lang="en-US" altLang="zh-CN" b="0" i="0" smtClean="0">
                        <a:latin typeface="Cambria Math" panose="02040503050406030204" pitchFamily="18" charset="0"/>
                      </a:rPr>
                      <m:t>=</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𝑐</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𝑐</m:t>
                        </m:r>
                      </m:e>
                      <m:sub>
                        <m:r>
                          <a:rPr lang="en-US" altLang="zh-CN" b="0" i="1" smtClean="0">
                            <a:latin typeface="Cambria Math" panose="02040503050406030204" pitchFamily="18" charset="0"/>
                          </a:rPr>
                          <m:t>2</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𝑐</m:t>
                        </m:r>
                      </m:e>
                      <m:sub>
                        <m:r>
                          <a:rPr lang="en-US" altLang="zh-CN" b="0" i="1" smtClean="0">
                            <a:latin typeface="Cambria Math" panose="02040503050406030204" pitchFamily="18" charset="0"/>
                          </a:rPr>
                          <m:t>𝑁</m:t>
                        </m:r>
                      </m:sub>
                    </m:sSub>
                    <m:r>
                      <a:rPr lang="en-US" altLang="zh-CN" b="0" i="1" smtClean="0">
                        <a:latin typeface="Cambria Math" panose="02040503050406030204" pitchFamily="18" charset="0"/>
                      </a:rPr>
                      <m:t>}</m:t>
                    </m:r>
                  </m:oMath>
                </a14:m>
                <a:r>
                  <a:rPr lang="en-US" altLang="zh-CN" dirty="0" smtClean="0"/>
                  <a:t>. Let </a:t>
                </a:r>
                <a14:m>
                  <m:oMath xmlns:m="http://schemas.openxmlformats.org/officeDocument/2006/math">
                    <m:sSub>
                      <m:sSubPr>
                        <m:ctrlPr>
                          <a:rPr lang="en-US" altLang="zh-CN" b="0" i="1" dirty="0" smtClean="0">
                            <a:latin typeface="Cambria Math" panose="02040503050406030204" pitchFamily="18" charset="0"/>
                          </a:rPr>
                        </m:ctrlPr>
                      </m:sSubPr>
                      <m:e>
                        <m:r>
                          <a:rPr lang="en-US" altLang="zh-CN" b="0" i="1" dirty="0" smtClean="0">
                            <a:latin typeface="Cambria Math" panose="02040503050406030204" pitchFamily="18" charset="0"/>
                          </a:rPr>
                          <m:t>𝜆</m:t>
                        </m:r>
                      </m:e>
                      <m:sub>
                        <m:r>
                          <a:rPr lang="en-US" altLang="zh-CN" b="0" i="1" dirty="0" smtClean="0">
                            <a:latin typeface="Cambria Math" panose="02040503050406030204" pitchFamily="18" charset="0"/>
                          </a:rPr>
                          <m:t>𝑖𝑗</m:t>
                        </m:r>
                      </m:sub>
                    </m:sSub>
                  </m:oMath>
                </a14:m>
                <a:r>
                  <a:rPr lang="zh-CN" altLang="en-US" dirty="0" smtClean="0"/>
                  <a:t> </a:t>
                </a:r>
                <a:r>
                  <a:rPr lang="en-US" altLang="zh-CN" dirty="0" smtClean="0"/>
                  <a:t>be the loss due to misclassifying a sample from class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𝑐</m:t>
                        </m:r>
                      </m:e>
                      <m:sub>
                        <m:r>
                          <a:rPr lang="en-US" altLang="zh-CN" b="0" i="1" smtClean="0">
                            <a:latin typeface="Cambria Math" panose="02040503050406030204" pitchFamily="18" charset="0"/>
                          </a:rPr>
                          <m:t>𝑗</m:t>
                        </m:r>
                      </m:sub>
                    </m:sSub>
                  </m:oMath>
                </a14:m>
                <a:r>
                  <a:rPr lang="en-US" altLang="zh-CN" dirty="0" smtClean="0"/>
                  <a:t> to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𝑐</m:t>
                        </m:r>
                      </m:e>
                      <m:sub>
                        <m:r>
                          <a:rPr lang="en-US" altLang="zh-CN" b="0" i="1" smtClean="0">
                            <a:latin typeface="Cambria Math" panose="02040503050406030204" pitchFamily="18" charset="0"/>
                          </a:rPr>
                          <m:t>𝑖</m:t>
                        </m:r>
                      </m:sub>
                    </m:sSub>
                  </m:oMath>
                </a14:m>
                <a:r>
                  <a:rPr lang="en-US" altLang="zh-CN" dirty="0" smtClean="0"/>
                  <a:t>.</a:t>
                </a:r>
              </a:p>
              <a:p>
                <a:r>
                  <a:rPr lang="en-US" altLang="zh-CN" dirty="0" smtClean="0"/>
                  <a:t>The expected loss (conditional risk) of sample </a:t>
                </a:r>
                <a14:m>
                  <m:oMath xmlns:m="http://schemas.openxmlformats.org/officeDocument/2006/math">
                    <m:r>
                      <a:rPr lang="en-US" altLang="zh-CN" b="1" i="1" dirty="0" smtClean="0">
                        <a:latin typeface="Cambria Math" panose="02040503050406030204" pitchFamily="18" charset="0"/>
                      </a:rPr>
                      <m:t>𝒙</m:t>
                    </m:r>
                  </m:oMath>
                </a14:m>
                <a:r>
                  <a:rPr lang="en-US" altLang="zh-CN" dirty="0" smtClean="0"/>
                  <a:t> classified into class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𝑐</m:t>
                        </m:r>
                      </m:e>
                      <m:sub>
                        <m:r>
                          <a:rPr lang="en-US" altLang="zh-CN" i="1">
                            <a:latin typeface="Cambria Math" panose="02040503050406030204" pitchFamily="18" charset="0"/>
                          </a:rPr>
                          <m:t>𝑖</m:t>
                        </m:r>
                      </m:sub>
                    </m:sSub>
                  </m:oMath>
                </a14:m>
                <a:r>
                  <a:rPr lang="zh-CN" altLang="en-US" dirty="0" smtClean="0"/>
                  <a:t> </a:t>
                </a:r>
                <a:r>
                  <a:rPr lang="en-US" altLang="zh-CN" dirty="0" smtClean="0"/>
                  <a:t>is</a:t>
                </a:r>
              </a:p>
              <a:p>
                <a:pPr algn="ctr"/>
                <a:endParaRPr lang="en-US" altLang="zh-CN" dirty="0"/>
              </a:p>
              <a:p>
                <a:endParaRPr lang="en-US" altLang="zh-CN" dirty="0" smtClean="0"/>
              </a:p>
              <a:p>
                <a:r>
                  <a:rPr lang="en-US" altLang="zh-CN" dirty="0" smtClean="0"/>
                  <a:t>Our goal is to find a rule </a:t>
                </a:r>
                <a14:m>
                  <m:oMath xmlns:m="http://schemas.openxmlformats.org/officeDocument/2006/math">
                    <m:r>
                      <a:rPr lang="en-US" altLang="zh-CN" b="0" i="1" smtClean="0">
                        <a:latin typeface="Cambria Math" panose="02040503050406030204" pitchFamily="18" charset="0"/>
                      </a:rPr>
                      <m:t>h</m:t>
                    </m:r>
                    <m:r>
                      <a:rPr lang="en-US" altLang="zh-CN" b="0" i="1" smtClean="0">
                        <a:latin typeface="Cambria Math" panose="02040503050406030204" pitchFamily="18" charset="0"/>
                      </a:rPr>
                      <m:t>:</m:t>
                    </m:r>
                    <m:r>
                      <a:rPr lang="en-US" altLang="zh-CN" b="0" i="1" smtClean="0">
                        <a:latin typeface="Cambria Math" panose="02040503050406030204" pitchFamily="18" charset="0"/>
                      </a:rPr>
                      <m:t>𝑋</m:t>
                    </m:r>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𝑌</m:t>
                    </m:r>
                  </m:oMath>
                </a14:m>
                <a:r>
                  <a:rPr lang="zh-CN" altLang="en-US" dirty="0" smtClean="0"/>
                  <a:t> </a:t>
                </a:r>
                <a:r>
                  <a:rPr lang="en-US" altLang="zh-CN" dirty="0" smtClean="0"/>
                  <a:t>that minimizes the overall risk (risk of classifying all samples from </a:t>
                </a:r>
                <a14:m>
                  <m:oMath xmlns:m="http://schemas.openxmlformats.org/officeDocument/2006/math">
                    <m:r>
                      <a:rPr lang="en-US" altLang="zh-CN" i="1">
                        <a:latin typeface="Cambria Math" panose="02040503050406030204" pitchFamily="18" charset="0"/>
                      </a:rPr>
                      <m:t>𝑋</m:t>
                    </m:r>
                  </m:oMath>
                </a14:m>
                <a:r>
                  <a:rPr lang="en-US" altLang="zh-CN" dirty="0" smtClean="0"/>
                  <a:t>)</a:t>
                </a:r>
              </a:p>
              <a:p>
                <a:endParaRPr lang="en-US" altLang="zh-CN" dirty="0"/>
              </a:p>
              <a:p>
                <a:r>
                  <a:rPr lang="en-US" altLang="zh-CN" dirty="0" smtClean="0"/>
                  <a:t>We hope to minimize the overall risk </a:t>
                </a:r>
                <a14:m>
                  <m:oMath xmlns:m="http://schemas.openxmlformats.org/officeDocument/2006/math">
                    <m:r>
                      <a:rPr lang="en-US" altLang="zh-CN" i="1">
                        <a:latin typeface="Cambria Math" panose="02040503050406030204" pitchFamily="18" charset="0"/>
                      </a:rPr>
                      <m:t>𝑅</m:t>
                    </m:r>
                    <m:d>
                      <m:dPr>
                        <m:ctrlPr>
                          <a:rPr lang="en-US" altLang="zh-CN" i="1">
                            <a:latin typeface="Cambria Math" panose="02040503050406030204" pitchFamily="18" charset="0"/>
                          </a:rPr>
                        </m:ctrlPr>
                      </m:dPr>
                      <m:e>
                        <m:r>
                          <a:rPr lang="en-US" altLang="zh-CN" i="1">
                            <a:latin typeface="Cambria Math" panose="02040503050406030204" pitchFamily="18" charset="0"/>
                          </a:rPr>
                          <m:t>h</m:t>
                        </m:r>
                      </m:e>
                    </m:d>
                  </m:oMath>
                </a14:m>
                <a:endParaRPr lang="en-US" altLang="zh-CN" dirty="0" smtClean="0"/>
              </a:p>
              <a:p>
                <a:endParaRPr lang="en-US" altLang="zh-CN" dirty="0"/>
              </a:p>
              <a:p>
                <a:endParaRPr lang="en-US" altLang="zh-CN" dirty="0" smtClean="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1140" t="-1344" r="-152"/>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12/16/2020</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7</a:t>
            </a:fld>
            <a:endParaRPr lang="en-US"/>
          </a:p>
        </p:txBody>
      </p:sp>
      <mc:AlternateContent xmlns:mc="http://schemas.openxmlformats.org/markup-compatibility/2006" xmlns:a14="http://schemas.microsoft.com/office/drawing/2010/main">
        <mc:Choice Requires="a14">
          <p:sp>
            <p:nvSpPr>
              <p:cNvPr id="7" name="矩形 6"/>
              <p:cNvSpPr/>
              <p:nvPr/>
            </p:nvSpPr>
            <p:spPr>
              <a:xfrm>
                <a:off x="2872051" y="2296117"/>
                <a:ext cx="3402278" cy="117262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sz="2400" i="1" smtClean="0">
                          <a:latin typeface="Cambria Math" panose="02040503050406030204" pitchFamily="18" charset="0"/>
                        </a:rPr>
                        <m:t>𝑅</m:t>
                      </m:r>
                      <m:d>
                        <m:dPr>
                          <m:ctrlPr>
                            <a:rPr lang="en-US" altLang="zh-CN" sz="2400" i="1">
                              <a:latin typeface="Cambria Math" panose="02040503050406030204" pitchFamily="18" charset="0"/>
                            </a:rPr>
                          </m:ctrlPr>
                        </m:dPr>
                        <m:e>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𝑐</m:t>
                              </m:r>
                            </m:e>
                            <m:sub>
                              <m:r>
                                <a:rPr lang="en-US" altLang="zh-CN" sz="2400" i="1">
                                  <a:latin typeface="Cambria Math" panose="02040503050406030204" pitchFamily="18" charset="0"/>
                                </a:rPr>
                                <m:t>𝑖</m:t>
                              </m:r>
                            </m:sub>
                          </m:sSub>
                        </m:e>
                        <m:e>
                          <m:r>
                            <a:rPr lang="en-US" altLang="zh-CN" sz="2400" b="1" i="1">
                              <a:latin typeface="Cambria Math" panose="02040503050406030204" pitchFamily="18" charset="0"/>
                            </a:rPr>
                            <m:t>𝒙</m:t>
                          </m:r>
                        </m:e>
                      </m:d>
                      <m:r>
                        <a:rPr lang="en-US" altLang="zh-CN" sz="2400" i="1">
                          <a:latin typeface="Cambria Math" panose="02040503050406030204" pitchFamily="18" charset="0"/>
                        </a:rPr>
                        <m:t>=</m:t>
                      </m:r>
                      <m:nary>
                        <m:naryPr>
                          <m:chr m:val="∑"/>
                          <m:ctrlPr>
                            <a:rPr lang="en-US" altLang="zh-CN" sz="2400" i="1">
                              <a:latin typeface="Cambria Math" panose="02040503050406030204" pitchFamily="18" charset="0"/>
                            </a:rPr>
                          </m:ctrlPr>
                        </m:naryPr>
                        <m:sub>
                          <m:r>
                            <m:rPr>
                              <m:brk m:alnAt="23"/>
                            </m:rPr>
                            <a:rPr lang="en-US" altLang="zh-CN" sz="2400" b="0" i="1" smtClean="0">
                              <a:latin typeface="Cambria Math" panose="02040503050406030204" pitchFamily="18" charset="0"/>
                            </a:rPr>
                            <m:t>𝑗</m:t>
                          </m:r>
                          <m:r>
                            <a:rPr lang="en-US" altLang="zh-CN" sz="2400" b="0" i="1" smtClean="0">
                              <a:latin typeface="Cambria Math" panose="02040503050406030204" pitchFamily="18" charset="0"/>
                            </a:rPr>
                            <m:t>=1</m:t>
                          </m:r>
                        </m:sub>
                        <m:sup>
                          <m:r>
                            <a:rPr lang="en-US" altLang="zh-CN" sz="2400" b="0" i="1" smtClean="0">
                              <a:latin typeface="Cambria Math" panose="02040503050406030204" pitchFamily="18" charset="0"/>
                            </a:rPr>
                            <m:t>𝑁</m:t>
                          </m:r>
                        </m:sup>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𝜆</m:t>
                              </m:r>
                            </m:e>
                            <m:sub>
                              <m:r>
                                <a:rPr lang="en-US" altLang="zh-CN" sz="2400" b="0" i="1" smtClean="0">
                                  <a:latin typeface="Cambria Math" panose="02040503050406030204" pitchFamily="18" charset="0"/>
                                </a:rPr>
                                <m:t>𝑖𝑗</m:t>
                              </m:r>
                            </m:sub>
                          </m:sSub>
                          <m:r>
                            <a:rPr lang="en-US" altLang="zh-CN" sz="2400" b="0" i="1" smtClean="0">
                              <a:latin typeface="Cambria Math" panose="02040503050406030204" pitchFamily="18" charset="0"/>
                            </a:rPr>
                            <m:t>𝑃</m:t>
                          </m:r>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𝑐</m:t>
                              </m:r>
                            </m:e>
                            <m:sub>
                              <m:r>
                                <a:rPr lang="en-US" altLang="zh-CN" sz="2400" b="0" i="1" smtClean="0">
                                  <a:latin typeface="Cambria Math" panose="02040503050406030204" pitchFamily="18" charset="0"/>
                                </a:rPr>
                                <m:t>𝑗</m:t>
                              </m:r>
                            </m:sub>
                          </m:sSub>
                          <m:r>
                            <a:rPr lang="en-US" altLang="zh-CN" sz="2400" b="0" i="1" smtClean="0">
                              <a:latin typeface="Cambria Math" panose="02040503050406030204" pitchFamily="18" charset="0"/>
                            </a:rPr>
                            <m:t>|</m:t>
                          </m:r>
                          <m:r>
                            <a:rPr lang="en-US" altLang="zh-CN" sz="2400" b="1" i="1" smtClean="0">
                              <a:latin typeface="Cambria Math" panose="02040503050406030204" pitchFamily="18" charset="0"/>
                            </a:rPr>
                            <m:t>𝒙</m:t>
                          </m:r>
                          <m:r>
                            <a:rPr lang="en-US" altLang="zh-CN" sz="2400" b="0" i="1" smtClean="0">
                              <a:latin typeface="Cambria Math" panose="02040503050406030204" pitchFamily="18" charset="0"/>
                            </a:rPr>
                            <m:t>)</m:t>
                          </m:r>
                        </m:e>
                      </m:nary>
                    </m:oMath>
                  </m:oMathPara>
                </a14:m>
                <a:endParaRPr lang="zh-CN" altLang="en-US" sz="2400" dirty="0"/>
              </a:p>
            </p:txBody>
          </p:sp>
        </mc:Choice>
        <mc:Fallback xmlns="">
          <p:sp>
            <p:nvSpPr>
              <p:cNvPr id="7" name="矩形 6"/>
              <p:cNvSpPr>
                <a:spLocks noRot="1" noChangeAspect="1" noMove="1" noResize="1" noEditPoints="1" noAdjustHandles="1" noChangeArrowheads="1" noChangeShapeType="1" noTextEdit="1"/>
              </p:cNvSpPr>
              <p:nvPr/>
            </p:nvSpPr>
            <p:spPr>
              <a:xfrm>
                <a:off x="2872051" y="2296117"/>
                <a:ext cx="3402278" cy="1172629"/>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文本框 7"/>
              <p:cNvSpPr txBox="1"/>
              <p:nvPr/>
            </p:nvSpPr>
            <p:spPr>
              <a:xfrm>
                <a:off x="3069925" y="4380481"/>
                <a:ext cx="300652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rPr>
                        <m:t>𝑅</m:t>
                      </m:r>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h</m:t>
                          </m:r>
                        </m:e>
                      </m:d>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zh-CN" altLang="en-US" sz="2400" b="0" i="1" smtClean="0">
                              <a:latin typeface="Cambria Math" panose="02040503050406030204" pitchFamily="18" charset="0"/>
                            </a:rPr>
                            <m:t>𝔼</m:t>
                          </m:r>
                        </m:e>
                        <m:sub>
                          <m:r>
                            <a:rPr lang="en-US" altLang="zh-CN" sz="2400" b="1" i="1" smtClean="0">
                              <a:latin typeface="Cambria Math" panose="02040503050406030204" pitchFamily="18" charset="0"/>
                            </a:rPr>
                            <m:t>𝒙</m:t>
                          </m:r>
                        </m:sub>
                      </m:sSub>
                      <m:d>
                        <m:dPr>
                          <m:begChr m:val="["/>
                          <m:endChr m:val="]"/>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𝑅</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h</m:t>
                          </m:r>
                          <m:r>
                            <a:rPr lang="en-US" altLang="zh-CN" sz="2400" b="0" i="1" smtClean="0">
                              <a:latin typeface="Cambria Math" panose="02040503050406030204" pitchFamily="18" charset="0"/>
                            </a:rPr>
                            <m:t>(</m:t>
                          </m:r>
                          <m:r>
                            <a:rPr lang="en-US" altLang="zh-CN" sz="2400" b="1" i="1" smtClean="0">
                              <a:latin typeface="Cambria Math" panose="02040503050406030204" pitchFamily="18" charset="0"/>
                            </a:rPr>
                            <m:t>𝒙</m:t>
                          </m:r>
                          <m:r>
                            <a:rPr lang="en-US" altLang="zh-CN" sz="2400" b="0" i="1" smtClean="0">
                              <a:latin typeface="Cambria Math" panose="02040503050406030204" pitchFamily="18" charset="0"/>
                            </a:rPr>
                            <m:t>)|</m:t>
                          </m:r>
                          <m:r>
                            <a:rPr lang="en-US" altLang="zh-CN" sz="2400" b="1" i="1" smtClean="0">
                              <a:latin typeface="Cambria Math" panose="02040503050406030204" pitchFamily="18" charset="0"/>
                            </a:rPr>
                            <m:t>𝒙</m:t>
                          </m:r>
                          <m:r>
                            <a:rPr lang="en-US" altLang="zh-CN" sz="2400" b="0" i="1" smtClean="0">
                              <a:latin typeface="Cambria Math" panose="02040503050406030204" pitchFamily="18" charset="0"/>
                            </a:rPr>
                            <m:t>)</m:t>
                          </m:r>
                        </m:e>
                      </m:d>
                    </m:oMath>
                  </m:oMathPara>
                </a14:m>
                <a:endParaRPr lang="zh-CN" altLang="en-US" dirty="0"/>
              </a:p>
            </p:txBody>
          </p:sp>
        </mc:Choice>
        <mc:Fallback xmlns="">
          <p:sp>
            <p:nvSpPr>
              <p:cNvPr id="8" name="文本框 7"/>
              <p:cNvSpPr txBox="1">
                <a:spLocks noRot="1" noChangeAspect="1" noMove="1" noResize="1" noEditPoints="1" noAdjustHandles="1" noChangeArrowheads="1" noChangeShapeType="1" noTextEdit="1"/>
              </p:cNvSpPr>
              <p:nvPr/>
            </p:nvSpPr>
            <p:spPr>
              <a:xfrm>
                <a:off x="3069925" y="4380481"/>
                <a:ext cx="3006529" cy="369332"/>
              </a:xfrm>
              <a:prstGeom prst="rect">
                <a:avLst/>
              </a:prstGeom>
              <a:blipFill>
                <a:blip r:embed="rId5"/>
                <a:stretch>
                  <a:fillRect l="-2028" b="-35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文本框 8"/>
              <p:cNvSpPr txBox="1"/>
              <p:nvPr/>
            </p:nvSpPr>
            <p:spPr>
              <a:xfrm>
                <a:off x="3009651" y="5421161"/>
                <a:ext cx="3127075" cy="48077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CN" sz="2400" b="0" i="1" smtClean="0">
                              <a:latin typeface="Cambria Math" panose="02040503050406030204" pitchFamily="18" charset="0"/>
                            </a:rPr>
                          </m:ctrlPr>
                        </m:sSupPr>
                        <m:e>
                          <m:r>
                            <a:rPr lang="en-US" altLang="zh-CN" sz="2400" b="0" i="1" smtClean="0">
                              <a:latin typeface="Cambria Math" panose="02040503050406030204" pitchFamily="18" charset="0"/>
                            </a:rPr>
                            <m:t>h</m:t>
                          </m:r>
                        </m:e>
                        <m:sup>
                          <m:r>
                            <a:rPr lang="en-US" altLang="zh-CN" sz="2400" b="0" i="1" smtClean="0">
                              <a:latin typeface="Cambria Math" panose="02040503050406030204" pitchFamily="18" charset="0"/>
                            </a:rPr>
                            <m:t>∗</m:t>
                          </m:r>
                        </m:sup>
                      </m:sSup>
                      <m:d>
                        <m:dPr>
                          <m:ctrlPr>
                            <a:rPr lang="en-US" altLang="zh-CN" sz="2400" b="0" i="1" smtClean="0">
                              <a:latin typeface="Cambria Math" panose="02040503050406030204" pitchFamily="18" charset="0"/>
                            </a:rPr>
                          </m:ctrlPr>
                        </m:dPr>
                        <m:e>
                          <m:r>
                            <a:rPr lang="en-US" altLang="zh-CN" sz="2400" b="1" i="1" smtClean="0">
                              <a:latin typeface="Cambria Math" panose="02040503050406030204" pitchFamily="18" charset="0"/>
                            </a:rPr>
                            <m:t>𝒙</m:t>
                          </m:r>
                        </m:e>
                      </m:d>
                      <m:r>
                        <a:rPr lang="en-US" altLang="zh-CN" sz="2400" b="0" i="1" smtClean="0">
                          <a:latin typeface="Cambria Math" panose="02040503050406030204" pitchFamily="18" charset="0"/>
                        </a:rPr>
                        <m:t>=</m:t>
                      </m:r>
                      <m:func>
                        <m:funcPr>
                          <m:ctrlPr>
                            <a:rPr lang="en-US" altLang="zh-CN" sz="2400" b="0" i="1" smtClean="0">
                              <a:latin typeface="Cambria Math" panose="02040503050406030204" pitchFamily="18" charset="0"/>
                            </a:rPr>
                          </m:ctrlPr>
                        </m:funcPr>
                        <m:fName>
                          <m:r>
                            <m:rPr>
                              <m:sty m:val="p"/>
                            </m:rPr>
                            <a:rPr lang="en-US" altLang="zh-CN" sz="2400" b="0" i="0" smtClean="0">
                              <a:latin typeface="Cambria Math" panose="02040503050406030204" pitchFamily="18" charset="0"/>
                            </a:rPr>
                            <m:t>arg</m:t>
                          </m:r>
                        </m:fName>
                        <m:e>
                          <m:func>
                            <m:funcPr>
                              <m:ctrlPr>
                                <a:rPr lang="en-US" altLang="zh-CN" sz="2400" b="0" i="1" smtClean="0">
                                  <a:latin typeface="Cambria Math" panose="02040503050406030204" pitchFamily="18" charset="0"/>
                                </a:rPr>
                              </m:ctrlPr>
                            </m:funcPr>
                            <m:fName>
                              <m:limLow>
                                <m:limLowPr>
                                  <m:ctrlPr>
                                    <a:rPr lang="en-US" altLang="zh-CN" sz="2400" b="0" i="1" smtClean="0">
                                      <a:latin typeface="Cambria Math" panose="02040503050406030204" pitchFamily="18" charset="0"/>
                                    </a:rPr>
                                  </m:ctrlPr>
                                </m:limLowPr>
                                <m:e>
                                  <m:r>
                                    <m:rPr>
                                      <m:sty m:val="p"/>
                                    </m:rPr>
                                    <a:rPr lang="en-US" altLang="zh-CN" sz="2400" b="0" i="0" smtClean="0">
                                      <a:latin typeface="Cambria Math" panose="02040503050406030204" pitchFamily="18" charset="0"/>
                                    </a:rPr>
                                    <m:t>min</m:t>
                                  </m:r>
                                </m:e>
                                <m:lim>
                                  <m:r>
                                    <a:rPr lang="en-US" altLang="zh-CN" sz="2400" b="0" i="1" smtClean="0">
                                      <a:latin typeface="Cambria Math" panose="02040503050406030204" pitchFamily="18" charset="0"/>
                                    </a:rPr>
                                    <m:t>𝑐</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𝑌</m:t>
                                  </m:r>
                                </m:lim>
                              </m:limLow>
                            </m:fName>
                            <m:e>
                              <m:r>
                                <a:rPr lang="en-US" altLang="zh-CN" sz="2400" b="0" i="1" smtClean="0">
                                  <a:latin typeface="Cambria Math" panose="02040503050406030204" pitchFamily="18" charset="0"/>
                                </a:rPr>
                                <m:t>𝑅</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𝑐</m:t>
                              </m:r>
                              <m:r>
                                <a:rPr lang="en-US" altLang="zh-CN" sz="2400" b="0" i="1" smtClean="0">
                                  <a:latin typeface="Cambria Math" panose="02040503050406030204" pitchFamily="18" charset="0"/>
                                </a:rPr>
                                <m:t>|</m:t>
                              </m:r>
                              <m:r>
                                <a:rPr lang="en-US" altLang="zh-CN" sz="2400" b="1" i="1" smtClean="0">
                                  <a:latin typeface="Cambria Math" panose="02040503050406030204" pitchFamily="18" charset="0"/>
                                </a:rPr>
                                <m:t>𝒙</m:t>
                              </m:r>
                              <m:r>
                                <a:rPr lang="en-US" altLang="zh-CN" sz="2400" b="0" i="1" smtClean="0">
                                  <a:latin typeface="Cambria Math" panose="02040503050406030204" pitchFamily="18" charset="0"/>
                                </a:rPr>
                                <m:t>)</m:t>
                              </m:r>
                            </m:e>
                          </m:func>
                        </m:e>
                      </m:func>
                    </m:oMath>
                  </m:oMathPara>
                </a14:m>
                <a:endParaRPr lang="zh-CN" altLang="en-US" dirty="0"/>
              </a:p>
            </p:txBody>
          </p:sp>
        </mc:Choice>
        <mc:Fallback xmlns="">
          <p:sp>
            <p:nvSpPr>
              <p:cNvPr id="9" name="文本框 8"/>
              <p:cNvSpPr txBox="1">
                <a:spLocks noRot="1" noChangeAspect="1" noMove="1" noResize="1" noEditPoints="1" noAdjustHandles="1" noChangeArrowheads="1" noChangeShapeType="1" noTextEdit="1"/>
              </p:cNvSpPr>
              <p:nvPr/>
            </p:nvSpPr>
            <p:spPr>
              <a:xfrm>
                <a:off x="3009651" y="5421161"/>
                <a:ext cx="3127075" cy="480773"/>
              </a:xfrm>
              <a:prstGeom prst="rect">
                <a:avLst/>
              </a:prstGeom>
              <a:blipFill>
                <a:blip r:embed="rId6"/>
                <a:stretch>
                  <a:fillRect l="-1949" r="-3119" b="-13924"/>
                </a:stretch>
              </a:blipFill>
            </p:spPr>
            <p:txBody>
              <a:bodyPr/>
              <a:lstStyle/>
              <a:p>
                <a:r>
                  <a:rPr lang="zh-CN" altLang="en-US">
                    <a:noFill/>
                  </a:rPr>
                  <a:t> </a:t>
                </a:r>
              </a:p>
            </p:txBody>
          </p:sp>
        </mc:Fallback>
      </mc:AlternateContent>
      <p:sp>
        <p:nvSpPr>
          <p:cNvPr id="10" name="线形标注 2(无边框) 9"/>
          <p:cNvSpPr/>
          <p:nvPr/>
        </p:nvSpPr>
        <p:spPr>
          <a:xfrm>
            <a:off x="1566566" y="6004949"/>
            <a:ext cx="2834520" cy="375557"/>
          </a:xfrm>
          <a:prstGeom prst="callout2">
            <a:avLst>
              <a:gd name="adj1" fmla="val -1639"/>
              <a:gd name="adj2" fmla="val 25416"/>
              <a:gd name="adj3" fmla="val -86198"/>
              <a:gd name="adj4" fmla="val 35059"/>
              <a:gd name="adj5" fmla="val -87949"/>
              <a:gd name="adj6" fmla="val 4667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Bayesian optimal classifier</a:t>
            </a:r>
            <a:endParaRPr lang="en-US" dirty="0">
              <a:solidFill>
                <a:schemeClr val="tx1"/>
              </a:solidFill>
            </a:endParaRPr>
          </a:p>
        </p:txBody>
      </p:sp>
      <p:sp>
        <p:nvSpPr>
          <p:cNvPr id="11" name="圆角矩形 10"/>
          <p:cNvSpPr/>
          <p:nvPr/>
        </p:nvSpPr>
        <p:spPr>
          <a:xfrm>
            <a:off x="2983826" y="5375224"/>
            <a:ext cx="800100" cy="522514"/>
          </a:xfrm>
          <a:prstGeom prst="round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 name="矩形 11"/>
              <p:cNvSpPr/>
              <p:nvPr/>
            </p:nvSpPr>
            <p:spPr>
              <a:xfrm>
                <a:off x="5416454" y="5884905"/>
                <a:ext cx="3298275" cy="461665"/>
              </a:xfrm>
              <a:prstGeom prst="rect">
                <a:avLst/>
              </a:prstGeom>
              <a:ln w="19050">
                <a:solidFill>
                  <a:schemeClr val="accent1"/>
                </a:solidFill>
              </a:ln>
            </p:spPr>
            <p:txBody>
              <a:bodyPr wrap="none">
                <a:spAutoFit/>
              </a:bodyPr>
              <a:lstStyle/>
              <a:p>
                <a14:m>
                  <m:oMath xmlns:m="http://schemas.openxmlformats.org/officeDocument/2006/math">
                    <m:r>
                      <a:rPr lang="en-US" altLang="zh-CN" sz="2400" i="1">
                        <a:latin typeface="Cambria Math" panose="02040503050406030204" pitchFamily="18" charset="0"/>
                      </a:rPr>
                      <m:t>𝑅</m:t>
                    </m:r>
                    <m:r>
                      <a:rPr lang="en-US" altLang="zh-CN" sz="2400" i="1">
                        <a:latin typeface="Cambria Math" panose="02040503050406030204" pitchFamily="18" charset="0"/>
                      </a:rPr>
                      <m:t>(</m:t>
                    </m:r>
                    <m:sSup>
                      <m:sSupPr>
                        <m:ctrlPr>
                          <a:rPr lang="en-US" altLang="zh-CN" sz="2400" i="1">
                            <a:latin typeface="Cambria Math" panose="02040503050406030204" pitchFamily="18" charset="0"/>
                          </a:rPr>
                        </m:ctrlPr>
                      </m:sSupPr>
                      <m:e>
                        <m:r>
                          <a:rPr lang="en-US" altLang="zh-CN" sz="2400" i="1">
                            <a:latin typeface="Cambria Math" panose="02040503050406030204" pitchFamily="18" charset="0"/>
                          </a:rPr>
                          <m:t>h</m:t>
                        </m:r>
                      </m:e>
                      <m:sup>
                        <m:r>
                          <a:rPr lang="en-US" altLang="zh-CN" sz="2400" i="1">
                            <a:latin typeface="Cambria Math" panose="02040503050406030204" pitchFamily="18" charset="0"/>
                          </a:rPr>
                          <m:t>∗</m:t>
                        </m:r>
                      </m:sup>
                    </m:sSup>
                    <m:r>
                      <a:rPr lang="en-US" altLang="zh-CN" sz="2400" i="1">
                        <a:latin typeface="Cambria Math" panose="02040503050406030204" pitchFamily="18" charset="0"/>
                      </a:rPr>
                      <m:t>)</m:t>
                    </m:r>
                  </m:oMath>
                </a14:m>
                <a:r>
                  <a:rPr lang="zh-CN" altLang="en-US" sz="2400" dirty="0"/>
                  <a:t> </a:t>
                </a:r>
                <a:r>
                  <a:rPr lang="en-US" altLang="zh-CN" sz="2400" dirty="0"/>
                  <a:t>is called Bayes risk</a:t>
                </a:r>
              </a:p>
            </p:txBody>
          </p:sp>
        </mc:Choice>
        <mc:Fallback xmlns="">
          <p:sp>
            <p:nvSpPr>
              <p:cNvPr id="12" name="矩形 11"/>
              <p:cNvSpPr>
                <a:spLocks noRot="1" noChangeAspect="1" noMove="1" noResize="1" noEditPoints="1" noAdjustHandles="1" noChangeArrowheads="1" noChangeShapeType="1" noTextEdit="1"/>
              </p:cNvSpPr>
              <p:nvPr/>
            </p:nvSpPr>
            <p:spPr>
              <a:xfrm>
                <a:off x="5416454" y="5884905"/>
                <a:ext cx="3298275" cy="461665"/>
              </a:xfrm>
              <a:prstGeom prst="rect">
                <a:avLst/>
              </a:prstGeom>
              <a:blipFill>
                <a:blip r:embed="rId7"/>
                <a:stretch>
                  <a:fillRect l="-368" t="-8861" r="-1287" b="-25316"/>
                </a:stretch>
              </a:blipFill>
              <a:ln w="19050">
                <a:solidFill>
                  <a:schemeClr val="accent1"/>
                </a:solidFill>
              </a:ln>
            </p:spPr>
            <p:txBody>
              <a:bodyPr/>
              <a:lstStyle/>
              <a:p>
                <a:r>
                  <a:rPr lang="zh-CN" altLang="en-US">
                    <a:noFill/>
                  </a:rPr>
                  <a:t> </a:t>
                </a:r>
              </a:p>
            </p:txBody>
          </p:sp>
        </mc:Fallback>
      </mc:AlternateContent>
    </p:spTree>
    <p:extLst>
      <p:ext uri="{BB962C8B-B14F-4D97-AF65-F5344CB8AC3E}">
        <p14:creationId xmlns:p14="http://schemas.microsoft.com/office/powerpoint/2010/main" val="3300950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Bayesian decision theory</a:t>
            </a:r>
            <a:endParaRPr lang="zh-CN" altLang="en-US" dirty="0"/>
          </a:p>
        </p:txBody>
      </p:sp>
      <p:sp>
        <p:nvSpPr>
          <p:cNvPr id="3" name="内容占位符 2"/>
          <p:cNvSpPr>
            <a:spLocks noGrp="1"/>
          </p:cNvSpPr>
          <p:nvPr>
            <p:ph idx="1"/>
          </p:nvPr>
        </p:nvSpPr>
        <p:spPr/>
        <p:txBody>
          <a:bodyPr/>
          <a:lstStyle/>
          <a:p>
            <a:r>
              <a:rPr lang="en-US" altLang="zh-CN" dirty="0" smtClean="0"/>
              <a:t>If</a:t>
            </a:r>
          </a:p>
          <a:p>
            <a:endParaRPr lang="en-US" altLang="zh-CN" dirty="0"/>
          </a:p>
          <a:p>
            <a:endParaRPr lang="en-US" altLang="zh-CN" dirty="0" smtClean="0"/>
          </a:p>
          <a:p>
            <a:r>
              <a:rPr lang="en-US" altLang="zh-CN" dirty="0" smtClean="0"/>
              <a:t>Then</a:t>
            </a:r>
          </a:p>
          <a:p>
            <a:endParaRPr lang="en-US" altLang="zh-CN" dirty="0"/>
          </a:p>
          <a:p>
            <a:r>
              <a:rPr lang="en-US" altLang="zh-CN" dirty="0" smtClean="0"/>
              <a:t>Bayesian optimal classifier</a:t>
            </a:r>
            <a:endParaRPr lang="zh-CN" altLang="en-US" dirty="0"/>
          </a:p>
        </p:txBody>
      </p:sp>
      <p:sp>
        <p:nvSpPr>
          <p:cNvPr id="4" name="日期占位符 3"/>
          <p:cNvSpPr>
            <a:spLocks noGrp="1"/>
          </p:cNvSpPr>
          <p:nvPr>
            <p:ph type="dt" sz="half" idx="10"/>
          </p:nvPr>
        </p:nvSpPr>
        <p:spPr/>
        <p:txBody>
          <a:bodyPr/>
          <a:lstStyle/>
          <a:p>
            <a:fld id="{568E3CEA-F198-483E-B136-E6DE4D19DBBA}" type="datetime1">
              <a:rPr lang="en-US" smtClean="0"/>
              <a:t>12/16/2020</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8</a:t>
            </a:fld>
            <a:endParaRPr lang="en-US"/>
          </a:p>
        </p:txBody>
      </p:sp>
      <mc:AlternateContent xmlns:mc="http://schemas.openxmlformats.org/markup-compatibility/2006" xmlns:a14="http://schemas.microsoft.com/office/drawing/2010/main">
        <mc:Choice Requires="a14">
          <p:sp>
            <p:nvSpPr>
              <p:cNvPr id="7" name="文本框 6"/>
              <p:cNvSpPr txBox="1"/>
              <p:nvPr/>
            </p:nvSpPr>
            <p:spPr>
              <a:xfrm>
                <a:off x="3090669" y="1253359"/>
                <a:ext cx="2965042" cy="8238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𝜆</m:t>
                          </m:r>
                        </m:e>
                        <m:sub>
                          <m:r>
                            <a:rPr lang="en-US" altLang="zh-CN" sz="2400" b="0" i="1" smtClean="0">
                              <a:latin typeface="Cambria Math" panose="02040503050406030204" pitchFamily="18" charset="0"/>
                            </a:rPr>
                            <m:t>𝑖𝑗</m:t>
                          </m:r>
                        </m:sub>
                      </m:sSub>
                      <m:r>
                        <a:rPr lang="en-US" altLang="zh-CN" sz="2400" b="0" i="1" smtClean="0">
                          <a:latin typeface="Cambria Math" panose="02040503050406030204" pitchFamily="18" charset="0"/>
                        </a:rPr>
                        <m:t>=</m:t>
                      </m:r>
                      <m:d>
                        <m:dPr>
                          <m:begChr m:val="{"/>
                          <m:endChr m:val=""/>
                          <m:ctrlPr>
                            <a:rPr lang="en-US" altLang="zh-CN" sz="2400" b="0" i="1" smtClean="0">
                              <a:latin typeface="Cambria Math" panose="02040503050406030204" pitchFamily="18" charset="0"/>
                            </a:rPr>
                          </m:ctrlPr>
                        </m:dPr>
                        <m:e>
                          <m:m>
                            <m:mPr>
                              <m:mcs>
                                <m:mc>
                                  <m:mcPr>
                                    <m:count m:val="1"/>
                                    <m:mcJc m:val="center"/>
                                  </m:mcPr>
                                </m:mc>
                              </m:mcs>
                              <m:ctrlPr>
                                <a:rPr lang="en-US" altLang="zh-CN" sz="2400" b="0" i="1" smtClean="0">
                                  <a:latin typeface="Cambria Math" panose="02040503050406030204" pitchFamily="18" charset="0"/>
                                </a:rPr>
                              </m:ctrlPr>
                            </m:mPr>
                            <m:mr>
                              <m:e>
                                <m:m>
                                  <m:mPr>
                                    <m:mcs>
                                      <m:mc>
                                        <m:mcPr>
                                          <m:count m:val="2"/>
                                          <m:mcJc m:val="center"/>
                                        </m:mcPr>
                                      </m:mc>
                                    </m:mcs>
                                    <m:ctrlPr>
                                      <a:rPr lang="en-US" altLang="zh-CN" sz="2400" b="0" i="1" smtClean="0">
                                        <a:latin typeface="Cambria Math" panose="02040503050406030204" pitchFamily="18" charset="0"/>
                                      </a:rPr>
                                    </m:ctrlPr>
                                  </m:mPr>
                                  <m:mr>
                                    <m:e>
                                      <m:r>
                                        <m:rPr>
                                          <m:brk m:alnAt="7"/>
                                        </m:rPr>
                                        <a:rPr lang="en-US" altLang="zh-CN" sz="2400" b="0" i="1" smtClean="0">
                                          <a:latin typeface="Cambria Math" panose="02040503050406030204" pitchFamily="18" charset="0"/>
                                        </a:rPr>
                                        <m:t>0</m:t>
                                      </m:r>
                                      <m:r>
                                        <a:rPr lang="en-US" altLang="zh-CN" sz="2400" b="0" i="1" smtClean="0">
                                          <a:latin typeface="Cambria Math" panose="02040503050406030204" pitchFamily="18" charset="0"/>
                                        </a:rPr>
                                        <m:t>,</m:t>
                                      </m:r>
                                    </m:e>
                                    <m:e>
                                      <m:r>
                                        <a:rPr lang="en-US" altLang="zh-CN" sz="2400" b="0" i="1" smtClean="0">
                                          <a:latin typeface="Cambria Math" panose="02040503050406030204" pitchFamily="18" charset="0"/>
                                        </a:rPr>
                                        <m:t>𝑖𝑓</m:t>
                                      </m:r>
                                      <m:r>
                                        <a:rPr lang="en-US" altLang="zh-CN" sz="2400" b="0" i="1" smtClean="0">
                                          <a:latin typeface="Cambria Math" panose="02040503050406030204" pitchFamily="18" charset="0"/>
                                        </a:rPr>
                                        <m:t> </m:t>
                                      </m:r>
                                      <m:r>
                                        <a:rPr lang="en-US" altLang="zh-CN" sz="2400" b="0" i="1" smtClean="0">
                                          <a:latin typeface="Cambria Math" panose="02040503050406030204" pitchFamily="18" charset="0"/>
                                        </a:rPr>
                                        <m:t>𝑖</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𝑗</m:t>
                                      </m:r>
                                      <m:r>
                                        <a:rPr lang="en-US" altLang="zh-CN" sz="2400" b="0" i="1" smtClean="0">
                                          <a:latin typeface="Cambria Math" panose="02040503050406030204" pitchFamily="18" charset="0"/>
                                        </a:rPr>
                                        <m:t>      </m:t>
                                      </m:r>
                                    </m:e>
                                  </m:mr>
                                </m:m>
                              </m:e>
                            </m:mr>
                            <m:mr>
                              <m:e>
                                <m:m>
                                  <m:mPr>
                                    <m:mcs>
                                      <m:mc>
                                        <m:mcPr>
                                          <m:count m:val="2"/>
                                          <m:mcJc m:val="center"/>
                                        </m:mcPr>
                                      </m:mc>
                                    </m:mcs>
                                    <m:ctrlPr>
                                      <a:rPr lang="en-US" altLang="zh-CN" sz="2400" b="0" i="1" smtClean="0">
                                        <a:latin typeface="Cambria Math" panose="02040503050406030204" pitchFamily="18" charset="0"/>
                                      </a:rPr>
                                    </m:ctrlPr>
                                  </m:mPr>
                                  <m:mr>
                                    <m:e>
                                      <m:r>
                                        <m:rPr>
                                          <m:brk m:alnAt="7"/>
                                        </m:rPr>
                                        <a:rPr lang="en-US" altLang="zh-CN" sz="2400" b="0" i="1" smtClean="0">
                                          <a:latin typeface="Cambria Math" panose="02040503050406030204" pitchFamily="18" charset="0"/>
                                        </a:rPr>
                                        <m:t>1</m:t>
                                      </m:r>
                                      <m:r>
                                        <a:rPr lang="en-US" altLang="zh-CN" sz="2400" b="0" i="1" smtClean="0">
                                          <a:latin typeface="Cambria Math" panose="02040503050406030204" pitchFamily="18" charset="0"/>
                                        </a:rPr>
                                        <m:t>,</m:t>
                                      </m:r>
                                    </m:e>
                                    <m:e>
                                      <m:r>
                                        <a:rPr lang="en-US" altLang="zh-CN" sz="2400" b="0" i="1" smtClean="0">
                                          <a:latin typeface="Cambria Math" panose="02040503050406030204" pitchFamily="18" charset="0"/>
                                        </a:rPr>
                                        <m:t>𝑜𝑡h𝑒𝑟𝑤𝑖𝑠𝑒</m:t>
                                      </m:r>
                                    </m:e>
                                  </m:mr>
                                </m:m>
                              </m:e>
                            </m:mr>
                          </m:m>
                        </m:e>
                      </m:d>
                    </m:oMath>
                  </m:oMathPara>
                </a14:m>
                <a:endParaRPr lang="zh-CN" altLang="en-US" dirty="0"/>
              </a:p>
            </p:txBody>
          </p:sp>
        </mc:Choice>
        <mc:Fallback xmlns="">
          <p:sp>
            <p:nvSpPr>
              <p:cNvPr id="7" name="文本框 6"/>
              <p:cNvSpPr txBox="1">
                <a:spLocks noRot="1" noChangeAspect="1" noMove="1" noResize="1" noEditPoints="1" noAdjustHandles="1" noChangeArrowheads="1" noChangeShapeType="1" noTextEdit="1"/>
              </p:cNvSpPr>
              <p:nvPr/>
            </p:nvSpPr>
            <p:spPr>
              <a:xfrm>
                <a:off x="3090669" y="1253359"/>
                <a:ext cx="2965042" cy="823815"/>
              </a:xfrm>
              <a:prstGeom prst="rect">
                <a:avLst/>
              </a:prstGeom>
              <a:blipFill>
                <a:blip r:embed="rId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文本框 7"/>
              <p:cNvSpPr txBox="1"/>
              <p:nvPr/>
            </p:nvSpPr>
            <p:spPr>
              <a:xfrm>
                <a:off x="3211849" y="2774726"/>
                <a:ext cx="277255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rPr>
                        <m:t>𝑅</m:t>
                      </m:r>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𝑐</m:t>
                          </m:r>
                        </m:e>
                        <m:e>
                          <m:r>
                            <a:rPr lang="en-US" altLang="zh-CN" sz="2400" b="1" i="1" smtClean="0">
                              <a:latin typeface="Cambria Math" panose="02040503050406030204" pitchFamily="18" charset="0"/>
                            </a:rPr>
                            <m:t>𝒙</m:t>
                          </m:r>
                        </m:e>
                      </m:d>
                      <m:r>
                        <a:rPr lang="en-US" altLang="zh-CN" sz="2400" b="0" i="1" smtClean="0">
                          <a:latin typeface="Cambria Math" panose="02040503050406030204" pitchFamily="18" charset="0"/>
                        </a:rPr>
                        <m:t>=1−</m:t>
                      </m:r>
                      <m:r>
                        <a:rPr lang="en-US" altLang="zh-CN" sz="2400" b="0" i="1" smtClean="0">
                          <a:latin typeface="Cambria Math" panose="02040503050406030204" pitchFamily="18" charset="0"/>
                        </a:rPr>
                        <m:t>𝑃</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𝑐</m:t>
                      </m:r>
                      <m:r>
                        <a:rPr lang="en-US" altLang="zh-CN" sz="2400" b="0" i="1" smtClean="0">
                          <a:latin typeface="Cambria Math" panose="02040503050406030204" pitchFamily="18" charset="0"/>
                        </a:rPr>
                        <m:t>|</m:t>
                      </m:r>
                      <m:r>
                        <a:rPr lang="en-US" altLang="zh-CN" sz="2400" b="1" i="1" smtClean="0">
                          <a:latin typeface="Cambria Math" panose="02040503050406030204" pitchFamily="18" charset="0"/>
                        </a:rPr>
                        <m:t>𝒙</m:t>
                      </m:r>
                      <m:r>
                        <a:rPr lang="en-US" altLang="zh-CN" sz="2400" b="0" i="1" smtClean="0">
                          <a:latin typeface="Cambria Math" panose="02040503050406030204" pitchFamily="18" charset="0"/>
                        </a:rPr>
                        <m:t>)</m:t>
                      </m:r>
                    </m:oMath>
                  </m:oMathPara>
                </a14:m>
                <a:endParaRPr lang="zh-CN" altLang="en-US" sz="2400" dirty="0"/>
              </a:p>
            </p:txBody>
          </p:sp>
        </mc:Choice>
        <mc:Fallback xmlns="">
          <p:sp>
            <p:nvSpPr>
              <p:cNvPr id="8" name="文本框 7"/>
              <p:cNvSpPr txBox="1">
                <a:spLocks noRot="1" noChangeAspect="1" noMove="1" noResize="1" noEditPoints="1" noAdjustHandles="1" noChangeArrowheads="1" noChangeShapeType="1" noTextEdit="1"/>
              </p:cNvSpPr>
              <p:nvPr/>
            </p:nvSpPr>
            <p:spPr>
              <a:xfrm>
                <a:off x="3211849" y="2774726"/>
                <a:ext cx="2772554" cy="369332"/>
              </a:xfrm>
              <a:prstGeom prst="rect">
                <a:avLst/>
              </a:prstGeom>
              <a:blipFill>
                <a:blip r:embed="rId3"/>
                <a:stretch>
                  <a:fillRect l="-2198" r="-3297" b="-3442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文本框 8"/>
              <p:cNvSpPr txBox="1"/>
              <p:nvPr/>
            </p:nvSpPr>
            <p:spPr>
              <a:xfrm>
                <a:off x="3013558" y="3997829"/>
                <a:ext cx="3169136" cy="48320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CN" sz="2400" b="0" i="1" smtClean="0">
                              <a:latin typeface="Cambria Math" panose="02040503050406030204" pitchFamily="18" charset="0"/>
                            </a:rPr>
                          </m:ctrlPr>
                        </m:sSupPr>
                        <m:e>
                          <m:r>
                            <a:rPr lang="en-US" altLang="zh-CN" sz="2400" b="0" i="1" smtClean="0">
                              <a:latin typeface="Cambria Math" panose="02040503050406030204" pitchFamily="18" charset="0"/>
                            </a:rPr>
                            <m:t>h</m:t>
                          </m:r>
                        </m:e>
                        <m:sup>
                          <m:r>
                            <a:rPr lang="en-US" altLang="zh-CN" sz="2400" b="0" i="1" smtClean="0">
                              <a:latin typeface="Cambria Math" panose="02040503050406030204" pitchFamily="18" charset="0"/>
                            </a:rPr>
                            <m:t>∗</m:t>
                          </m:r>
                        </m:sup>
                      </m:sSup>
                      <m:d>
                        <m:dPr>
                          <m:ctrlPr>
                            <a:rPr lang="en-US" altLang="zh-CN" sz="2400" b="0" i="1" smtClean="0">
                              <a:latin typeface="Cambria Math" panose="02040503050406030204" pitchFamily="18" charset="0"/>
                            </a:rPr>
                          </m:ctrlPr>
                        </m:dPr>
                        <m:e>
                          <m:r>
                            <a:rPr lang="en-US" altLang="zh-CN" sz="2400" b="1" i="1" smtClean="0">
                              <a:latin typeface="Cambria Math" panose="02040503050406030204" pitchFamily="18" charset="0"/>
                            </a:rPr>
                            <m:t>𝒙</m:t>
                          </m:r>
                        </m:e>
                      </m:d>
                      <m:r>
                        <a:rPr lang="en-US" altLang="zh-CN" sz="2400" b="0" i="1" smtClean="0">
                          <a:latin typeface="Cambria Math" panose="02040503050406030204" pitchFamily="18" charset="0"/>
                        </a:rPr>
                        <m:t>=</m:t>
                      </m:r>
                      <m:func>
                        <m:funcPr>
                          <m:ctrlPr>
                            <a:rPr lang="en-US" altLang="zh-CN" sz="2400" b="0" i="1" smtClean="0">
                              <a:latin typeface="Cambria Math" panose="02040503050406030204" pitchFamily="18" charset="0"/>
                            </a:rPr>
                          </m:ctrlPr>
                        </m:funcPr>
                        <m:fName>
                          <m:r>
                            <m:rPr>
                              <m:sty m:val="p"/>
                            </m:rPr>
                            <a:rPr lang="en-US" altLang="zh-CN" sz="2400" b="0" i="0" smtClean="0">
                              <a:latin typeface="Cambria Math" panose="02040503050406030204" pitchFamily="18" charset="0"/>
                            </a:rPr>
                            <m:t>arg</m:t>
                          </m:r>
                        </m:fName>
                        <m:e>
                          <m:func>
                            <m:funcPr>
                              <m:ctrlPr>
                                <a:rPr lang="en-US" altLang="zh-CN" sz="2400" b="0" i="1" smtClean="0">
                                  <a:latin typeface="Cambria Math" panose="02040503050406030204" pitchFamily="18" charset="0"/>
                                </a:rPr>
                              </m:ctrlPr>
                            </m:funcPr>
                            <m:fName>
                              <m:limLow>
                                <m:limLowPr>
                                  <m:ctrlPr>
                                    <a:rPr lang="en-US" altLang="zh-CN" sz="2400" b="0" i="1" smtClean="0">
                                      <a:latin typeface="Cambria Math" panose="02040503050406030204" pitchFamily="18" charset="0"/>
                                    </a:rPr>
                                  </m:ctrlPr>
                                </m:limLowPr>
                                <m:e>
                                  <m:r>
                                    <m:rPr>
                                      <m:sty m:val="p"/>
                                    </m:rPr>
                                    <a:rPr lang="en-US" altLang="zh-CN" sz="2400" b="0" i="0" smtClean="0">
                                      <a:latin typeface="Cambria Math" panose="02040503050406030204" pitchFamily="18" charset="0"/>
                                    </a:rPr>
                                    <m:t>max</m:t>
                                  </m:r>
                                </m:e>
                                <m:lim>
                                  <m:r>
                                    <a:rPr lang="en-US" altLang="zh-CN" sz="2400" b="0" i="1" smtClean="0">
                                      <a:latin typeface="Cambria Math" panose="02040503050406030204" pitchFamily="18" charset="0"/>
                                    </a:rPr>
                                    <m:t>𝑐</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𝑌</m:t>
                                  </m:r>
                                </m:lim>
                              </m:limLow>
                            </m:fName>
                            <m:e>
                              <m:r>
                                <a:rPr lang="en-US" altLang="zh-CN" sz="2400" b="0" i="1" smtClean="0">
                                  <a:latin typeface="Cambria Math" panose="02040503050406030204" pitchFamily="18" charset="0"/>
                                </a:rPr>
                                <m:t>𝑃</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𝑐</m:t>
                              </m:r>
                              <m:r>
                                <a:rPr lang="en-US" altLang="zh-CN" sz="2400" b="0" i="1" smtClean="0">
                                  <a:latin typeface="Cambria Math" panose="02040503050406030204" pitchFamily="18" charset="0"/>
                                </a:rPr>
                                <m:t>|</m:t>
                              </m:r>
                              <m:r>
                                <a:rPr lang="en-US" altLang="zh-CN" sz="2400" b="1" i="1" smtClean="0">
                                  <a:latin typeface="Cambria Math" panose="02040503050406030204" pitchFamily="18" charset="0"/>
                                </a:rPr>
                                <m:t>𝒙</m:t>
                              </m:r>
                              <m:r>
                                <a:rPr lang="en-US" altLang="zh-CN" sz="2400" b="0" i="1" smtClean="0">
                                  <a:latin typeface="Cambria Math" panose="02040503050406030204" pitchFamily="18" charset="0"/>
                                </a:rPr>
                                <m:t>)</m:t>
                              </m:r>
                            </m:e>
                          </m:func>
                        </m:e>
                      </m:func>
                    </m:oMath>
                  </m:oMathPara>
                </a14:m>
                <a:endParaRPr lang="zh-CN" altLang="en-US" dirty="0"/>
              </a:p>
            </p:txBody>
          </p:sp>
        </mc:Choice>
        <mc:Fallback xmlns="">
          <p:sp>
            <p:nvSpPr>
              <p:cNvPr id="9" name="文本框 8"/>
              <p:cNvSpPr txBox="1">
                <a:spLocks noRot="1" noChangeAspect="1" noMove="1" noResize="1" noEditPoints="1" noAdjustHandles="1" noChangeArrowheads="1" noChangeShapeType="1" noTextEdit="1"/>
              </p:cNvSpPr>
              <p:nvPr/>
            </p:nvSpPr>
            <p:spPr>
              <a:xfrm>
                <a:off x="3013558" y="3997829"/>
                <a:ext cx="3169136" cy="483209"/>
              </a:xfrm>
              <a:prstGeom prst="rect">
                <a:avLst/>
              </a:prstGeom>
              <a:blipFill>
                <a:blip r:embed="rId4"/>
                <a:stretch>
                  <a:fillRect l="-1923" r="-3077" b="-1392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5838266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en-US" dirty="0"/>
              <a:t>Probabilistic Classification	</a:t>
            </a:r>
            <a:endParaRPr 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en-US" b="1" dirty="0" smtClean="0">
                    <a:solidFill>
                      <a:srgbClr val="FF0000"/>
                    </a:solidFill>
                  </a:rPr>
                  <a:t>M</a:t>
                </a:r>
                <a:r>
                  <a:rPr lang="en-US" altLang="en-US" dirty="0"/>
                  <a:t>aximum </a:t>
                </a:r>
                <a:r>
                  <a:rPr lang="en-US" altLang="en-US" b="1" dirty="0">
                    <a:solidFill>
                      <a:srgbClr val="FF0000"/>
                    </a:solidFill>
                  </a:rPr>
                  <a:t>A</a:t>
                </a:r>
                <a:r>
                  <a:rPr lang="en-US" altLang="en-US" dirty="0"/>
                  <a:t> </a:t>
                </a:r>
                <a:r>
                  <a:rPr lang="en-US" altLang="en-US" b="1" dirty="0">
                    <a:solidFill>
                      <a:srgbClr val="FF0000"/>
                    </a:solidFill>
                  </a:rPr>
                  <a:t>P</a:t>
                </a:r>
                <a:r>
                  <a:rPr lang="en-US" altLang="en-US" dirty="0"/>
                  <a:t>osterior (</a:t>
                </a:r>
                <a:r>
                  <a:rPr lang="en-US" altLang="en-US" b="1" dirty="0">
                    <a:solidFill>
                      <a:srgbClr val="FF0000"/>
                    </a:solidFill>
                  </a:rPr>
                  <a:t>MAP</a:t>
                </a:r>
                <a:r>
                  <a:rPr lang="en-US" altLang="en-US" dirty="0"/>
                  <a:t>) classification rule</a:t>
                </a:r>
              </a:p>
              <a:p>
                <a:pPr lvl="1">
                  <a:lnSpc>
                    <a:spcPct val="110000"/>
                  </a:lnSpc>
                </a:pPr>
                <a:r>
                  <a:rPr lang="en-US" altLang="en-US" dirty="0"/>
                  <a:t>For an input </a:t>
                </a:r>
                <a:r>
                  <a:rPr lang="en-US" altLang="en-US" b="1" i="1" dirty="0">
                    <a:latin typeface="Times New Roman" panose="02020603050405020304" pitchFamily="18" charset="0"/>
                    <a:cs typeface="Times New Roman" panose="02020603050405020304" pitchFamily="18" charset="0"/>
                  </a:rPr>
                  <a:t>x</a:t>
                </a:r>
                <a:r>
                  <a:rPr lang="en-US" altLang="en-US" dirty="0"/>
                  <a:t>, find the largest one from </a:t>
                </a:r>
                <a14:m>
                  <m:oMath xmlns:m="http://schemas.openxmlformats.org/officeDocument/2006/math">
                    <m:r>
                      <a:rPr lang="en-US" altLang="en-US" i="1" dirty="0" smtClean="0">
                        <a:latin typeface="Cambria Math" panose="02040503050406030204" pitchFamily="18" charset="0"/>
                      </a:rPr>
                      <m:t>𝐿</m:t>
                    </m:r>
                  </m:oMath>
                </a14:m>
                <a:r>
                  <a:rPr lang="en-US" altLang="en-US" dirty="0"/>
                  <a:t> probabilities output by a discriminative probabilistic </a:t>
                </a:r>
                <a:r>
                  <a:rPr lang="en-US" altLang="en-US" dirty="0" smtClean="0"/>
                  <a:t>classifier </a:t>
                </a:r>
                <a14:m>
                  <m:oMath xmlns:m="http://schemas.openxmlformats.org/officeDocument/2006/math">
                    <m:r>
                      <a:rPr lang="en-US" altLang="en-US" b="0" i="1" smtClean="0">
                        <a:latin typeface="Cambria Math" panose="02040503050406030204" pitchFamily="18" charset="0"/>
                      </a:rPr>
                      <m:t>𝑃</m:t>
                    </m:r>
                    <m:d>
                      <m:dPr>
                        <m:ctrlPr>
                          <a:rPr lang="en-US" altLang="en-US" b="0" i="1" smtClean="0">
                            <a:latin typeface="Cambria Math" panose="02040503050406030204" pitchFamily="18" charset="0"/>
                          </a:rPr>
                        </m:ctrlPr>
                      </m:dPr>
                      <m:e>
                        <m:sSub>
                          <m:sSubPr>
                            <m:ctrlPr>
                              <a:rPr lang="en-US" altLang="en-US" b="0" i="1" smtClean="0">
                                <a:latin typeface="Cambria Math" panose="02040503050406030204" pitchFamily="18" charset="0"/>
                              </a:rPr>
                            </m:ctrlPr>
                          </m:sSubPr>
                          <m:e>
                            <m:r>
                              <a:rPr lang="en-US" altLang="en-US" b="0" i="1" smtClean="0">
                                <a:latin typeface="Cambria Math" panose="02040503050406030204" pitchFamily="18" charset="0"/>
                              </a:rPr>
                              <m:t>𝑐</m:t>
                            </m:r>
                          </m:e>
                          <m:sub>
                            <m:r>
                              <a:rPr lang="en-US" altLang="en-US" b="0" i="1" smtClean="0">
                                <a:latin typeface="Cambria Math" panose="02040503050406030204" pitchFamily="18" charset="0"/>
                              </a:rPr>
                              <m:t>1</m:t>
                            </m:r>
                          </m:sub>
                        </m:sSub>
                      </m:e>
                      <m:e>
                        <m:r>
                          <a:rPr lang="en-US" altLang="en-US" b="1" i="1" smtClean="0">
                            <a:latin typeface="Cambria Math" panose="02040503050406030204" pitchFamily="18" charset="0"/>
                          </a:rPr>
                          <m:t>𝒙</m:t>
                        </m:r>
                      </m:e>
                    </m:d>
                    <m:r>
                      <a:rPr lang="en-US" altLang="en-US" b="0" i="1" smtClean="0">
                        <a:latin typeface="Cambria Math" panose="02040503050406030204" pitchFamily="18" charset="0"/>
                      </a:rPr>
                      <m:t>,…,</m:t>
                    </m:r>
                    <m:r>
                      <a:rPr lang="en-US" altLang="en-US" i="1">
                        <a:latin typeface="Cambria Math" panose="02040503050406030204" pitchFamily="18" charset="0"/>
                      </a:rPr>
                      <m:t>𝑃</m:t>
                    </m:r>
                    <m:d>
                      <m:dPr>
                        <m:ctrlPr>
                          <a:rPr lang="en-US" altLang="en-US" i="1">
                            <a:latin typeface="Cambria Math" panose="02040503050406030204" pitchFamily="18" charset="0"/>
                          </a:rPr>
                        </m:ctrlPr>
                      </m:dPr>
                      <m:e>
                        <m:sSub>
                          <m:sSubPr>
                            <m:ctrlPr>
                              <a:rPr lang="en-US" altLang="en-US" i="1">
                                <a:latin typeface="Cambria Math" panose="02040503050406030204" pitchFamily="18" charset="0"/>
                              </a:rPr>
                            </m:ctrlPr>
                          </m:sSubPr>
                          <m:e>
                            <m:r>
                              <a:rPr lang="en-US" altLang="en-US" i="1">
                                <a:latin typeface="Cambria Math" panose="02040503050406030204" pitchFamily="18" charset="0"/>
                              </a:rPr>
                              <m:t>𝑐</m:t>
                            </m:r>
                          </m:e>
                          <m:sub>
                            <m:r>
                              <a:rPr lang="en-US" altLang="en-US" b="0" i="1" smtClean="0">
                                <a:latin typeface="Cambria Math" panose="02040503050406030204" pitchFamily="18" charset="0"/>
                              </a:rPr>
                              <m:t>𝐿</m:t>
                            </m:r>
                          </m:sub>
                        </m:sSub>
                      </m:e>
                      <m:e>
                        <m:r>
                          <a:rPr lang="en-US" altLang="en-US" b="1" i="1">
                            <a:latin typeface="Cambria Math" panose="02040503050406030204" pitchFamily="18" charset="0"/>
                          </a:rPr>
                          <m:t>𝒙</m:t>
                        </m:r>
                      </m:e>
                    </m:d>
                  </m:oMath>
                </a14:m>
                <a:endParaRPr lang="en-US" altLang="en-US" dirty="0"/>
              </a:p>
              <a:p>
                <a:pPr lvl="1">
                  <a:lnSpc>
                    <a:spcPct val="110000"/>
                  </a:lnSpc>
                </a:pPr>
                <a:r>
                  <a:rPr lang="en-US" altLang="en-US" dirty="0"/>
                  <a:t>Assign </a:t>
                </a:r>
                <a:r>
                  <a:rPr lang="en-US" altLang="en-US" b="1" i="1" dirty="0">
                    <a:latin typeface="Times New Roman" panose="02020603050405020304" pitchFamily="18" charset="0"/>
                    <a:cs typeface="Times New Roman" panose="02020603050405020304" pitchFamily="18" charset="0"/>
                  </a:rPr>
                  <a:t>x</a:t>
                </a:r>
                <a:r>
                  <a:rPr lang="en-US" altLang="en-US" dirty="0"/>
                  <a:t> to label </a:t>
                </a:r>
                <a14:m>
                  <m:oMath xmlns:m="http://schemas.openxmlformats.org/officeDocument/2006/math">
                    <m:sSup>
                      <m:sSupPr>
                        <m:ctrlPr>
                          <a:rPr lang="en-US" altLang="en-US" i="1">
                            <a:latin typeface="Cambria Math" panose="02040503050406030204" pitchFamily="18" charset="0"/>
                          </a:rPr>
                        </m:ctrlPr>
                      </m:sSupPr>
                      <m:e>
                        <m:r>
                          <a:rPr lang="en-US" altLang="en-US" i="1">
                            <a:latin typeface="Cambria Math" panose="02040503050406030204" pitchFamily="18" charset="0"/>
                          </a:rPr>
                          <m:t>𝑐</m:t>
                        </m:r>
                      </m:e>
                      <m:sup>
                        <m:r>
                          <a:rPr lang="en-US" altLang="en-US" i="1">
                            <a:latin typeface="Cambria Math" panose="02040503050406030204" pitchFamily="18" charset="0"/>
                          </a:rPr>
                          <m:t>∗</m:t>
                        </m:r>
                      </m:sup>
                    </m:sSup>
                  </m:oMath>
                </a14:m>
                <a:r>
                  <a:rPr lang="en-US" altLang="en-US" i="1" dirty="0">
                    <a:latin typeface="Palatino Linotype" panose="02040502050505030304" pitchFamily="18" charset="0"/>
                  </a:rPr>
                  <a:t> </a:t>
                </a:r>
                <a:r>
                  <a:rPr lang="en-US" altLang="en-US" dirty="0" smtClean="0"/>
                  <a:t>if </a:t>
                </a:r>
                <a14:m>
                  <m:oMath xmlns:m="http://schemas.openxmlformats.org/officeDocument/2006/math">
                    <m:r>
                      <a:rPr lang="en-US" altLang="en-US" i="1">
                        <a:latin typeface="Cambria Math" panose="02040503050406030204" pitchFamily="18" charset="0"/>
                      </a:rPr>
                      <m:t>𝑃</m:t>
                    </m:r>
                    <m:d>
                      <m:dPr>
                        <m:ctrlPr>
                          <a:rPr lang="en-US" altLang="en-US" i="1">
                            <a:latin typeface="Cambria Math" panose="02040503050406030204" pitchFamily="18" charset="0"/>
                          </a:rPr>
                        </m:ctrlPr>
                      </m:dPr>
                      <m:e>
                        <m:sSup>
                          <m:sSupPr>
                            <m:ctrlPr>
                              <a:rPr lang="en-US" altLang="en-US" b="0" i="1" smtClean="0">
                                <a:latin typeface="Cambria Math" panose="02040503050406030204" pitchFamily="18" charset="0"/>
                              </a:rPr>
                            </m:ctrlPr>
                          </m:sSupPr>
                          <m:e>
                            <m:r>
                              <a:rPr lang="en-US" altLang="en-US" b="0" i="1" smtClean="0">
                                <a:latin typeface="Cambria Math" panose="02040503050406030204" pitchFamily="18" charset="0"/>
                              </a:rPr>
                              <m:t>𝑐</m:t>
                            </m:r>
                          </m:e>
                          <m:sup>
                            <m:r>
                              <a:rPr lang="en-US" altLang="en-US" b="0" i="1" smtClean="0">
                                <a:latin typeface="Cambria Math" panose="02040503050406030204" pitchFamily="18" charset="0"/>
                              </a:rPr>
                              <m:t>∗</m:t>
                            </m:r>
                          </m:sup>
                        </m:sSup>
                      </m:e>
                      <m:e>
                        <m:r>
                          <a:rPr lang="en-US" altLang="en-US" b="1" i="1">
                            <a:latin typeface="Cambria Math" panose="02040503050406030204" pitchFamily="18" charset="0"/>
                          </a:rPr>
                          <m:t>𝒙</m:t>
                        </m:r>
                      </m:e>
                    </m:d>
                  </m:oMath>
                </a14:m>
                <a:r>
                  <a:rPr lang="en-US" altLang="en-US" dirty="0"/>
                  <a:t> is the largest.</a:t>
                </a:r>
              </a:p>
              <a:p>
                <a:r>
                  <a:rPr lang="en-US" altLang="en-US" dirty="0"/>
                  <a:t>Generative classification with the MAP rule</a:t>
                </a:r>
              </a:p>
              <a:p>
                <a:pPr lvl="1">
                  <a:lnSpc>
                    <a:spcPct val="110000"/>
                  </a:lnSpc>
                </a:pPr>
                <a:r>
                  <a:rPr lang="en-US" altLang="en-US" dirty="0"/>
                  <a:t>Apply Bayesian rule to convert them into posterior probabilities</a:t>
                </a:r>
              </a:p>
              <a:p>
                <a:pPr lvl="1">
                  <a:lnSpc>
                    <a:spcPct val="110000"/>
                  </a:lnSpc>
                </a:pPr>
                <a:endParaRPr lang="en-GB" altLang="en-US" dirty="0"/>
              </a:p>
              <a:p>
                <a:pPr lvl="1">
                  <a:lnSpc>
                    <a:spcPct val="110000"/>
                  </a:lnSpc>
                </a:pPr>
                <a:endParaRPr lang="en-GB" altLang="en-US" dirty="0"/>
              </a:p>
              <a:p>
                <a:pPr lvl="1">
                  <a:lnSpc>
                    <a:spcPct val="110000"/>
                  </a:lnSpc>
                  <a:buNone/>
                </a:pPr>
                <a:endParaRPr lang="en-GB" altLang="en-US" dirty="0"/>
              </a:p>
              <a:p>
                <a:pPr lvl="1">
                  <a:lnSpc>
                    <a:spcPct val="80000"/>
                  </a:lnSpc>
                </a:pPr>
                <a:r>
                  <a:rPr lang="en-GB" altLang="en-US" dirty="0" smtClean="0"/>
                  <a:t>Then </a:t>
                </a:r>
                <a:r>
                  <a:rPr lang="en-GB" altLang="en-US" dirty="0"/>
                  <a:t>apply the MAP rule to assign a label</a:t>
                </a:r>
                <a:endParaRPr lang="en-US" altLang="en-US" dirty="0"/>
              </a:p>
              <a:p>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12/16/2020</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9</a:t>
            </a:fld>
            <a:endParaRPr lang="en-US"/>
          </a:p>
        </p:txBody>
      </p:sp>
      <mc:AlternateContent xmlns:mc="http://schemas.openxmlformats.org/markup-compatibility/2006" xmlns:a14="http://schemas.microsoft.com/office/drawing/2010/main">
        <mc:Choice Requires="a14">
          <p:sp>
            <p:nvSpPr>
              <p:cNvPr id="7" name="文本框 6"/>
              <p:cNvSpPr txBox="1"/>
              <p:nvPr/>
            </p:nvSpPr>
            <p:spPr>
              <a:xfrm>
                <a:off x="1260290" y="3387379"/>
                <a:ext cx="7149073" cy="76899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𝑃</m:t>
                      </m:r>
                      <m:d>
                        <m:dPr>
                          <m:ctrlPr>
                            <a:rPr lang="en-US" sz="2400" i="1">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i="1">
                                  <a:latin typeface="Cambria Math" panose="02040503050406030204" pitchFamily="18" charset="0"/>
                                </a:rPr>
                                <m:t>𝑐</m:t>
                              </m:r>
                            </m:e>
                            <m:sub>
                              <m:r>
                                <a:rPr lang="en-US" sz="2400" b="0" i="1" smtClean="0">
                                  <a:latin typeface="Cambria Math" panose="02040503050406030204" pitchFamily="18" charset="0"/>
                                </a:rPr>
                                <m:t>𝑖</m:t>
                              </m:r>
                            </m:sub>
                          </m:sSub>
                        </m:e>
                        <m:e>
                          <m:r>
                            <a:rPr lang="en-US" sz="2400" b="1" i="1">
                              <a:latin typeface="Cambria Math" panose="02040503050406030204" pitchFamily="18" charset="0"/>
                            </a:rPr>
                            <m:t>𝒙</m:t>
                          </m:r>
                        </m:e>
                      </m:d>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𝑃</m:t>
                          </m:r>
                          <m:d>
                            <m:dPr>
                              <m:ctrlPr>
                                <a:rPr lang="en-US" sz="2400" i="1">
                                  <a:latin typeface="Cambria Math" panose="02040503050406030204" pitchFamily="18" charset="0"/>
                                </a:rPr>
                              </m:ctrlPr>
                            </m:dPr>
                            <m:e>
                              <m:r>
                                <a:rPr lang="en-US" sz="2400" b="1" i="1">
                                  <a:latin typeface="Cambria Math" panose="02040503050406030204" pitchFamily="18" charset="0"/>
                                </a:rPr>
                                <m:t>𝒙</m:t>
                              </m:r>
                            </m:e>
                            <m:e>
                              <m:sSub>
                                <m:sSubPr>
                                  <m:ctrlPr>
                                    <a:rPr lang="en-US" sz="2400" b="0" i="1" smtClean="0">
                                      <a:latin typeface="Cambria Math" panose="02040503050406030204" pitchFamily="18" charset="0"/>
                                    </a:rPr>
                                  </m:ctrlPr>
                                </m:sSubPr>
                                <m:e>
                                  <m:r>
                                    <a:rPr lang="en-US" sz="2400" i="1">
                                      <a:latin typeface="Cambria Math" panose="02040503050406030204" pitchFamily="18" charset="0"/>
                                    </a:rPr>
                                    <m:t>𝑐</m:t>
                                  </m:r>
                                </m:e>
                                <m:sub>
                                  <m:r>
                                    <a:rPr lang="en-US" sz="2400" b="0" i="1" smtClean="0">
                                      <a:latin typeface="Cambria Math" panose="02040503050406030204" pitchFamily="18" charset="0"/>
                                    </a:rPr>
                                    <m:t>𝑖</m:t>
                                  </m:r>
                                </m:sub>
                              </m:sSub>
                            </m:e>
                          </m:d>
                          <m:r>
                            <a:rPr lang="en-US" sz="2400" i="1">
                              <a:latin typeface="Cambria Math" panose="02040503050406030204" pitchFamily="18" charset="0"/>
                            </a:rPr>
                            <m:t>𝑃</m:t>
                          </m:r>
                          <m:d>
                            <m:dPr>
                              <m:ctrlPr>
                                <a:rPr lang="en-US" sz="2400" i="1">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i="1">
                                      <a:latin typeface="Cambria Math" panose="02040503050406030204" pitchFamily="18" charset="0"/>
                                    </a:rPr>
                                    <m:t>𝑐</m:t>
                                  </m:r>
                                </m:e>
                                <m:sub>
                                  <m:r>
                                    <a:rPr lang="en-US" sz="2400" b="0" i="1" smtClean="0">
                                      <a:latin typeface="Cambria Math" panose="02040503050406030204" pitchFamily="18" charset="0"/>
                                    </a:rPr>
                                    <m:t>𝑖</m:t>
                                  </m:r>
                                </m:sub>
                              </m:sSub>
                            </m:e>
                          </m:d>
                        </m:num>
                        <m:den>
                          <m:r>
                            <a:rPr lang="en-US" sz="2400" i="1">
                              <a:latin typeface="Cambria Math" panose="02040503050406030204" pitchFamily="18" charset="0"/>
                            </a:rPr>
                            <m:t>𝑃</m:t>
                          </m:r>
                          <m:d>
                            <m:dPr>
                              <m:ctrlPr>
                                <a:rPr lang="en-US" sz="2400" i="1">
                                  <a:latin typeface="Cambria Math" panose="02040503050406030204" pitchFamily="18" charset="0"/>
                                </a:rPr>
                              </m:ctrlPr>
                            </m:dPr>
                            <m:e>
                              <m:r>
                                <a:rPr lang="en-US" sz="2400" b="1" i="1">
                                  <a:latin typeface="Cambria Math" panose="02040503050406030204" pitchFamily="18" charset="0"/>
                                </a:rPr>
                                <m:t>𝒙</m:t>
                              </m:r>
                            </m:e>
                          </m:d>
                        </m:den>
                      </m:f>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𝑃</m:t>
                      </m:r>
                      <m:d>
                        <m:dPr>
                          <m:ctrlPr>
                            <a:rPr lang="en-US" sz="2400" i="1">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𝒙</m:t>
                          </m:r>
                        </m:e>
                        <m:e>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𝑐</m:t>
                              </m:r>
                            </m:e>
                            <m:sub>
                              <m:r>
                                <a:rPr lang="en-US" sz="2400" i="1">
                                  <a:latin typeface="Cambria Math" panose="02040503050406030204" pitchFamily="18" charset="0"/>
                                  <a:ea typeface="Cambria Math" panose="02040503050406030204" pitchFamily="18" charset="0"/>
                                </a:rPr>
                                <m:t>𝑖</m:t>
                              </m:r>
                            </m:sub>
                          </m:sSub>
                        </m:e>
                      </m:d>
                      <m:r>
                        <a:rPr lang="en-US" sz="2400" i="1">
                          <a:latin typeface="Cambria Math" panose="02040503050406030204" pitchFamily="18" charset="0"/>
                          <a:ea typeface="Cambria Math" panose="02040503050406030204" pitchFamily="18" charset="0"/>
                        </a:rPr>
                        <m:t>𝑃</m:t>
                      </m:r>
                      <m:d>
                        <m:dPr>
                          <m:ctrlPr>
                            <a:rPr lang="en-US" sz="2400" i="1">
                              <a:latin typeface="Cambria Math" panose="02040503050406030204" pitchFamily="18" charset="0"/>
                              <a:ea typeface="Cambria Math" panose="02040503050406030204" pitchFamily="18" charset="0"/>
                            </a:rPr>
                          </m:ctrlPr>
                        </m:dPr>
                        <m:e>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𝑐</m:t>
                              </m:r>
                            </m:e>
                            <m:sub>
                              <m:r>
                                <a:rPr lang="en-US" sz="2400" i="1">
                                  <a:latin typeface="Cambria Math" panose="02040503050406030204" pitchFamily="18" charset="0"/>
                                  <a:ea typeface="Cambria Math" panose="02040503050406030204" pitchFamily="18" charset="0"/>
                                </a:rPr>
                                <m:t>𝑖</m:t>
                              </m:r>
                            </m:sub>
                          </m:sSub>
                        </m:e>
                      </m:d>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𝑖</m:t>
                      </m:r>
                      <m:r>
                        <a:rPr lang="en-US" sz="2400" b="0" i="1" smtClean="0">
                          <a:latin typeface="Cambria Math" panose="02040503050406030204" pitchFamily="18" charset="0"/>
                          <a:ea typeface="Cambria Math" panose="02040503050406030204" pitchFamily="18" charset="0"/>
                        </a:rPr>
                        <m:t>=1,…,</m:t>
                      </m:r>
                      <m:r>
                        <a:rPr lang="en-US" sz="2400" b="0" i="1" smtClean="0">
                          <a:latin typeface="Cambria Math" panose="02040503050406030204" pitchFamily="18" charset="0"/>
                          <a:ea typeface="Cambria Math" panose="02040503050406030204" pitchFamily="18" charset="0"/>
                        </a:rPr>
                        <m:t>𝐿</m:t>
                      </m:r>
                    </m:oMath>
                  </m:oMathPara>
                </a14:m>
                <a:endParaRPr lang="en-US" dirty="0"/>
              </a:p>
            </p:txBody>
          </p:sp>
        </mc:Choice>
        <mc:Fallback xmlns="">
          <p:sp>
            <p:nvSpPr>
              <p:cNvPr id="7" name="文本框 6"/>
              <p:cNvSpPr txBox="1">
                <a:spLocks noRot="1" noChangeAspect="1" noMove="1" noResize="1" noEditPoints="1" noAdjustHandles="1" noChangeArrowheads="1" noChangeShapeType="1" noTextEdit="1"/>
              </p:cNvSpPr>
              <p:nvPr/>
            </p:nvSpPr>
            <p:spPr>
              <a:xfrm>
                <a:off x="1260290" y="3387379"/>
                <a:ext cx="7149073" cy="768993"/>
              </a:xfrm>
              <a:prstGeom prst="rect">
                <a:avLst/>
              </a:prstGeom>
              <a:blipFill>
                <a:blip r:embed="rId3"/>
                <a:stretch>
                  <a:fillRect/>
                </a:stretch>
              </a:blipFill>
            </p:spPr>
            <p:txBody>
              <a:bodyPr/>
              <a:lstStyle/>
              <a:p>
                <a:r>
                  <a:rPr lang="en-US">
                    <a:noFill/>
                  </a:rPr>
                  <a:t> </a:t>
                </a:r>
              </a:p>
            </p:txBody>
          </p:sp>
        </mc:Fallback>
      </mc:AlternateContent>
      <p:sp>
        <p:nvSpPr>
          <p:cNvPr id="11" name="圆角矩形 10"/>
          <p:cNvSpPr/>
          <p:nvPr/>
        </p:nvSpPr>
        <p:spPr>
          <a:xfrm>
            <a:off x="3054087" y="3832681"/>
            <a:ext cx="800100" cy="522514"/>
          </a:xfrm>
          <a:prstGeom prst="round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 name="线形标注 2(无边框) 11"/>
              <p:cNvSpPr/>
              <p:nvPr/>
            </p:nvSpPr>
            <p:spPr>
              <a:xfrm>
                <a:off x="5574843" y="4216529"/>
                <a:ext cx="2834520" cy="375557"/>
              </a:xfrm>
              <a:prstGeom prst="callout2">
                <a:avLst>
                  <a:gd name="adj1" fmla="val 36142"/>
                  <a:gd name="adj2" fmla="val 2612"/>
                  <a:gd name="adj3" fmla="val 31344"/>
                  <a:gd name="adj4" fmla="val -16667"/>
                  <a:gd name="adj5" fmla="val -37575"/>
                  <a:gd name="adj6" fmla="val -5955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ltLang="en-US" dirty="0">
                    <a:solidFill>
                      <a:schemeClr val="tx1">
                        <a:lumMod val="85000"/>
                        <a:lumOff val="15000"/>
                      </a:schemeClr>
                    </a:solidFill>
                  </a:rPr>
                  <a:t>Common factor for all </a:t>
                </a:r>
                <a14:m>
                  <m:oMath xmlns:m="http://schemas.openxmlformats.org/officeDocument/2006/math">
                    <m:r>
                      <a:rPr lang="en-GB" altLang="en-US" i="1" dirty="0" smtClean="0">
                        <a:solidFill>
                          <a:schemeClr val="tx1">
                            <a:lumMod val="85000"/>
                            <a:lumOff val="15000"/>
                          </a:schemeClr>
                        </a:solidFill>
                        <a:latin typeface="Cambria Math" panose="02040503050406030204" pitchFamily="18" charset="0"/>
                      </a:rPr>
                      <m:t>𝐿</m:t>
                    </m:r>
                    <m:r>
                      <a:rPr lang="en-GB" altLang="en-US" i="1" dirty="0" smtClean="0">
                        <a:solidFill>
                          <a:schemeClr val="tx1">
                            <a:lumMod val="85000"/>
                            <a:lumOff val="15000"/>
                          </a:schemeClr>
                        </a:solidFill>
                        <a:latin typeface="Cambria Math" panose="02040503050406030204" pitchFamily="18" charset="0"/>
                      </a:rPr>
                      <m:t> </m:t>
                    </m:r>
                  </m:oMath>
                </a14:m>
                <a:r>
                  <a:rPr lang="en-GB" altLang="en-US" dirty="0">
                    <a:solidFill>
                      <a:schemeClr val="tx1">
                        <a:lumMod val="85000"/>
                        <a:lumOff val="15000"/>
                      </a:schemeClr>
                    </a:solidFill>
                  </a:rPr>
                  <a:t>probabilities </a:t>
                </a:r>
              </a:p>
            </p:txBody>
          </p:sp>
        </mc:Choice>
        <mc:Fallback xmlns="">
          <p:sp>
            <p:nvSpPr>
              <p:cNvPr id="12" name="线形标注 2(无边框) 11"/>
              <p:cNvSpPr>
                <a:spLocks noRot="1" noChangeAspect="1" noMove="1" noResize="1" noEditPoints="1" noAdjustHandles="1" noChangeArrowheads="1" noChangeShapeType="1" noTextEdit="1"/>
              </p:cNvSpPr>
              <p:nvPr/>
            </p:nvSpPr>
            <p:spPr>
              <a:xfrm>
                <a:off x="5574843" y="4216529"/>
                <a:ext cx="2834520" cy="375557"/>
              </a:xfrm>
              <a:prstGeom prst="callout2">
                <a:avLst>
                  <a:gd name="adj1" fmla="val 36142"/>
                  <a:gd name="adj2" fmla="val 2612"/>
                  <a:gd name="adj3" fmla="val 31344"/>
                  <a:gd name="adj4" fmla="val -16667"/>
                  <a:gd name="adj5" fmla="val -37575"/>
                  <a:gd name="adj6" fmla="val -59555"/>
                </a:avLst>
              </a:prstGeom>
              <a:blipFill>
                <a:blip r:embed="rId4"/>
                <a:stretch>
                  <a:fillRect t="-8163" r="-126552" b="-15102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026666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theme/theme1.xml><?xml version="1.0" encoding="utf-8"?>
<a:theme xmlns:a="http://schemas.openxmlformats.org/drawingml/2006/main" name="回顾">
  <a:themeElements>
    <a:clrScheme name="回顾">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回顾">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回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9555</TotalTime>
  <Words>2891</Words>
  <Application>Microsoft Office PowerPoint</Application>
  <PresentationFormat>全屏显示(4:3)</PresentationFormat>
  <Paragraphs>934</Paragraphs>
  <Slides>59</Slides>
  <Notes>9</Notes>
  <HiddenSlides>0</HiddenSlides>
  <MMClips>0</MMClips>
  <ScaleCrop>false</ScaleCrop>
  <HeadingPairs>
    <vt:vector size="8" baseType="variant">
      <vt:variant>
        <vt:lpstr>已用的字体</vt:lpstr>
      </vt:variant>
      <vt:variant>
        <vt:i4>10</vt:i4>
      </vt:variant>
      <vt:variant>
        <vt:lpstr>主题</vt:lpstr>
      </vt:variant>
      <vt:variant>
        <vt:i4>1</vt:i4>
      </vt:variant>
      <vt:variant>
        <vt:lpstr>嵌入 OLE 服务器</vt:lpstr>
      </vt:variant>
      <vt:variant>
        <vt:i4>2</vt:i4>
      </vt:variant>
      <vt:variant>
        <vt:lpstr>幻灯片标题</vt:lpstr>
      </vt:variant>
      <vt:variant>
        <vt:i4>59</vt:i4>
      </vt:variant>
    </vt:vector>
  </HeadingPairs>
  <TitlesOfParts>
    <vt:vector size="72" baseType="lpstr">
      <vt:lpstr>等线</vt:lpstr>
      <vt:lpstr>楷体</vt:lpstr>
      <vt:lpstr>宋体</vt:lpstr>
      <vt:lpstr>Arial</vt:lpstr>
      <vt:lpstr>Calibri</vt:lpstr>
      <vt:lpstr>Calibri Light</vt:lpstr>
      <vt:lpstr>Cambria Math</vt:lpstr>
      <vt:lpstr>Consolas</vt:lpstr>
      <vt:lpstr>Palatino Linotype</vt:lpstr>
      <vt:lpstr>Times New Roman</vt:lpstr>
      <vt:lpstr>回顾</vt:lpstr>
      <vt:lpstr>公式</vt:lpstr>
      <vt:lpstr>Equation</vt:lpstr>
      <vt:lpstr>Naïve Bayes Classifier</vt:lpstr>
      <vt:lpstr>Background</vt:lpstr>
      <vt:lpstr>Probability Basics</vt:lpstr>
      <vt:lpstr>Probability Basics </vt:lpstr>
      <vt:lpstr>Probabilistic Classification </vt:lpstr>
      <vt:lpstr>Probabilistic Classification </vt:lpstr>
      <vt:lpstr>Bayesian decision theory</vt:lpstr>
      <vt:lpstr>Bayesian decision theory</vt:lpstr>
      <vt:lpstr>Probabilistic Classification </vt:lpstr>
      <vt:lpstr>Naïve Bayes classifier </vt:lpstr>
      <vt:lpstr>Naïve Bayes Algorithm</vt:lpstr>
      <vt:lpstr>Tennis example</vt:lpstr>
      <vt:lpstr>Tennis example</vt:lpstr>
      <vt:lpstr>The test phase for the tennis example</vt:lpstr>
      <vt:lpstr>The test phase for the tennis example</vt:lpstr>
      <vt:lpstr>Issues Relevant to Naïve Bayes </vt:lpstr>
      <vt:lpstr>Issues Relevant to Naïve Bayes </vt:lpstr>
      <vt:lpstr>Issues Relevant to Naïve Bayes </vt:lpstr>
      <vt:lpstr>Conclusion</vt:lpstr>
      <vt:lpstr>Semi-naïve Bayes classifier</vt:lpstr>
      <vt:lpstr>Semi-naïve Bayes classifier</vt:lpstr>
      <vt:lpstr>Semi-naïve Bayes classifier</vt:lpstr>
      <vt:lpstr>Semi-naïve Bayes classifier</vt:lpstr>
      <vt:lpstr>Semi-naïve Bayes classifier</vt:lpstr>
      <vt:lpstr>Semi-naïve Bayes classifier</vt:lpstr>
      <vt:lpstr>Semi-naïve Bayes classifier</vt:lpstr>
      <vt:lpstr>Semi-naïve Bayes classifier</vt:lpstr>
      <vt:lpstr>Semi-naïve Bayes classifier</vt:lpstr>
      <vt:lpstr>Semi-naïve Bayes classifier</vt:lpstr>
      <vt:lpstr>Semi-naïve Bayes classifier</vt:lpstr>
      <vt:lpstr>Semi-naïve Bayes classifier</vt:lpstr>
      <vt:lpstr>Semi-naïve Bayes classifier</vt:lpstr>
      <vt:lpstr>Bayesian network</vt:lpstr>
      <vt:lpstr>Bayesian network</vt:lpstr>
      <vt:lpstr>Bayesian network</vt:lpstr>
      <vt:lpstr>Conditional independence in BNs</vt:lpstr>
      <vt:lpstr>Learning Bayesian networks</vt:lpstr>
      <vt:lpstr>Learning Bayesian networks</vt:lpstr>
      <vt:lpstr>Learning Bayesian networks</vt:lpstr>
      <vt:lpstr>Learning Bayesian networks</vt:lpstr>
      <vt:lpstr>Learning Bayesian networks</vt:lpstr>
      <vt:lpstr>Learning Bayesian networks</vt:lpstr>
      <vt:lpstr>Bayesian inference</vt:lpstr>
      <vt:lpstr>Approximate inference: Sampling</vt:lpstr>
      <vt:lpstr>Approximate inference: Sampling</vt:lpstr>
      <vt:lpstr>Approximate inference: Sampling</vt:lpstr>
      <vt:lpstr>Approximate inference: Sampling</vt:lpstr>
      <vt:lpstr>Approximate inference: Sampling</vt:lpstr>
      <vt:lpstr>Approximate inference: Sampling</vt:lpstr>
      <vt:lpstr>Approximate inference: Sampling</vt:lpstr>
      <vt:lpstr>The expected value of a function</vt:lpstr>
      <vt:lpstr>Jensen’s inequality</vt:lpstr>
      <vt:lpstr>Jensen’s inequality</vt:lpstr>
      <vt:lpstr>EM algorithm</vt:lpstr>
      <vt:lpstr>EM algorithm</vt:lpstr>
      <vt:lpstr>EM algorithm</vt:lpstr>
      <vt:lpstr>EM algorithm</vt:lpstr>
      <vt:lpstr>EM algorithm</vt:lpstr>
      <vt:lpstr>EM algorithm</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Bayesian Classifier</dc:title>
  <dc:creator>Ying Shen</dc:creator>
  <cp:lastModifiedBy>Ying</cp:lastModifiedBy>
  <cp:revision>478</cp:revision>
  <dcterms:created xsi:type="dcterms:W3CDTF">2016-11-02T01:37:54Z</dcterms:created>
  <dcterms:modified xsi:type="dcterms:W3CDTF">2020-12-17T01:33:14Z</dcterms:modified>
</cp:coreProperties>
</file>